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2"/>
  </p:notesMasterIdLst>
  <p:handoutMasterIdLst>
    <p:handoutMasterId r:id="rId53"/>
  </p:handoutMasterIdLst>
  <p:sldIdLst>
    <p:sldId id="370" r:id="rId5"/>
    <p:sldId id="267" r:id="rId6"/>
    <p:sldId id="285" r:id="rId7"/>
    <p:sldId id="360" r:id="rId8"/>
    <p:sldId id="373" r:id="rId9"/>
    <p:sldId id="436" r:id="rId10"/>
    <p:sldId id="410" r:id="rId11"/>
    <p:sldId id="296" r:id="rId12"/>
    <p:sldId id="400" r:id="rId13"/>
    <p:sldId id="299" r:id="rId14"/>
    <p:sldId id="437" r:id="rId15"/>
    <p:sldId id="426" r:id="rId16"/>
    <p:sldId id="371" r:id="rId17"/>
    <p:sldId id="359" r:id="rId18"/>
    <p:sldId id="305" r:id="rId19"/>
    <p:sldId id="308" r:id="rId20"/>
    <p:sldId id="309" r:id="rId21"/>
    <p:sldId id="405" r:id="rId22"/>
    <p:sldId id="427" r:id="rId23"/>
    <p:sldId id="404" r:id="rId24"/>
    <p:sldId id="318" r:id="rId25"/>
    <p:sldId id="375" r:id="rId26"/>
    <p:sldId id="403" r:id="rId27"/>
    <p:sldId id="276" r:id="rId28"/>
    <p:sldId id="411" r:id="rId29"/>
    <p:sldId id="340" r:id="rId30"/>
    <p:sldId id="416" r:id="rId31"/>
    <p:sldId id="419" r:id="rId32"/>
    <p:sldId id="417" r:id="rId33"/>
    <p:sldId id="363" r:id="rId34"/>
    <p:sldId id="433" r:id="rId35"/>
    <p:sldId id="406" r:id="rId36"/>
    <p:sldId id="408" r:id="rId37"/>
    <p:sldId id="412" r:id="rId38"/>
    <p:sldId id="435" r:id="rId39"/>
    <p:sldId id="413" r:id="rId40"/>
    <p:sldId id="431" r:id="rId41"/>
    <p:sldId id="421" r:id="rId42"/>
    <p:sldId id="320" r:id="rId43"/>
    <p:sldId id="425" r:id="rId44"/>
    <p:sldId id="326" r:id="rId45"/>
    <p:sldId id="402" r:id="rId46"/>
    <p:sldId id="376" r:id="rId47"/>
    <p:sldId id="277" r:id="rId48"/>
    <p:sldId id="365" r:id="rId49"/>
    <p:sldId id="420" r:id="rId50"/>
    <p:sldId id="27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63666A"/>
    <a:srgbClr val="00A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31" autoAdjust="0"/>
    <p:restoredTop sz="94660"/>
  </p:normalViewPr>
  <p:slideViewPr>
    <p:cSldViewPr snapToGrid="0" showGuides="1">
      <p:cViewPr varScale="1">
        <p:scale>
          <a:sx n="107" d="100"/>
          <a:sy n="107" d="100"/>
        </p:scale>
        <p:origin x="126" y="27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jornb\Desktop\Book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Sheet4!$B$10</c:f>
              <c:strCache>
                <c:ptCount val="1"/>
                <c:pt idx="0">
                  <c:v>Base Program</c:v>
                </c:pt>
              </c:strCache>
            </c:strRef>
          </c:tx>
          <c:spPr>
            <a:solidFill>
              <a:srgbClr val="00B050"/>
            </a:solidFill>
          </c:spPr>
          <c:invertIfNegative val="0"/>
          <c:cat>
            <c:strRef>
              <c:f>Sheet4!$A$11</c:f>
              <c:strCache>
                <c:ptCount val="1"/>
                <c:pt idx="0">
                  <c:v>Evaluated Cost, Best Value Proposal</c:v>
                </c:pt>
              </c:strCache>
            </c:strRef>
          </c:cat>
          <c:val>
            <c:numRef>
              <c:f>Sheet4!$B$11</c:f>
              <c:numCache>
                <c:formatCode>0%</c:formatCode>
                <c:ptCount val="1"/>
                <c:pt idx="0">
                  <c:v>0.95</c:v>
                </c:pt>
              </c:numCache>
            </c:numRef>
          </c:val>
          <c:extLst>
            <c:ext xmlns:c16="http://schemas.microsoft.com/office/drawing/2014/chart" uri="{C3380CC4-5D6E-409C-BE32-E72D297353CC}">
              <c16:uniqueId val="{00000000-8489-4E8B-8684-FBAC724486AF}"/>
            </c:ext>
          </c:extLst>
        </c:ser>
        <c:ser>
          <c:idx val="1"/>
          <c:order val="1"/>
          <c:tx>
            <c:strRef>
              <c:f>Sheet4!$C$10</c:f>
              <c:strCache>
                <c:ptCount val="1"/>
                <c:pt idx="0">
                  <c:v>Margin</c:v>
                </c:pt>
              </c:strCache>
            </c:strRef>
          </c:tx>
          <c:spPr>
            <a:solidFill>
              <a:schemeClr val="bg1">
                <a:lumMod val="75000"/>
              </a:schemeClr>
            </a:solidFill>
          </c:spPr>
          <c:invertIfNegative val="0"/>
          <c:cat>
            <c:strRef>
              <c:f>Sheet4!$A$11</c:f>
              <c:strCache>
                <c:ptCount val="1"/>
                <c:pt idx="0">
                  <c:v>Evaluated Cost, Best Value Proposal</c:v>
                </c:pt>
              </c:strCache>
            </c:strRef>
          </c:cat>
          <c:val>
            <c:numRef>
              <c:f>Sheet4!$C$11</c:f>
              <c:numCache>
                <c:formatCode>0%</c:formatCode>
                <c:ptCount val="1"/>
                <c:pt idx="0">
                  <c:v>0.1</c:v>
                </c:pt>
              </c:numCache>
            </c:numRef>
          </c:val>
          <c:extLst>
            <c:ext xmlns:c16="http://schemas.microsoft.com/office/drawing/2014/chart" uri="{C3380CC4-5D6E-409C-BE32-E72D297353CC}">
              <c16:uniqueId val="{00000001-8489-4E8B-8684-FBAC724486AF}"/>
            </c:ext>
          </c:extLst>
        </c:ser>
        <c:ser>
          <c:idx val="2"/>
          <c:order val="2"/>
          <c:tx>
            <c:strRef>
              <c:f>Sheet4!$D$10</c:f>
              <c:strCache>
                <c:ptCount val="1"/>
                <c:pt idx="0">
                  <c:v>Demonstrated  Capability Enhancements</c:v>
                </c:pt>
              </c:strCache>
            </c:strRef>
          </c:tx>
          <c:spPr>
            <a:solidFill>
              <a:srgbClr val="0000FF"/>
            </a:solidFill>
          </c:spPr>
          <c:invertIfNegative val="0"/>
          <c:cat>
            <c:strRef>
              <c:f>Sheet4!$A$11</c:f>
              <c:strCache>
                <c:ptCount val="1"/>
                <c:pt idx="0">
                  <c:v>Evaluated Cost, Best Value Proposal</c:v>
                </c:pt>
              </c:strCache>
            </c:strRef>
          </c:cat>
          <c:val>
            <c:numRef>
              <c:f>Sheet4!$D$11</c:f>
              <c:numCache>
                <c:formatCode>0%</c:formatCode>
                <c:ptCount val="1"/>
                <c:pt idx="0">
                  <c:v>0.15</c:v>
                </c:pt>
              </c:numCache>
            </c:numRef>
          </c:val>
          <c:extLst>
            <c:ext xmlns:c16="http://schemas.microsoft.com/office/drawing/2014/chart" uri="{C3380CC4-5D6E-409C-BE32-E72D297353CC}">
              <c16:uniqueId val="{00000002-8489-4E8B-8684-FBAC724486AF}"/>
            </c:ext>
          </c:extLst>
        </c:ser>
        <c:dLbls>
          <c:showLegendKey val="0"/>
          <c:showVal val="0"/>
          <c:showCatName val="0"/>
          <c:showSerName val="0"/>
          <c:showPercent val="0"/>
          <c:showBubbleSize val="0"/>
        </c:dLbls>
        <c:gapWidth val="150"/>
        <c:overlap val="100"/>
        <c:axId val="193777936"/>
        <c:axId val="515467688"/>
      </c:barChart>
      <c:catAx>
        <c:axId val="193777936"/>
        <c:scaling>
          <c:orientation val="minMax"/>
        </c:scaling>
        <c:delete val="0"/>
        <c:axPos val="b"/>
        <c:numFmt formatCode="General" sourceLinked="0"/>
        <c:majorTickMark val="out"/>
        <c:minorTickMark val="none"/>
        <c:tickLblPos val="nextTo"/>
        <c:txPr>
          <a:bodyPr/>
          <a:lstStyle/>
          <a:p>
            <a:pPr>
              <a:defRPr b="1"/>
            </a:pPr>
            <a:endParaRPr lang="en-US"/>
          </a:p>
        </c:txPr>
        <c:crossAx val="515467688"/>
        <c:crosses val="autoZero"/>
        <c:auto val="1"/>
        <c:lblAlgn val="ctr"/>
        <c:lblOffset val="100"/>
        <c:noMultiLvlLbl val="0"/>
      </c:catAx>
      <c:valAx>
        <c:axId val="515467688"/>
        <c:scaling>
          <c:orientation val="minMax"/>
          <c:max val="1.25"/>
          <c:min val="0"/>
        </c:scaling>
        <c:delete val="0"/>
        <c:axPos val="l"/>
        <c:majorGridlines/>
        <c:numFmt formatCode="0%" sourceLinked="1"/>
        <c:majorTickMark val="out"/>
        <c:minorTickMark val="none"/>
        <c:tickLblPos val="nextTo"/>
        <c:txPr>
          <a:bodyPr/>
          <a:lstStyle/>
          <a:p>
            <a:pPr>
              <a:defRPr b="1"/>
            </a:pPr>
            <a:endParaRPr lang="en-US"/>
          </a:p>
        </c:txPr>
        <c:crossAx val="193777936"/>
        <c:crosses val="autoZero"/>
        <c:crossBetween val="between"/>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1B0925-D018-4694-8BD2-B89F172BCC04}" type="datetimeFigureOut">
              <a:rPr lang="en-US" smtClean="0"/>
              <a:t>2/6/2019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51C376-EA5F-40EB-B5C9-F210D82C3856}" type="slidenum">
              <a:rPr lang="en-US" smtClean="0"/>
              <a:t>‹#›</a:t>
            </a:fld>
            <a:endParaRPr lang="en-US"/>
          </a:p>
        </p:txBody>
      </p:sp>
    </p:spTree>
    <p:extLst>
      <p:ext uri="{BB962C8B-B14F-4D97-AF65-F5344CB8AC3E}">
        <p14:creationId xmlns:p14="http://schemas.microsoft.com/office/powerpoint/2010/main" val="133688753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5D99-016A-414A-B5D0-2B391DB0FAA8}" type="datetimeFigureOut">
              <a:rPr lang="en-US" smtClean="0"/>
              <a:t>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5F514-E216-4B0B-9B33-6FEA2EC08AD4}" type="slidenum">
              <a:rPr lang="en-US" smtClean="0"/>
              <a:t>‹#›</a:t>
            </a:fld>
            <a:endParaRPr lang="en-US"/>
          </a:p>
        </p:txBody>
      </p:sp>
    </p:spTree>
    <p:extLst>
      <p:ext uri="{BB962C8B-B14F-4D97-AF65-F5344CB8AC3E}">
        <p14:creationId xmlns:p14="http://schemas.microsoft.com/office/powerpoint/2010/main" val="34468886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34180" y="4566812"/>
            <a:ext cx="5873441" cy="4519554"/>
          </a:xfrm>
        </p:spPr>
        <p:txBody>
          <a:bodyPr>
            <a:normAutofit fontScale="77500" lnSpcReduction="20000"/>
          </a:bodyPr>
          <a:lstStyle/>
          <a:p>
            <a:pPr indent="-234908" defTabSz="942939">
              <a:spcBef>
                <a:spcPct val="0"/>
              </a:spcBef>
              <a:spcAft>
                <a:spcPts val="638"/>
              </a:spcAft>
            </a:pPr>
            <a:r>
              <a:rPr lang="en-US" sz="1200" b="0" u="none" dirty="0">
                <a:solidFill>
                  <a:srgbClr val="000000"/>
                </a:solidFill>
                <a:latin typeface="Arial" pitchFamily="34" charset="0"/>
              </a:rPr>
              <a:t>There is no single definition of affordability, but there are some general characteristics that can help you determine what it means for your program</a:t>
            </a:r>
          </a:p>
          <a:p>
            <a:pPr indent="-234908" defTabSz="942939">
              <a:spcBef>
                <a:spcPct val="0"/>
              </a:spcBef>
              <a:spcAft>
                <a:spcPts val="638"/>
              </a:spcAft>
            </a:pPr>
            <a:r>
              <a:rPr lang="en-US" sz="1200" b="0" u="none" dirty="0">
                <a:solidFill>
                  <a:srgbClr val="000000"/>
                </a:solidFill>
                <a:latin typeface="Arial" pitchFamily="34" charset="0"/>
              </a:rPr>
              <a:t>#1 is to recognize that it is defined by YOUR CUSTOMER, not by us.</a:t>
            </a:r>
          </a:p>
          <a:p>
            <a:pPr indent="-234908" defTabSz="942939">
              <a:spcBef>
                <a:spcPct val="0"/>
              </a:spcBef>
              <a:spcAft>
                <a:spcPts val="638"/>
              </a:spcAft>
            </a:pPr>
            <a:endParaRPr lang="en-US" sz="1200" b="0" u="none" dirty="0">
              <a:solidFill>
                <a:srgbClr val="000000"/>
              </a:solidFill>
              <a:latin typeface="Arial" pitchFamily="34" charset="0"/>
            </a:endParaRPr>
          </a:p>
          <a:p>
            <a:pPr indent="-234908" defTabSz="942939">
              <a:spcBef>
                <a:spcPct val="0"/>
              </a:spcBef>
              <a:spcAft>
                <a:spcPts val="638"/>
              </a:spcAft>
            </a:pPr>
            <a:r>
              <a:rPr lang="en-US" sz="1200" b="0" u="none" dirty="0">
                <a:solidFill>
                  <a:srgbClr val="000000"/>
                </a:solidFill>
                <a:latin typeface="Arial" pitchFamily="34" charset="0"/>
              </a:rPr>
              <a:t>Then</a:t>
            </a:r>
            <a:r>
              <a:rPr lang="en-US" sz="1200" b="0" u="none" baseline="0" dirty="0">
                <a:solidFill>
                  <a:srgbClr val="000000"/>
                </a:solidFill>
                <a:latin typeface="Arial" pitchFamily="34" charset="0"/>
              </a:rPr>
              <a:t> we must accept that it is not static. Development efforts that don’t make it to production or execution </a:t>
            </a:r>
            <a:r>
              <a:rPr lang="en-US" sz="1200" b="0" u="none" baseline="0" dirty="0" err="1">
                <a:solidFill>
                  <a:srgbClr val="000000"/>
                </a:solidFill>
                <a:latin typeface="Arial" pitchFamily="34" charset="0"/>
              </a:rPr>
              <a:t>becaouse</a:t>
            </a:r>
            <a:r>
              <a:rPr lang="en-US" sz="1200" b="0" u="none" baseline="0" dirty="0">
                <a:solidFill>
                  <a:srgbClr val="000000"/>
                </a:solidFill>
                <a:latin typeface="Arial" pitchFamily="34" charset="0"/>
              </a:rPr>
              <a:t> of unit costs or production runs that are truncated because the solution is not sustainable in the field do not </a:t>
            </a:r>
            <a:r>
              <a:rPr lang="en-US" sz="1200" b="0" u="none" baseline="0" dirty="0" err="1">
                <a:solidFill>
                  <a:srgbClr val="000000"/>
                </a:solidFill>
                <a:latin typeface="Arial" pitchFamily="34" charset="0"/>
              </a:rPr>
              <a:t>serv</a:t>
            </a:r>
            <a:r>
              <a:rPr lang="en-US" sz="1200" b="0" u="none" baseline="0" dirty="0">
                <a:solidFill>
                  <a:srgbClr val="000000"/>
                </a:solidFill>
                <a:latin typeface="Arial" pitchFamily="34" charset="0"/>
              </a:rPr>
              <a:t> our Customers or shareholders.</a:t>
            </a:r>
          </a:p>
          <a:p>
            <a:pPr indent="-234908" defTabSz="942939">
              <a:spcBef>
                <a:spcPct val="0"/>
              </a:spcBef>
              <a:spcAft>
                <a:spcPts val="638"/>
              </a:spcAft>
            </a:pPr>
            <a:endParaRPr lang="en-US" sz="1200" b="0" u="none" baseline="0" dirty="0">
              <a:solidFill>
                <a:srgbClr val="000000"/>
              </a:solidFill>
              <a:latin typeface="Arial" pitchFamily="34" charset="0"/>
            </a:endParaRPr>
          </a:p>
          <a:p>
            <a:pPr indent="-234908" defTabSz="942939">
              <a:spcBef>
                <a:spcPct val="0"/>
              </a:spcBef>
              <a:spcAft>
                <a:spcPts val="638"/>
              </a:spcAft>
            </a:pPr>
            <a:r>
              <a:rPr lang="en-US" sz="1200" b="0" u="none" baseline="0" dirty="0">
                <a:solidFill>
                  <a:srgbClr val="000000"/>
                </a:solidFill>
                <a:latin typeface="Arial" pitchFamily="34" charset="0"/>
              </a:rPr>
              <a:t>The trickiest part is when challenges arise due to external factors. Such as when changes in how they use our products and services change the value &amp; cost equation. </a:t>
            </a:r>
          </a:p>
          <a:p>
            <a:pPr indent="-234908" defTabSz="942939">
              <a:spcBef>
                <a:spcPct val="0"/>
              </a:spcBef>
              <a:spcAft>
                <a:spcPts val="638"/>
              </a:spcAft>
            </a:pPr>
            <a:endParaRPr lang="en-US" sz="1200" b="0" u="none" baseline="0" dirty="0">
              <a:solidFill>
                <a:srgbClr val="000000"/>
              </a:solidFill>
              <a:latin typeface="Arial" pitchFamily="34" charset="0"/>
            </a:endParaRPr>
          </a:p>
          <a:p>
            <a:pPr indent="-234908" defTabSz="942939">
              <a:spcBef>
                <a:spcPct val="0"/>
              </a:spcBef>
              <a:spcAft>
                <a:spcPts val="638"/>
              </a:spcAft>
            </a:pPr>
            <a:r>
              <a:rPr lang="en-US" sz="1200" b="0" u="none" baseline="0" dirty="0">
                <a:solidFill>
                  <a:srgbClr val="000000"/>
                </a:solidFill>
                <a:latin typeface="Arial" pitchFamily="34" charset="0"/>
              </a:rPr>
              <a:t>Or when an alternative solution shows up that delivers similar capability at a lower cost</a:t>
            </a:r>
          </a:p>
          <a:p>
            <a:pPr indent="-234908" defTabSz="942939">
              <a:spcBef>
                <a:spcPct val="0"/>
              </a:spcBef>
              <a:spcAft>
                <a:spcPts val="638"/>
              </a:spcAft>
            </a:pPr>
            <a:endParaRPr lang="en-US" sz="1200" b="0" u="none" baseline="0" dirty="0">
              <a:solidFill>
                <a:srgbClr val="000000"/>
              </a:solidFill>
              <a:latin typeface="Arial" pitchFamily="34" charset="0"/>
            </a:endParaRPr>
          </a:p>
          <a:p>
            <a:pPr indent="-234908" defTabSz="942939">
              <a:spcBef>
                <a:spcPct val="0"/>
              </a:spcBef>
              <a:spcAft>
                <a:spcPts val="638"/>
              </a:spcAft>
            </a:pPr>
            <a:r>
              <a:rPr lang="en-US" sz="1200" b="0" u="none" baseline="0" dirty="0">
                <a:solidFill>
                  <a:srgbClr val="000000"/>
                </a:solidFill>
                <a:latin typeface="Arial" pitchFamily="34" charset="0"/>
              </a:rPr>
              <a:t>And of course, sometimes the Customer just runs out of money</a:t>
            </a:r>
          </a:p>
          <a:p>
            <a:pPr indent="-234908" defTabSz="942939">
              <a:spcBef>
                <a:spcPct val="0"/>
              </a:spcBef>
              <a:spcAft>
                <a:spcPts val="638"/>
              </a:spcAft>
            </a:pPr>
            <a:endParaRPr lang="en-US" sz="1200" b="0" u="none" baseline="0" dirty="0">
              <a:solidFill>
                <a:srgbClr val="000000"/>
              </a:solidFill>
              <a:latin typeface="Arial" pitchFamily="34" charset="0"/>
            </a:endParaRPr>
          </a:p>
          <a:p>
            <a:pPr indent="-234908" defTabSz="942939">
              <a:spcBef>
                <a:spcPct val="0"/>
              </a:spcBef>
              <a:spcAft>
                <a:spcPts val="638"/>
              </a:spcAft>
            </a:pPr>
            <a:r>
              <a:rPr lang="en-US" sz="1200" b="0" u="none" baseline="0" dirty="0">
                <a:solidFill>
                  <a:srgbClr val="000000"/>
                </a:solidFill>
                <a:latin typeface="Arial" pitchFamily="34" charset="0"/>
              </a:rPr>
              <a:t>Therefore, it is critical that we quantify what we mean when we say “Affordable” for a particular program. </a:t>
            </a:r>
          </a:p>
          <a:p>
            <a:pPr indent="-234908" defTabSz="942939">
              <a:spcBef>
                <a:spcPct val="0"/>
              </a:spcBef>
              <a:spcAft>
                <a:spcPts val="638"/>
              </a:spcAft>
            </a:pPr>
            <a:endParaRPr lang="en-US" sz="1200" b="0" u="none" baseline="0" dirty="0">
              <a:solidFill>
                <a:srgbClr val="000000"/>
              </a:solidFill>
              <a:latin typeface="Arial" pitchFamily="34" charset="0"/>
            </a:endParaRPr>
          </a:p>
          <a:p>
            <a:pPr indent="-234908" defTabSz="942939">
              <a:spcBef>
                <a:spcPct val="0"/>
              </a:spcBef>
              <a:spcAft>
                <a:spcPts val="638"/>
              </a:spcAft>
            </a:pPr>
            <a:r>
              <a:rPr lang="en-US" sz="1200" b="0" u="none" baseline="0" dirty="0">
                <a:solidFill>
                  <a:srgbClr val="000000"/>
                </a:solidFill>
                <a:latin typeface="Arial" pitchFamily="34" charset="0"/>
              </a:rPr>
              <a:t>It needs to be forward looking (that means no CPI/SPI) and it needs to be business relevant. </a:t>
            </a:r>
          </a:p>
          <a:p>
            <a:pPr indent="-234908" defTabSz="942939">
              <a:spcBef>
                <a:spcPct val="0"/>
              </a:spcBef>
              <a:spcAft>
                <a:spcPts val="638"/>
              </a:spcAft>
            </a:pPr>
            <a:endParaRPr lang="en-US" sz="1200" b="0" u="none" baseline="0" dirty="0">
              <a:solidFill>
                <a:srgbClr val="000000"/>
              </a:solidFill>
              <a:latin typeface="Arial" pitchFamily="34" charset="0"/>
            </a:endParaRPr>
          </a:p>
          <a:p>
            <a:pPr indent="-234908" defTabSz="942939">
              <a:spcBef>
                <a:spcPct val="0"/>
              </a:spcBef>
              <a:spcAft>
                <a:spcPts val="638"/>
              </a:spcAft>
            </a:pPr>
            <a:r>
              <a:rPr lang="en-US" sz="1200" b="0" u="none" baseline="0" dirty="0">
                <a:solidFill>
                  <a:srgbClr val="000000"/>
                </a:solidFill>
                <a:latin typeface="Arial" pitchFamily="34" charset="0"/>
              </a:rPr>
              <a:t>You will usually want to define it around the Customer’s assessment of our solution at a critical decision point such as a sole-source justification or RFP.</a:t>
            </a:r>
            <a:endParaRPr lang="en-US" sz="1200" b="0" u="none" dirty="0">
              <a:solidFill>
                <a:srgbClr val="000000"/>
              </a:solidFill>
              <a:latin typeface="Arial" pitchFamily="34" charset="0"/>
            </a:endParaRPr>
          </a:p>
          <a:p>
            <a:pPr indent="-234908" defTabSz="942939">
              <a:spcBef>
                <a:spcPct val="0"/>
              </a:spcBef>
              <a:spcAft>
                <a:spcPts val="638"/>
              </a:spcAft>
            </a:pPr>
            <a:endParaRPr lang="en-US" sz="1200" b="0" u="none" dirty="0">
              <a:solidFill>
                <a:srgbClr val="000000"/>
              </a:solidFill>
              <a:latin typeface="Arial" pitchFamily="34" charset="0"/>
            </a:endParaRPr>
          </a:p>
          <a:p>
            <a:pPr indent="-234908" defTabSz="942939">
              <a:spcBef>
                <a:spcPct val="0"/>
              </a:spcBef>
              <a:spcAft>
                <a:spcPts val="638"/>
              </a:spcAft>
            </a:pPr>
            <a:r>
              <a:rPr lang="en-US" sz="1200" b="0" u="none" dirty="0">
                <a:solidFill>
                  <a:srgbClr val="000000"/>
                </a:solidFill>
                <a:latin typeface="Arial" pitchFamily="34" charset="0"/>
              </a:rPr>
              <a:t>Putting it</a:t>
            </a:r>
            <a:r>
              <a:rPr lang="en-US" sz="1200" b="0" u="none" baseline="0" dirty="0">
                <a:solidFill>
                  <a:srgbClr val="000000"/>
                </a:solidFill>
                <a:latin typeface="Arial" pitchFamily="34" charset="0"/>
              </a:rPr>
              <a:t> into a numerical context and working it at all levels allows us to be </a:t>
            </a:r>
            <a:r>
              <a:rPr lang="en-US" sz="1200" b="0" u="none" dirty="0">
                <a:solidFill>
                  <a:srgbClr val="000000"/>
                </a:solidFill>
                <a:latin typeface="Arial" pitchFamily="34" charset="0"/>
              </a:rPr>
              <a:t>Transparent, Accountable and Results Driven when dealing with what</a:t>
            </a:r>
            <a:r>
              <a:rPr lang="en-US" sz="1200" b="0" u="none" baseline="0" dirty="0">
                <a:solidFill>
                  <a:srgbClr val="000000"/>
                </a:solidFill>
                <a:latin typeface="Arial" pitchFamily="34" charset="0"/>
              </a:rPr>
              <a:t> can be a nebulous concept, which are qualities that well run programs strive for.</a:t>
            </a:r>
            <a:endParaRPr lang="en-US" sz="1200" b="0" u="none" dirty="0">
              <a:solidFill>
                <a:srgbClr val="000000"/>
              </a:solidFill>
              <a:latin typeface="Arial" pitchFamily="34" charset="0"/>
            </a:endParaRPr>
          </a:p>
        </p:txBody>
      </p:sp>
    </p:spTree>
    <p:extLst>
      <p:ext uri="{BB962C8B-B14F-4D97-AF65-F5344CB8AC3E}">
        <p14:creationId xmlns:p14="http://schemas.microsoft.com/office/powerpoint/2010/main" val="185365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was taken from the Army Cost Manual.</a:t>
            </a:r>
          </a:p>
        </p:txBody>
      </p:sp>
      <p:sp>
        <p:nvSpPr>
          <p:cNvPr id="4" name="Header Placeholder 3"/>
          <p:cNvSpPr>
            <a:spLocks noGrp="1"/>
          </p:cNvSpPr>
          <p:nvPr>
            <p:ph type="hdr" sz="quarter" idx="10"/>
          </p:nvPr>
        </p:nvSpPr>
        <p:spPr>
          <a:xfrm>
            <a:off x="6" y="5"/>
            <a:ext cx="3170583" cy="480388"/>
          </a:xfrm>
          <a:prstGeom prst="rect">
            <a:avLst/>
          </a:prstGeom>
        </p:spPr>
        <p:txBody>
          <a:bodyPr lIns="94799" tIns="47397" rIns="94799" bIns="47397"/>
          <a:lstStyle/>
          <a:p>
            <a:endParaRPr lang="en-US"/>
          </a:p>
        </p:txBody>
      </p:sp>
      <p:sp>
        <p:nvSpPr>
          <p:cNvPr id="5" name="Footer Placeholder 4"/>
          <p:cNvSpPr>
            <a:spLocks noGrp="1"/>
          </p:cNvSpPr>
          <p:nvPr>
            <p:ph type="ftr" sz="quarter" idx="11"/>
          </p:nvPr>
        </p:nvSpPr>
        <p:spPr>
          <a:xfrm>
            <a:off x="6" y="9119174"/>
            <a:ext cx="3170583" cy="480388"/>
          </a:xfrm>
          <a:prstGeom prst="rect">
            <a:avLst/>
          </a:prstGeom>
        </p:spPr>
        <p:txBody>
          <a:bodyPr lIns="94799" tIns="47397" rIns="94799" bIns="47397"/>
          <a:lstStyle/>
          <a:p>
            <a:endParaRPr lang="en-US"/>
          </a:p>
        </p:txBody>
      </p:sp>
      <p:sp>
        <p:nvSpPr>
          <p:cNvPr id="6" name="Slide Number Placeholder 5"/>
          <p:cNvSpPr>
            <a:spLocks noGrp="1"/>
          </p:cNvSpPr>
          <p:nvPr>
            <p:ph type="sldNum" sz="quarter" idx="12"/>
          </p:nvPr>
        </p:nvSpPr>
        <p:spPr>
          <a:xfrm>
            <a:off x="4142963" y="9119174"/>
            <a:ext cx="3170583" cy="480388"/>
          </a:xfrm>
          <a:prstGeom prst="rect">
            <a:avLst/>
          </a:prstGeom>
        </p:spPr>
        <p:txBody>
          <a:bodyPr lIns="94799" tIns="47397" rIns="94799" bIns="47397"/>
          <a:lstStyle/>
          <a:p>
            <a:fld id="{29048CDD-45F6-4834-8800-D83AD772DD8D}" type="slidenum">
              <a:rPr lang="en-US" smtClean="0"/>
              <a:pPr/>
              <a:t>31</a:t>
            </a:fld>
            <a:endParaRPr lang="en-US"/>
          </a:p>
        </p:txBody>
      </p:sp>
    </p:spTree>
    <p:extLst>
      <p:ext uri="{BB962C8B-B14F-4D97-AF65-F5344CB8AC3E}">
        <p14:creationId xmlns:p14="http://schemas.microsoft.com/office/powerpoint/2010/main" val="2342752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b="1" u="sng" dirty="0"/>
              <a:t>Analogy</a:t>
            </a:r>
          </a:p>
          <a:p>
            <a:pPr lvl="1">
              <a:lnSpc>
                <a:spcPct val="90000"/>
              </a:lnSpc>
            </a:pPr>
            <a:r>
              <a:rPr lang="en-US" dirty="0"/>
              <a:t>Compare to and existing item/system with real cost.</a:t>
            </a:r>
          </a:p>
          <a:p>
            <a:pPr lvl="1">
              <a:lnSpc>
                <a:spcPct val="90000"/>
              </a:lnSpc>
            </a:pPr>
            <a:r>
              <a:rPr lang="en-US" dirty="0"/>
              <a:t>Estimates are completely subjective.</a:t>
            </a:r>
          </a:p>
          <a:p>
            <a:pPr>
              <a:lnSpc>
                <a:spcPct val="90000"/>
              </a:lnSpc>
            </a:pPr>
            <a:r>
              <a:rPr lang="en-US" b="1" u="sng" dirty="0"/>
              <a:t>Parametric</a:t>
            </a:r>
          </a:p>
          <a:p>
            <a:pPr lvl="1">
              <a:lnSpc>
                <a:spcPct val="90000"/>
              </a:lnSpc>
            </a:pPr>
            <a:r>
              <a:rPr lang="en-US" dirty="0"/>
              <a:t>Cost Estimating Relationships (CERs) are developed and compared to historical information.</a:t>
            </a:r>
          </a:p>
          <a:p>
            <a:pPr lvl="1"/>
            <a:r>
              <a:rPr lang="en-US" sz="2000" dirty="0"/>
              <a:t>Based on: </a:t>
            </a:r>
            <a:r>
              <a:rPr lang="en-US" sz="1800" dirty="0"/>
              <a:t>Functions; Industry; Weight</a:t>
            </a:r>
          </a:p>
          <a:p>
            <a:pPr lvl="1"/>
            <a:r>
              <a:rPr lang="en-US" sz="2000" dirty="0"/>
              <a:t>Strengths:</a:t>
            </a:r>
          </a:p>
          <a:p>
            <a:pPr lvl="2"/>
            <a:r>
              <a:rPr lang="en-US" sz="1800" dirty="0"/>
              <a:t>Beneficial when detailed historical cost databases are available.</a:t>
            </a:r>
          </a:p>
          <a:p>
            <a:pPr lvl="2"/>
            <a:r>
              <a:rPr lang="en-US" sz="1800" dirty="0"/>
              <a:t>Only really useful early in the lifecycle.</a:t>
            </a:r>
          </a:p>
          <a:p>
            <a:pPr lvl="2"/>
            <a:r>
              <a:rPr lang="en-US" sz="1800" dirty="0"/>
              <a:t>Allows for a quick analysis.</a:t>
            </a:r>
          </a:p>
          <a:p>
            <a:pPr lvl="2"/>
            <a:r>
              <a:rPr lang="en-US" sz="1800" dirty="0"/>
              <a:t>Very little inputs needed.</a:t>
            </a:r>
          </a:p>
          <a:p>
            <a:pPr lvl="1"/>
            <a:r>
              <a:rPr lang="en-US" sz="2000" dirty="0"/>
              <a:t>Weaknesses:</a:t>
            </a:r>
          </a:p>
          <a:p>
            <a:pPr lvl="2"/>
            <a:r>
              <a:rPr lang="en-US" sz="1800" dirty="0"/>
              <a:t>Cannot handle changes easily.</a:t>
            </a:r>
          </a:p>
          <a:p>
            <a:pPr lvl="2"/>
            <a:r>
              <a:rPr lang="en-US" sz="1800" dirty="0"/>
              <a:t>Provides little insight at the subsystem level.</a:t>
            </a:r>
          </a:p>
          <a:p>
            <a:pPr lvl="2"/>
            <a:r>
              <a:rPr lang="en-US" sz="1800" dirty="0"/>
              <a:t>The model provides “program office” estimate of the cost.</a:t>
            </a:r>
          </a:p>
          <a:p>
            <a:pPr lvl="2"/>
            <a:r>
              <a:rPr lang="en-US" sz="1800" dirty="0"/>
              <a:t>The fidelity of the model is very low.</a:t>
            </a:r>
            <a:endParaRPr lang="en-US" dirty="0"/>
          </a:p>
          <a:p>
            <a:pPr>
              <a:lnSpc>
                <a:spcPct val="90000"/>
              </a:lnSpc>
            </a:pPr>
            <a:r>
              <a:rPr lang="en-US" b="1" u="sng" dirty="0"/>
              <a:t>Grassroots</a:t>
            </a:r>
          </a:p>
          <a:p>
            <a:pPr lvl="1">
              <a:lnSpc>
                <a:spcPct val="90000"/>
              </a:lnSpc>
            </a:pPr>
            <a:r>
              <a:rPr lang="en-US" dirty="0"/>
              <a:t>Detailed model based on a maturing design.</a:t>
            </a:r>
          </a:p>
          <a:p>
            <a:pPr lvl="1">
              <a:lnSpc>
                <a:spcPct val="90000"/>
              </a:lnSpc>
            </a:pPr>
            <a:r>
              <a:rPr lang="en-US" dirty="0"/>
              <a:t>Some call this “activity-based” modeling.</a:t>
            </a:r>
          </a:p>
          <a:p>
            <a:pPr lvl="1"/>
            <a:r>
              <a:rPr lang="en-US" sz="2000" dirty="0"/>
              <a:t>Based on: </a:t>
            </a:r>
            <a:r>
              <a:rPr lang="en-US" sz="1800" dirty="0"/>
              <a:t>Quantity; Learning Curves; Time; Lot sizes; Initial Cost (T1); Type of item</a:t>
            </a:r>
          </a:p>
          <a:p>
            <a:pPr lvl="1"/>
            <a:r>
              <a:rPr lang="en-US" sz="2000" dirty="0"/>
              <a:t>Strengths</a:t>
            </a:r>
          </a:p>
          <a:p>
            <a:pPr lvl="2"/>
            <a:r>
              <a:rPr lang="en-US" sz="1800" dirty="0"/>
              <a:t>Will provide insights into manufacturing trade-space.</a:t>
            </a:r>
          </a:p>
          <a:p>
            <a:pPr lvl="2"/>
            <a:r>
              <a:rPr lang="en-US" sz="1800" dirty="0"/>
              <a:t>Identifies capacity, resource and time constraints.</a:t>
            </a:r>
          </a:p>
          <a:p>
            <a:pPr lvl="2"/>
            <a:r>
              <a:rPr lang="en-US" sz="1800" dirty="0"/>
              <a:t>Can utilize new manufacturing technologies.</a:t>
            </a:r>
          </a:p>
          <a:p>
            <a:pPr lvl="2"/>
            <a:r>
              <a:rPr lang="en-US" sz="1800" dirty="0"/>
              <a:t>A well-developed model is modular and can be used with several layers of detail (including subcontractors).</a:t>
            </a:r>
          </a:p>
          <a:p>
            <a:pPr lvl="1"/>
            <a:r>
              <a:rPr lang="en-US" sz="2100" dirty="0"/>
              <a:t>Weaknesses</a:t>
            </a:r>
          </a:p>
          <a:p>
            <a:pPr lvl="2"/>
            <a:r>
              <a:rPr lang="en-US" sz="1800" dirty="0"/>
              <a:t>Detailed input data not available early in the lifecycle.</a:t>
            </a:r>
          </a:p>
          <a:p>
            <a:pPr lvl="2"/>
            <a:r>
              <a:rPr lang="en-US" sz="1800" dirty="0"/>
              <a:t>Building and maintaining can be time consuming.</a:t>
            </a:r>
          </a:p>
          <a:p>
            <a:pPr lvl="1">
              <a:lnSpc>
                <a:spcPct val="90000"/>
              </a:lnSpc>
            </a:pPr>
            <a:endParaRPr lang="en-US" dirty="0"/>
          </a:p>
          <a:p>
            <a:pPr>
              <a:lnSpc>
                <a:spcPct val="90000"/>
              </a:lnSpc>
            </a:pPr>
            <a:r>
              <a:rPr lang="en-US" b="1" u="sng" dirty="0"/>
              <a:t>Actual Cost:</a:t>
            </a:r>
          </a:p>
          <a:p>
            <a:pPr lvl="1">
              <a:lnSpc>
                <a:spcPct val="90000"/>
              </a:lnSpc>
            </a:pPr>
            <a:r>
              <a:rPr lang="en-US" dirty="0"/>
              <a:t>Expenses incurred producing </a:t>
            </a:r>
            <a:r>
              <a:rPr lang="en-US" b="1" dirty="0"/>
              <a:t>the</a:t>
            </a:r>
            <a:r>
              <a:rPr lang="en-US" dirty="0"/>
              <a:t> system.</a:t>
            </a:r>
          </a:p>
          <a:p>
            <a:endParaRPr lang="en-US" dirty="0"/>
          </a:p>
        </p:txBody>
      </p:sp>
    </p:spTree>
    <p:extLst>
      <p:ext uri="{BB962C8B-B14F-4D97-AF65-F5344CB8AC3E}">
        <p14:creationId xmlns:p14="http://schemas.microsoft.com/office/powerpoint/2010/main" val="215972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6" y="4"/>
            <a:ext cx="3170583" cy="480388"/>
          </a:xfrm>
          <a:prstGeom prst="rect">
            <a:avLst/>
          </a:prstGeom>
        </p:spPr>
        <p:txBody>
          <a:bodyPr lIns="94806" tIns="47401" rIns="94806" bIns="47401"/>
          <a:lstStyle/>
          <a:p>
            <a:r>
              <a:rPr lang="en-US"/>
              <a:t>Lockheed Martin Proprietary Information</a:t>
            </a:r>
          </a:p>
        </p:txBody>
      </p:sp>
      <p:sp>
        <p:nvSpPr>
          <p:cNvPr id="5" name="Footer Placeholder 4"/>
          <p:cNvSpPr>
            <a:spLocks noGrp="1"/>
          </p:cNvSpPr>
          <p:nvPr>
            <p:ph type="ftr" sz="quarter" idx="11"/>
          </p:nvPr>
        </p:nvSpPr>
        <p:spPr>
          <a:xfrm>
            <a:off x="6" y="9119173"/>
            <a:ext cx="3170583" cy="480388"/>
          </a:xfrm>
          <a:prstGeom prst="rect">
            <a:avLst/>
          </a:prstGeom>
        </p:spPr>
        <p:txBody>
          <a:bodyPr lIns="94806" tIns="47401" rIns="94806" bIns="47401"/>
          <a:lstStyle/>
          <a:p>
            <a:endParaRPr lang="en-US"/>
          </a:p>
          <a:p>
            <a:r>
              <a:rPr lang="en-US"/>
              <a:t>Lockheed Martin Proprietary Information</a:t>
            </a:r>
          </a:p>
        </p:txBody>
      </p:sp>
      <p:sp>
        <p:nvSpPr>
          <p:cNvPr id="6" name="Slide Number Placeholder 5"/>
          <p:cNvSpPr>
            <a:spLocks noGrp="1"/>
          </p:cNvSpPr>
          <p:nvPr>
            <p:ph type="sldNum" sz="quarter" idx="12"/>
          </p:nvPr>
        </p:nvSpPr>
        <p:spPr>
          <a:xfrm>
            <a:off x="4142962" y="9119173"/>
            <a:ext cx="3170583" cy="480388"/>
          </a:xfrm>
          <a:prstGeom prst="rect">
            <a:avLst/>
          </a:prstGeom>
        </p:spPr>
        <p:txBody>
          <a:bodyPr lIns="94806" tIns="47401" rIns="94806" bIns="47401"/>
          <a:lstStyle/>
          <a:p>
            <a:fld id="{29048CDD-45F6-4834-8800-D83AD772DD8D}" type="slidenum">
              <a:rPr lang="en-US" smtClean="0"/>
              <a:pPr/>
              <a:t>37</a:t>
            </a:fld>
            <a:endParaRPr lang="en-US"/>
          </a:p>
        </p:txBody>
      </p:sp>
    </p:spTree>
    <p:extLst>
      <p:ext uri="{BB962C8B-B14F-4D97-AF65-F5344CB8AC3E}">
        <p14:creationId xmlns:p14="http://schemas.microsoft.com/office/powerpoint/2010/main" val="168401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946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71082" y="8830313"/>
            <a:ext cx="3037735" cy="4645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0" tIns="47415" rIns="94830" bIns="47415"/>
          <a:lstStyle>
            <a:lvl1pPr defTabSz="928549" eaLnBrk="0" hangingPunct="0">
              <a:spcBef>
                <a:spcPct val="30000"/>
              </a:spcBef>
              <a:defRPr sz="1100">
                <a:solidFill>
                  <a:schemeClr val="tx1"/>
                </a:solidFill>
                <a:latin typeface="Times New Roman" pitchFamily="18" charset="0"/>
              </a:defRPr>
            </a:lvl1pPr>
            <a:lvl2pPr marL="741572" indent="-285219" defTabSz="928549" eaLnBrk="0" hangingPunct="0">
              <a:spcBef>
                <a:spcPct val="30000"/>
              </a:spcBef>
              <a:defRPr sz="1100">
                <a:solidFill>
                  <a:schemeClr val="tx1"/>
                </a:solidFill>
                <a:latin typeface="Times New Roman" pitchFamily="18" charset="0"/>
              </a:defRPr>
            </a:lvl2pPr>
            <a:lvl3pPr marL="1140879" indent="-228175" defTabSz="928549" eaLnBrk="0" hangingPunct="0">
              <a:spcBef>
                <a:spcPct val="30000"/>
              </a:spcBef>
              <a:defRPr sz="1100">
                <a:solidFill>
                  <a:schemeClr val="tx1"/>
                </a:solidFill>
                <a:latin typeface="Times New Roman" pitchFamily="18" charset="0"/>
              </a:defRPr>
            </a:lvl3pPr>
            <a:lvl4pPr marL="1597231" indent="-228175" defTabSz="928549" eaLnBrk="0" hangingPunct="0">
              <a:spcBef>
                <a:spcPct val="30000"/>
              </a:spcBef>
              <a:defRPr sz="1100">
                <a:solidFill>
                  <a:schemeClr val="tx1"/>
                </a:solidFill>
                <a:latin typeface="Times New Roman" pitchFamily="18" charset="0"/>
              </a:defRPr>
            </a:lvl4pPr>
            <a:lvl5pPr marL="2053583" indent="-228175" defTabSz="928549" eaLnBrk="0" hangingPunct="0">
              <a:spcBef>
                <a:spcPct val="30000"/>
              </a:spcBef>
              <a:defRPr sz="1100">
                <a:solidFill>
                  <a:schemeClr val="tx1"/>
                </a:solidFill>
                <a:latin typeface="Times New Roman" pitchFamily="18" charset="0"/>
              </a:defRPr>
            </a:lvl5pPr>
            <a:lvl6pPr marL="2509936" indent="-228175" defTabSz="928549" eaLnBrk="0" fontAlgn="base" hangingPunct="0">
              <a:spcBef>
                <a:spcPct val="30000"/>
              </a:spcBef>
              <a:spcAft>
                <a:spcPct val="0"/>
              </a:spcAft>
              <a:defRPr sz="1100">
                <a:solidFill>
                  <a:schemeClr val="tx1"/>
                </a:solidFill>
                <a:latin typeface="Times New Roman" pitchFamily="18" charset="0"/>
              </a:defRPr>
            </a:lvl6pPr>
            <a:lvl7pPr marL="2966286" indent="-228175" defTabSz="928549" eaLnBrk="0" fontAlgn="base" hangingPunct="0">
              <a:spcBef>
                <a:spcPct val="30000"/>
              </a:spcBef>
              <a:spcAft>
                <a:spcPct val="0"/>
              </a:spcAft>
              <a:defRPr sz="1100">
                <a:solidFill>
                  <a:schemeClr val="tx1"/>
                </a:solidFill>
                <a:latin typeface="Times New Roman" pitchFamily="18" charset="0"/>
              </a:defRPr>
            </a:lvl7pPr>
            <a:lvl8pPr marL="3422637" indent="-228175" defTabSz="928549" eaLnBrk="0" fontAlgn="base" hangingPunct="0">
              <a:spcBef>
                <a:spcPct val="30000"/>
              </a:spcBef>
              <a:spcAft>
                <a:spcPct val="0"/>
              </a:spcAft>
              <a:defRPr sz="1100">
                <a:solidFill>
                  <a:schemeClr val="tx1"/>
                </a:solidFill>
                <a:latin typeface="Times New Roman" pitchFamily="18" charset="0"/>
              </a:defRPr>
            </a:lvl8pPr>
            <a:lvl9pPr marL="3878989" indent="-228175" defTabSz="928549" eaLnBrk="0" fontAlgn="base" hangingPunct="0">
              <a:spcBef>
                <a:spcPct val="30000"/>
              </a:spcBef>
              <a:spcAft>
                <a:spcPct val="0"/>
              </a:spcAft>
              <a:defRPr sz="1100">
                <a:solidFill>
                  <a:schemeClr val="tx1"/>
                </a:solidFill>
                <a:latin typeface="Times New Roman" pitchFamily="18" charset="0"/>
              </a:defRPr>
            </a:lvl9pPr>
          </a:lstStyle>
          <a:p>
            <a:pPr>
              <a:spcBef>
                <a:spcPct val="0"/>
              </a:spcBef>
            </a:pPr>
            <a:fld id="{691627BF-887E-4DEA-A58A-CAF696474AFE}" type="slidenum">
              <a:rPr lang="en-US" altLang="en-US" smtClean="0">
                <a:solidFill>
                  <a:prstClr val="black"/>
                </a:solidFill>
                <a:ea typeface="ＭＳ Ｐゴシック" charset="0"/>
              </a:rPr>
              <a:pPr>
                <a:spcBef>
                  <a:spcPct val="0"/>
                </a:spcBef>
              </a:pPr>
              <a:t>42</a:t>
            </a:fld>
            <a:endParaRPr lang="en-US" altLang="en-US">
              <a:solidFill>
                <a:prstClr val="black"/>
              </a:solidFill>
              <a:ea typeface="ＭＳ Ｐゴシック" charset="0"/>
            </a:endParaRPr>
          </a:p>
        </p:txBody>
      </p:sp>
      <p:sp>
        <p:nvSpPr>
          <p:cNvPr id="63491" name="Rectangle 7"/>
          <p:cNvSpPr txBox="1">
            <a:spLocks noGrp="1" noChangeArrowheads="1"/>
          </p:cNvSpPr>
          <p:nvPr/>
        </p:nvSpPr>
        <p:spPr bwMode="auto">
          <a:xfrm>
            <a:off x="3971085" y="8830312"/>
            <a:ext cx="3039319" cy="46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03" tIns="48204" rIns="96403" bIns="48204" anchor="b"/>
          <a:lstStyle>
            <a:lvl1pPr defTabSz="962025" eaLnBrk="0" hangingPunct="0">
              <a:spcBef>
                <a:spcPct val="30000"/>
              </a:spcBef>
              <a:defRPr sz="1200">
                <a:solidFill>
                  <a:schemeClr val="tx1"/>
                </a:solidFill>
                <a:latin typeface="Times New Roman" pitchFamily="18" charset="0"/>
              </a:defRPr>
            </a:lvl1pPr>
            <a:lvl2pPr marL="742950" indent="-285750" defTabSz="962025" eaLnBrk="0" hangingPunct="0">
              <a:spcBef>
                <a:spcPct val="30000"/>
              </a:spcBef>
              <a:defRPr sz="1200">
                <a:solidFill>
                  <a:schemeClr val="tx1"/>
                </a:solidFill>
                <a:latin typeface="Times New Roman" pitchFamily="18" charset="0"/>
              </a:defRPr>
            </a:lvl2pPr>
            <a:lvl3pPr marL="1143000" indent="-228600" defTabSz="962025" eaLnBrk="0" hangingPunct="0">
              <a:spcBef>
                <a:spcPct val="30000"/>
              </a:spcBef>
              <a:defRPr sz="1200">
                <a:solidFill>
                  <a:schemeClr val="tx1"/>
                </a:solidFill>
                <a:latin typeface="Times New Roman" pitchFamily="18" charset="0"/>
              </a:defRPr>
            </a:lvl3pPr>
            <a:lvl4pPr marL="1600200" indent="-228600" defTabSz="962025" eaLnBrk="0" hangingPunct="0">
              <a:spcBef>
                <a:spcPct val="30000"/>
              </a:spcBef>
              <a:defRPr sz="1200">
                <a:solidFill>
                  <a:schemeClr val="tx1"/>
                </a:solidFill>
                <a:latin typeface="Times New Roman" pitchFamily="18" charset="0"/>
              </a:defRPr>
            </a:lvl4pPr>
            <a:lvl5pPr marL="2057400" indent="-228600" defTabSz="962025" eaLnBrk="0" hangingPunct="0">
              <a:spcBef>
                <a:spcPct val="30000"/>
              </a:spcBef>
              <a:defRPr sz="1200">
                <a:solidFill>
                  <a:schemeClr val="tx1"/>
                </a:solidFill>
                <a:latin typeface="Times New Roman" pitchFamily="18" charset="0"/>
              </a:defRPr>
            </a:lvl5pPr>
            <a:lvl6pPr marL="2514600" indent="-228600" defTabSz="962025" eaLnBrk="0" fontAlgn="base" hangingPunct="0">
              <a:spcBef>
                <a:spcPct val="30000"/>
              </a:spcBef>
              <a:spcAft>
                <a:spcPct val="0"/>
              </a:spcAft>
              <a:defRPr sz="1200">
                <a:solidFill>
                  <a:schemeClr val="tx1"/>
                </a:solidFill>
                <a:latin typeface="Times New Roman" pitchFamily="18" charset="0"/>
              </a:defRPr>
            </a:lvl6pPr>
            <a:lvl7pPr marL="2971800" indent="-228600" defTabSz="962025" eaLnBrk="0" fontAlgn="base" hangingPunct="0">
              <a:spcBef>
                <a:spcPct val="30000"/>
              </a:spcBef>
              <a:spcAft>
                <a:spcPct val="0"/>
              </a:spcAft>
              <a:defRPr sz="1200">
                <a:solidFill>
                  <a:schemeClr val="tx1"/>
                </a:solidFill>
                <a:latin typeface="Times New Roman" pitchFamily="18" charset="0"/>
              </a:defRPr>
            </a:lvl7pPr>
            <a:lvl8pPr marL="3429000" indent="-228600" defTabSz="962025" eaLnBrk="0" fontAlgn="base" hangingPunct="0">
              <a:spcBef>
                <a:spcPct val="30000"/>
              </a:spcBef>
              <a:spcAft>
                <a:spcPct val="0"/>
              </a:spcAft>
              <a:defRPr sz="1200">
                <a:solidFill>
                  <a:schemeClr val="tx1"/>
                </a:solidFill>
                <a:latin typeface="Times New Roman" pitchFamily="18" charset="0"/>
              </a:defRPr>
            </a:lvl8pPr>
            <a:lvl9pPr marL="3886200" indent="-228600" defTabSz="962025"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B9AE8B04-601A-4BD5-8F85-C1DA2CB2B48C}" type="slidenum">
              <a:rPr lang="en-US" altLang="en-US">
                <a:solidFill>
                  <a:prstClr val="black"/>
                </a:solidFill>
                <a:latin typeface="Arial Narrow" pitchFamily="34" charset="0"/>
                <a:ea typeface="ＭＳ Ｐゴシック" charset="0"/>
              </a:rPr>
              <a:pPr algn="r">
                <a:spcBef>
                  <a:spcPct val="0"/>
                </a:spcBef>
              </a:pPr>
              <a:t>42</a:t>
            </a:fld>
            <a:endParaRPr lang="en-US" altLang="en-US">
              <a:solidFill>
                <a:prstClr val="black"/>
              </a:solidFill>
              <a:latin typeface="Arial Narrow" pitchFamily="34" charset="0"/>
              <a:ea typeface="ＭＳ Ｐゴシック" charset="0"/>
            </a:endParaRPr>
          </a:p>
        </p:txBody>
      </p:sp>
      <p:sp>
        <p:nvSpPr>
          <p:cNvPr id="63492" name="Rectangle 2"/>
          <p:cNvSpPr>
            <a:spLocks noGrp="1" noRot="1" noChangeAspect="1" noChangeArrowheads="1" noTextEdit="1"/>
          </p:cNvSpPr>
          <p:nvPr>
            <p:ph type="sldImg"/>
          </p:nvPr>
        </p:nvSpPr>
        <p:spPr>
          <a:xfrm>
            <a:off x="409575" y="696913"/>
            <a:ext cx="6194425" cy="3484562"/>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7" tIns="47724" rIns="95447" bIns="47724"/>
          <a:lstStyle/>
          <a:p>
            <a:endParaRPr lang="en-US" altLang="en-US"/>
          </a:p>
        </p:txBody>
      </p:sp>
    </p:spTree>
    <p:extLst>
      <p:ext uri="{BB962C8B-B14F-4D97-AF65-F5344CB8AC3E}">
        <p14:creationId xmlns:p14="http://schemas.microsoft.com/office/powerpoint/2010/main" val="123581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31520" y="4560573"/>
            <a:ext cx="5852160" cy="4513380"/>
          </a:xfrm>
        </p:spPr>
        <p:txBody>
          <a:bodyPr>
            <a:normAutofit fontScale="92500" lnSpcReduction="20000"/>
          </a:bodyPr>
          <a:lstStyle/>
          <a:p>
            <a:pPr indent="-234369" defTabSz="940775">
              <a:spcBef>
                <a:spcPct val="0"/>
              </a:spcBef>
              <a:spcAft>
                <a:spcPts val="637"/>
              </a:spcAft>
            </a:pPr>
            <a:r>
              <a:rPr lang="en-US" sz="1500" dirty="0">
                <a:solidFill>
                  <a:srgbClr val="000000"/>
                </a:solidFill>
                <a:latin typeface="Arial" pitchFamily="34" charset="0"/>
              </a:rPr>
              <a:t>We are frequently asked in the Affordability Office to define “affordability”.  Therefore I wanted to address this 1</a:t>
            </a:r>
            <a:r>
              <a:rPr lang="en-US" sz="1500" baseline="30000" dirty="0">
                <a:solidFill>
                  <a:srgbClr val="000000"/>
                </a:solidFill>
                <a:latin typeface="Arial" pitchFamily="34" charset="0"/>
              </a:rPr>
              <a:t>st</a:t>
            </a:r>
            <a:r>
              <a:rPr lang="en-US" sz="1500" dirty="0">
                <a:solidFill>
                  <a:srgbClr val="000000"/>
                </a:solidFill>
                <a:latin typeface="Arial" pitchFamily="34" charset="0"/>
              </a:rPr>
              <a:t>.  If I asked each of you and a number of our USG Customers, I believe I would hear many different definitions.  LM has defined it as follows……  </a:t>
            </a:r>
          </a:p>
          <a:p>
            <a:pPr indent="-234369" defTabSz="940775">
              <a:spcBef>
                <a:spcPct val="0"/>
              </a:spcBef>
              <a:spcAft>
                <a:spcPts val="637"/>
              </a:spcAft>
            </a:pPr>
            <a:r>
              <a:rPr lang="en-US" sz="1500" dirty="0">
                <a:solidFill>
                  <a:srgbClr val="000000"/>
                </a:solidFill>
                <a:latin typeface="Arial" pitchFamily="34" charset="0"/>
              </a:rPr>
              <a:t>We recently asked Rear Admiral </a:t>
            </a:r>
            <a:r>
              <a:rPr lang="en-US" sz="1500" dirty="0" err="1">
                <a:solidFill>
                  <a:srgbClr val="000000"/>
                </a:solidFill>
                <a:latin typeface="Arial" pitchFamily="34" charset="0"/>
              </a:rPr>
              <a:t>Eastburg</a:t>
            </a:r>
            <a:r>
              <a:rPr lang="en-US" sz="1500" dirty="0">
                <a:solidFill>
                  <a:srgbClr val="000000"/>
                </a:solidFill>
                <a:latin typeface="Arial" pitchFamily="34" charset="0"/>
              </a:rPr>
              <a:t> of NAVAIR (our Customer that purchases our F-35s) at our Affordability Offsite and his definitions mirrored what you see here.  He also communicated that </a:t>
            </a:r>
            <a:r>
              <a:rPr lang="en-US" sz="1500" b="1" u="sng" dirty="0">
                <a:solidFill>
                  <a:srgbClr val="000000"/>
                </a:solidFill>
                <a:latin typeface="Arial" pitchFamily="34" charset="0"/>
              </a:rPr>
              <a:t>WE must be Transparent, Accountable and Results Driven</a:t>
            </a:r>
          </a:p>
          <a:p>
            <a:pPr indent="-234369" defTabSz="940775">
              <a:spcBef>
                <a:spcPct val="0"/>
              </a:spcBef>
              <a:spcAft>
                <a:spcPts val="637"/>
              </a:spcAft>
            </a:pPr>
            <a:r>
              <a:rPr lang="en-US" sz="1500" dirty="0">
                <a:solidFill>
                  <a:srgbClr val="000000"/>
                </a:solidFill>
                <a:latin typeface="Arial" pitchFamily="34" charset="0"/>
              </a:rPr>
              <a:t>And in a recent Customer Perception Survey of 248 </a:t>
            </a:r>
            <a:r>
              <a:rPr lang="en-US" sz="1500" dirty="0">
                <a:latin typeface="Arial" pitchFamily="34" charset="0"/>
              </a:rPr>
              <a:t>Federal Civilians, DoD Personnel, and Congressional Staff, the </a:t>
            </a:r>
            <a:r>
              <a:rPr lang="en-US" sz="1500" b="1" u="sng" dirty="0">
                <a:latin typeface="Arial" pitchFamily="34" charset="0"/>
              </a:rPr>
              <a:t>Single Most Important Factor of our Customers </a:t>
            </a:r>
            <a:r>
              <a:rPr lang="en-US" sz="1500" dirty="0">
                <a:latin typeface="Arial" pitchFamily="34" charset="0"/>
              </a:rPr>
              <a:t>was “</a:t>
            </a:r>
            <a:r>
              <a:rPr lang="en-US" sz="1500" b="1" i="1" u="sng" dirty="0">
                <a:latin typeface="Arial" pitchFamily="34" charset="0"/>
              </a:rPr>
              <a:t>to provide affordable solutions that deliver high value</a:t>
            </a:r>
            <a:r>
              <a:rPr lang="en-US" sz="1500" dirty="0">
                <a:latin typeface="Arial" pitchFamily="34" charset="0"/>
              </a:rPr>
              <a:t>” AND was </a:t>
            </a:r>
            <a:r>
              <a:rPr lang="en-US" sz="1500" b="1" u="sng" dirty="0">
                <a:latin typeface="Arial" pitchFamily="34" charset="0"/>
              </a:rPr>
              <a:t>equal to “Adherence to Ethical Standards</a:t>
            </a:r>
            <a:r>
              <a:rPr lang="en-US" sz="1500" dirty="0">
                <a:latin typeface="Arial" pitchFamily="34" charset="0"/>
              </a:rPr>
              <a:t>”.</a:t>
            </a:r>
          </a:p>
          <a:p>
            <a:pPr indent="-234369" defTabSz="940775">
              <a:spcBef>
                <a:spcPct val="0"/>
              </a:spcBef>
              <a:spcAft>
                <a:spcPts val="637"/>
              </a:spcAft>
            </a:pPr>
            <a:r>
              <a:rPr lang="en-US" sz="1500" dirty="0">
                <a:latin typeface="Arial" pitchFamily="34" charset="0"/>
              </a:rPr>
              <a:t>Other factors included:   past performance, technology innovation, nurture talent, good corporate citizen, global security thought leader.</a:t>
            </a:r>
          </a:p>
          <a:p>
            <a:pPr marL="722912" lvl="1" indent="-237669" defTabSz="940775">
              <a:spcBef>
                <a:spcPct val="0"/>
              </a:spcBef>
              <a:buSzPct val="70000"/>
              <a:buFont typeface="Courier New" pitchFamily="49" charset="0"/>
              <a:buChar char="o"/>
            </a:pPr>
            <a:r>
              <a:rPr lang="en-US" sz="1500" dirty="0">
                <a:latin typeface="Arial" pitchFamily="34" charset="0"/>
              </a:rPr>
              <a:t>100 Federal Civilians (Broad range of targeted agencies (18 total), Majority GS-13+, including SES)</a:t>
            </a:r>
          </a:p>
          <a:p>
            <a:pPr marL="722912" lvl="1" indent="-237669" defTabSz="940775">
              <a:spcBef>
                <a:spcPct val="0"/>
              </a:spcBef>
              <a:buSzPct val="70000"/>
              <a:buFont typeface="Courier New" pitchFamily="49" charset="0"/>
              <a:buChar char="o"/>
            </a:pPr>
            <a:r>
              <a:rPr lang="en-US" sz="1500" dirty="0">
                <a:latin typeface="Arial" pitchFamily="34" charset="0"/>
              </a:rPr>
              <a:t>101 DoD Personnel (Mix of military services; Generally Senior and Flag Officers)</a:t>
            </a:r>
          </a:p>
          <a:p>
            <a:pPr marL="722912" lvl="1" indent="-237669" defTabSz="940775">
              <a:spcBef>
                <a:spcPct val="0"/>
              </a:spcBef>
              <a:buSzPct val="70000"/>
              <a:buFont typeface="Courier New" pitchFamily="49" charset="0"/>
              <a:buChar char="o"/>
            </a:pPr>
            <a:r>
              <a:rPr lang="en-US" sz="1500" dirty="0">
                <a:latin typeface="Arial" pitchFamily="34" charset="0"/>
              </a:rPr>
              <a:t>47 Congressional Staff (High level (such as Directors and Press Secretaries; Representing House, Senate and Committee Members)</a:t>
            </a:r>
            <a:endParaRPr lang="en-US" sz="3300" dirty="0">
              <a:latin typeface="Arial"/>
            </a:endParaRPr>
          </a:p>
          <a:p>
            <a:pPr>
              <a:defRPr/>
            </a:pPr>
            <a:endParaRPr lang="en-US" dirty="0">
              <a:ea typeface="ＭＳ Ｐゴシック" pitchFamily="-112" charset="-128"/>
            </a:endParaRPr>
          </a:p>
        </p:txBody>
      </p:sp>
    </p:spTree>
    <p:extLst>
      <p:ext uri="{BB962C8B-B14F-4D97-AF65-F5344CB8AC3E}">
        <p14:creationId xmlns:p14="http://schemas.microsoft.com/office/powerpoint/2010/main" val="2438292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6" y="4"/>
            <a:ext cx="3170583" cy="480388"/>
          </a:xfrm>
          <a:prstGeom prst="rect">
            <a:avLst/>
          </a:prstGeom>
        </p:spPr>
        <p:txBody>
          <a:bodyPr lIns="94806" tIns="47401" rIns="94806" bIns="47401"/>
          <a:lstStyle/>
          <a:p>
            <a:r>
              <a:rPr lang="en-US"/>
              <a:t>Lockheed Martin Proprietary Information</a:t>
            </a:r>
          </a:p>
        </p:txBody>
      </p:sp>
      <p:sp>
        <p:nvSpPr>
          <p:cNvPr id="5" name="Footer Placeholder 4"/>
          <p:cNvSpPr>
            <a:spLocks noGrp="1"/>
          </p:cNvSpPr>
          <p:nvPr>
            <p:ph type="ftr" sz="quarter" idx="11"/>
          </p:nvPr>
        </p:nvSpPr>
        <p:spPr>
          <a:xfrm>
            <a:off x="6" y="9119173"/>
            <a:ext cx="3170583" cy="480388"/>
          </a:xfrm>
          <a:prstGeom prst="rect">
            <a:avLst/>
          </a:prstGeom>
        </p:spPr>
        <p:txBody>
          <a:bodyPr lIns="94806" tIns="47401" rIns="94806" bIns="47401"/>
          <a:lstStyle/>
          <a:p>
            <a:endParaRPr lang="en-US"/>
          </a:p>
          <a:p>
            <a:r>
              <a:rPr lang="en-US"/>
              <a:t>Lockheed Martin Proprietary Information</a:t>
            </a:r>
          </a:p>
        </p:txBody>
      </p:sp>
      <p:sp>
        <p:nvSpPr>
          <p:cNvPr id="6" name="Slide Number Placeholder 5"/>
          <p:cNvSpPr>
            <a:spLocks noGrp="1"/>
          </p:cNvSpPr>
          <p:nvPr>
            <p:ph type="sldNum" sz="quarter" idx="12"/>
          </p:nvPr>
        </p:nvSpPr>
        <p:spPr>
          <a:xfrm>
            <a:off x="4142962" y="9119173"/>
            <a:ext cx="3170583" cy="480388"/>
          </a:xfrm>
          <a:prstGeom prst="rect">
            <a:avLst/>
          </a:prstGeom>
        </p:spPr>
        <p:txBody>
          <a:bodyPr lIns="94806" tIns="47401" rIns="94806" bIns="47401"/>
          <a:lstStyle/>
          <a:p>
            <a:fld id="{29048CDD-45F6-4834-8800-D83AD772DD8D}" type="slidenum">
              <a:rPr lang="en-US" smtClean="0"/>
              <a:pPr/>
              <a:t>15</a:t>
            </a:fld>
            <a:endParaRPr lang="en-US"/>
          </a:p>
        </p:txBody>
      </p:sp>
    </p:spTree>
    <p:extLst>
      <p:ext uri="{BB962C8B-B14F-4D97-AF65-F5344CB8AC3E}">
        <p14:creationId xmlns:p14="http://schemas.microsoft.com/office/powerpoint/2010/main" val="257546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6" y="4"/>
            <a:ext cx="3170583" cy="480388"/>
          </a:xfrm>
          <a:prstGeom prst="rect">
            <a:avLst/>
          </a:prstGeom>
        </p:spPr>
        <p:txBody>
          <a:bodyPr lIns="94806" tIns="47401" rIns="94806" bIns="47401"/>
          <a:lstStyle/>
          <a:p>
            <a:r>
              <a:rPr lang="en-US"/>
              <a:t>Lockheed Martin Proprietary Information</a:t>
            </a:r>
          </a:p>
        </p:txBody>
      </p:sp>
      <p:sp>
        <p:nvSpPr>
          <p:cNvPr id="5" name="Footer Placeholder 4"/>
          <p:cNvSpPr>
            <a:spLocks noGrp="1"/>
          </p:cNvSpPr>
          <p:nvPr>
            <p:ph type="ftr" sz="quarter" idx="11"/>
          </p:nvPr>
        </p:nvSpPr>
        <p:spPr>
          <a:xfrm>
            <a:off x="6" y="9119173"/>
            <a:ext cx="3170583" cy="480388"/>
          </a:xfrm>
          <a:prstGeom prst="rect">
            <a:avLst/>
          </a:prstGeom>
        </p:spPr>
        <p:txBody>
          <a:bodyPr lIns="94806" tIns="47401" rIns="94806" bIns="47401"/>
          <a:lstStyle/>
          <a:p>
            <a:endParaRPr lang="en-US"/>
          </a:p>
          <a:p>
            <a:r>
              <a:rPr lang="en-US"/>
              <a:t>Lockheed Martin Proprietary Information</a:t>
            </a:r>
          </a:p>
        </p:txBody>
      </p:sp>
      <p:sp>
        <p:nvSpPr>
          <p:cNvPr id="6" name="Slide Number Placeholder 5"/>
          <p:cNvSpPr>
            <a:spLocks noGrp="1"/>
          </p:cNvSpPr>
          <p:nvPr>
            <p:ph type="sldNum" sz="quarter" idx="12"/>
          </p:nvPr>
        </p:nvSpPr>
        <p:spPr>
          <a:xfrm>
            <a:off x="4142962" y="9119173"/>
            <a:ext cx="3170583" cy="480388"/>
          </a:xfrm>
          <a:prstGeom prst="rect">
            <a:avLst/>
          </a:prstGeom>
        </p:spPr>
        <p:txBody>
          <a:bodyPr lIns="94806" tIns="47401" rIns="94806" bIns="47401"/>
          <a:lstStyle/>
          <a:p>
            <a:fld id="{29048CDD-45F6-4834-8800-D83AD772DD8D}" type="slidenum">
              <a:rPr lang="en-US" smtClean="0"/>
              <a:pPr/>
              <a:t>16</a:t>
            </a:fld>
            <a:endParaRPr lang="en-US"/>
          </a:p>
        </p:txBody>
      </p:sp>
    </p:spTree>
    <p:extLst>
      <p:ext uri="{BB962C8B-B14F-4D97-AF65-F5344CB8AC3E}">
        <p14:creationId xmlns:p14="http://schemas.microsoft.com/office/powerpoint/2010/main" val="377490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6" y="4"/>
            <a:ext cx="3170583" cy="480388"/>
          </a:xfrm>
          <a:prstGeom prst="rect">
            <a:avLst/>
          </a:prstGeom>
        </p:spPr>
        <p:txBody>
          <a:bodyPr lIns="94806" tIns="47401" rIns="94806" bIns="47401"/>
          <a:lstStyle/>
          <a:p>
            <a:r>
              <a:rPr lang="en-US"/>
              <a:t>Lockheed Martin Proprietary Information</a:t>
            </a:r>
          </a:p>
        </p:txBody>
      </p:sp>
      <p:sp>
        <p:nvSpPr>
          <p:cNvPr id="5" name="Footer Placeholder 4"/>
          <p:cNvSpPr>
            <a:spLocks noGrp="1"/>
          </p:cNvSpPr>
          <p:nvPr>
            <p:ph type="ftr" sz="quarter" idx="11"/>
          </p:nvPr>
        </p:nvSpPr>
        <p:spPr>
          <a:xfrm>
            <a:off x="6" y="9119173"/>
            <a:ext cx="3170583" cy="480388"/>
          </a:xfrm>
          <a:prstGeom prst="rect">
            <a:avLst/>
          </a:prstGeom>
        </p:spPr>
        <p:txBody>
          <a:bodyPr lIns="94806" tIns="47401" rIns="94806" bIns="47401"/>
          <a:lstStyle/>
          <a:p>
            <a:endParaRPr lang="en-US"/>
          </a:p>
          <a:p>
            <a:r>
              <a:rPr lang="en-US"/>
              <a:t>Lockheed Martin Proprietary Information</a:t>
            </a:r>
          </a:p>
        </p:txBody>
      </p:sp>
      <p:sp>
        <p:nvSpPr>
          <p:cNvPr id="6" name="Slide Number Placeholder 5"/>
          <p:cNvSpPr>
            <a:spLocks noGrp="1"/>
          </p:cNvSpPr>
          <p:nvPr>
            <p:ph type="sldNum" sz="quarter" idx="12"/>
          </p:nvPr>
        </p:nvSpPr>
        <p:spPr>
          <a:xfrm>
            <a:off x="4142962" y="9119173"/>
            <a:ext cx="3170583" cy="480388"/>
          </a:xfrm>
          <a:prstGeom prst="rect">
            <a:avLst/>
          </a:prstGeom>
        </p:spPr>
        <p:txBody>
          <a:bodyPr lIns="94806" tIns="47401" rIns="94806" bIns="47401"/>
          <a:lstStyle/>
          <a:p>
            <a:fld id="{29048CDD-45F6-4834-8800-D83AD772DD8D}" type="slidenum">
              <a:rPr lang="en-US" smtClean="0"/>
              <a:pPr/>
              <a:t>17</a:t>
            </a:fld>
            <a:endParaRPr lang="en-US"/>
          </a:p>
        </p:txBody>
      </p:sp>
    </p:spTree>
    <p:extLst>
      <p:ext uri="{BB962C8B-B14F-4D97-AF65-F5344CB8AC3E}">
        <p14:creationId xmlns:p14="http://schemas.microsoft.com/office/powerpoint/2010/main" val="4283492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545253" y="4561228"/>
            <a:ext cx="6380479" cy="45202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For Lockheed Martin QCV is complicated by the fact that there is never one customer to satisfy.  Worse yet, it is frequently complicated by the fact that engineering teams, project managers and even business leaders lose sight of the fact that there is more than one customer to satisfy.</a:t>
            </a:r>
          </a:p>
          <a:p>
            <a:endParaRPr lang="en-US" altLang="en-US" sz="1100" dirty="0"/>
          </a:p>
          <a:p>
            <a:r>
              <a:rPr lang="en-US" altLang="en-US" sz="1100" dirty="0"/>
              <a:t>This image of the multi-headed hydra illustrates the problem.  Let’s consider an easy example.  We won a DARPA contract to pursue a Reconnaissance, Surveillance and Target Acquisition Vehicle (RSTV) for the Marine Corps.  To move from Phase I (basically view graphs and studies) to Phase 2, we needed to satisfy DARPA.  But to eventually move from Phase 2 to ESD and Production we would need to satisfy not only Marine Systems Command, but also the generals in the Fleet Marine Force.  DARPA wanted to demonstrate a bunch of nifty technologies in batteries, power management, sensors and stealth.  The FMF was looking for a V-22 compatible vehicle that would be the basis for a fleet of “jeeps” and had little interest in the sensors or stealth.  Additionally they were rather risk adverse about the hybrid electric propulsion system.  Lockheed Martin managers decided to please DARPA, won the Phase 2 contract and built a prototype.  It’s still parked on our back lot.  The platform could not generate support from a customer that would champion it through the rest of the procurement process (the big body of the hydra) because it had too much design inertia from the DARPA effort.</a:t>
            </a:r>
          </a:p>
          <a:p>
            <a:endParaRPr lang="en-US" altLang="en-US" sz="1100" dirty="0"/>
          </a:p>
          <a:p>
            <a:r>
              <a:rPr lang="en-US" altLang="en-US" sz="1100" dirty="0"/>
              <a:t>The lesson is not to ignore DARPA but to identify all the stakeholders early in the program and then capture the quantified customer values for each.  This information can then be used by program and business managers to shape our capture plans and our stakeholder management plans.</a:t>
            </a:r>
          </a:p>
          <a:p>
            <a:endParaRPr lang="en-US" altLang="en-US" sz="1100" dirty="0"/>
          </a:p>
          <a:p>
            <a:r>
              <a:rPr lang="en-US" altLang="en-US" sz="1100" dirty="0"/>
              <a:t>But different customer communities can operate in other ways to complicate the QCV process…</a:t>
            </a:r>
          </a:p>
        </p:txBody>
      </p:sp>
    </p:spTree>
    <p:extLst>
      <p:ext uri="{BB962C8B-B14F-4D97-AF65-F5344CB8AC3E}">
        <p14:creationId xmlns:p14="http://schemas.microsoft.com/office/powerpoint/2010/main" val="124577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545253" y="4561228"/>
            <a:ext cx="6380479" cy="45202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For Lockheed Martin QCV is complicated by the fact that there is never one customer to satisfy.  Worse yet, it is frequently complicated by the fact that engineering teams, project managers and even business leaders lose sight of the fact that there is more than one customer to satisfy.</a:t>
            </a:r>
          </a:p>
          <a:p>
            <a:endParaRPr lang="en-US" altLang="en-US" sz="1100" dirty="0"/>
          </a:p>
          <a:p>
            <a:r>
              <a:rPr lang="en-US" altLang="en-US" sz="1100" dirty="0"/>
              <a:t>This image of the multi-headed hydra illustrates the problem.  Let’s consider an easy example.  We won a DARPA contract to pursue a Reconnaissance, Surveillance and Target Acquisition Vehicle (RSTV) for the Marine Corps.  To move from Phase I (basically view graphs and studies) to Phase 2, we needed to satisfy DARPA.  But to eventually move from Phase 2 to ESD and Production we would need to satisfy not only Marine Systems Command, but also the generals in the Fleet Marine Force.  DARPA wanted to demonstrate a bunch of nifty technologies in batteries, power management, sensors and stealth.  The FMF was looking for a V-22 compatible vehicle that would be the basis for a fleet of “jeeps” and had little interest in the sensors or stealth.  Additionally they were rather risk adverse about the hybrid electric propulsion system.  Lockheed Martin managers decided to please DARPA, won the Phase 2 contract and built a prototype.  It’s still parked on our back lot.  The platform could not generate support from a customer that would champion it through the rest of the procurement process (the big body of the hydra) because it had too much design inertia from the DARPA effort.</a:t>
            </a:r>
          </a:p>
          <a:p>
            <a:endParaRPr lang="en-US" altLang="en-US" sz="1100" dirty="0"/>
          </a:p>
          <a:p>
            <a:r>
              <a:rPr lang="en-US" altLang="en-US" sz="1100" dirty="0"/>
              <a:t>The lesson is not to ignore DARPA but to identify all the stakeholders early in the program and then capture the quantified customer values for each.  This information can then be used by program and business managers to shape our capture plans and our stakeholder management plans.</a:t>
            </a:r>
          </a:p>
          <a:p>
            <a:endParaRPr lang="en-US" altLang="en-US" sz="1100" dirty="0"/>
          </a:p>
          <a:p>
            <a:r>
              <a:rPr lang="en-US" altLang="en-US" sz="1100" dirty="0"/>
              <a:t>But different customer communities can operate in other ways to complicate the QCV process…</a:t>
            </a:r>
          </a:p>
        </p:txBody>
      </p:sp>
    </p:spTree>
    <p:extLst>
      <p:ext uri="{BB962C8B-B14F-4D97-AF65-F5344CB8AC3E}">
        <p14:creationId xmlns:p14="http://schemas.microsoft.com/office/powerpoint/2010/main" val="1733027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dirty="0">
              <a:solidFill>
                <a:schemeClr val="bg1">
                  <a:lumMod val="65000"/>
                </a:schemeClr>
              </a:solidFill>
            </a:endParaRPr>
          </a:p>
        </p:txBody>
      </p:sp>
    </p:spTree>
    <p:extLst>
      <p:ext uri="{BB962C8B-B14F-4D97-AF65-F5344CB8AC3E}">
        <p14:creationId xmlns:p14="http://schemas.microsoft.com/office/powerpoint/2010/main" val="120726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6639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7" name="Text Placeholder 24"/>
          <p:cNvSpPr>
            <a:spLocks noGrp="1"/>
          </p:cNvSpPr>
          <p:nvPr>
            <p:ph type="body" sz="quarter" idx="12" hasCustomPrompt="1"/>
          </p:nvPr>
        </p:nvSpPr>
        <p:spPr>
          <a:xfrm>
            <a:off x="753989" y="4158597"/>
            <a:ext cx="10684021" cy="612333"/>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rgbClr val="002F6C"/>
                </a:solidFill>
                <a:latin typeface="+mn-lt"/>
              </a:defRPr>
            </a:lvl1pPr>
          </a:lstStyle>
          <a:p>
            <a:pPr lvl="0"/>
            <a:r>
              <a:rPr lang="en-US" dirty="0"/>
              <a:t>Presenter’s Full Name</a:t>
            </a:r>
            <a:br>
              <a:rPr lang="en-US" dirty="0"/>
            </a:br>
            <a:r>
              <a:rPr lang="en-US" dirty="0"/>
              <a:t>Job Title</a:t>
            </a:r>
          </a:p>
          <a:p>
            <a:pPr lvl="0"/>
            <a:endParaRPr lang="en-US" dirty="0"/>
          </a:p>
        </p:txBody>
      </p:sp>
      <p:sp>
        <p:nvSpPr>
          <p:cNvPr id="28" name="Text Placeholder 24"/>
          <p:cNvSpPr>
            <a:spLocks noGrp="1"/>
          </p:cNvSpPr>
          <p:nvPr>
            <p:ph type="body" sz="quarter" idx="13" hasCustomPrompt="1"/>
          </p:nvPr>
        </p:nvSpPr>
        <p:spPr>
          <a:xfrm>
            <a:off x="753989" y="3694076"/>
            <a:ext cx="10684021" cy="374650"/>
          </a:xfrm>
          <a:prstGeom prst="rect">
            <a:avLst/>
          </a:prstGeom>
        </p:spPr>
        <p:txBody>
          <a:bodyPr/>
          <a:lstStyle>
            <a:lvl1pPr marL="0" indent="0" algn="ctr">
              <a:buNone/>
              <a:defRPr sz="1800" b="0" baseline="0">
                <a:solidFill>
                  <a:srgbClr val="002F6C"/>
                </a:solidFill>
                <a:latin typeface="+mn-lt"/>
              </a:defRPr>
            </a:lvl1pPr>
          </a:lstStyle>
          <a:p>
            <a:pPr lvl="0"/>
            <a:r>
              <a:rPr lang="en-US" dirty="0"/>
              <a:t>Location/Date</a:t>
            </a:r>
          </a:p>
        </p:txBody>
      </p:sp>
      <p:sp>
        <p:nvSpPr>
          <p:cNvPr id="10" name="Text Placeholder 2"/>
          <p:cNvSpPr txBox="1">
            <a:spLocks/>
          </p:cNvSpPr>
          <p:nvPr userDrawn="1"/>
        </p:nvSpPr>
        <p:spPr>
          <a:xfrm>
            <a:off x="4363742" y="6478683"/>
            <a:ext cx="3463048" cy="285750"/>
          </a:xfrm>
          <a:prstGeom prst="rect">
            <a:avLst/>
          </a:prstGeom>
        </p:spPr>
        <p:txBody>
          <a:bodyPr/>
          <a:lstStyle>
            <a:lvl1pPr marL="0" indent="0" algn="l" defTabSz="914400" rtl="0" eaLnBrk="1" latinLnBrk="0" hangingPunct="1">
              <a:lnSpc>
                <a:spcPct val="90000"/>
              </a:lnSpc>
              <a:spcBef>
                <a:spcPts val="1000"/>
              </a:spcBef>
              <a:buFontTx/>
              <a:buNone/>
              <a:defRPr sz="900" kern="1200" baseline="0">
                <a:solidFill>
                  <a:schemeClr val="accent1"/>
                </a:solidFill>
                <a:latin typeface="+mn-lt"/>
                <a:ea typeface="+mn-ea"/>
                <a:cs typeface="+mn-cs"/>
              </a:defRPr>
            </a:lvl1pPr>
            <a:lvl2pPr marL="457200" indent="0" algn="l" defTabSz="914400" rtl="0" eaLnBrk="1" latinLnBrk="0" hangingPunct="1">
              <a:lnSpc>
                <a:spcPct val="90000"/>
              </a:lnSpc>
              <a:spcBef>
                <a:spcPts val="500"/>
              </a:spcBef>
              <a:buFontTx/>
              <a:buNone/>
              <a:defRPr sz="11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05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dirty="0">
                <a:solidFill>
                  <a:srgbClr val="002F6C"/>
                </a:solidFill>
              </a:rPr>
              <a:t>LOCKHEED MARTIN PROPRIETARY INFORMATION</a:t>
            </a:r>
          </a:p>
        </p:txBody>
      </p:sp>
      <p:sp>
        <p:nvSpPr>
          <p:cNvPr id="2" name="Title 1">
            <a:extLst>
              <a:ext uri="{FF2B5EF4-FFF2-40B4-BE49-F238E27FC236}">
                <a16:creationId xmlns:a16="http://schemas.microsoft.com/office/drawing/2014/main" id="{37B74125-F2D3-4455-9B62-BF3D58EFF6A5}"/>
              </a:ext>
            </a:extLst>
          </p:cNvPr>
          <p:cNvSpPr>
            <a:spLocks noGrp="1"/>
          </p:cNvSpPr>
          <p:nvPr>
            <p:ph type="title" hasCustomPrompt="1"/>
          </p:nvPr>
        </p:nvSpPr>
        <p:spPr>
          <a:xfrm>
            <a:off x="761388" y="2121732"/>
            <a:ext cx="10676622" cy="872779"/>
          </a:xfrm>
          <a:prstGeom prst="rect">
            <a:avLst/>
          </a:prstGeom>
        </p:spPr>
        <p:txBody>
          <a:bodyPr/>
          <a:lstStyle>
            <a:lvl1pPr algn="ctr">
              <a:defRPr sz="4000" b="0">
                <a:solidFill>
                  <a:srgbClr val="002F6C"/>
                </a:solidFill>
                <a:latin typeface="+mj-lt"/>
              </a:defRPr>
            </a:lvl1pPr>
          </a:lstStyle>
          <a:p>
            <a:r>
              <a:rPr lang="en-US" dirty="0"/>
              <a:t>Click to Edit Master Title Slide</a:t>
            </a:r>
          </a:p>
        </p:txBody>
      </p:sp>
      <p:sp>
        <p:nvSpPr>
          <p:cNvPr id="26" name="Text Placeholder 24"/>
          <p:cNvSpPr>
            <a:spLocks noGrp="1"/>
          </p:cNvSpPr>
          <p:nvPr>
            <p:ph type="body" sz="quarter" idx="11" hasCustomPrompt="1"/>
          </p:nvPr>
        </p:nvSpPr>
        <p:spPr>
          <a:xfrm>
            <a:off x="755110" y="3084382"/>
            <a:ext cx="10684021" cy="403097"/>
          </a:xfrm>
          <a:prstGeom prst="rect">
            <a:avLst/>
          </a:prstGeom>
        </p:spPr>
        <p:txBody>
          <a:bodyPr/>
          <a:lstStyle>
            <a:lvl1pPr marL="0" indent="0" algn="ctr">
              <a:buNone/>
              <a:defRPr sz="2400" b="0" cap="none" baseline="0">
                <a:solidFill>
                  <a:srgbClr val="002F6C"/>
                </a:solidFill>
                <a:latin typeface="+mj-lt"/>
              </a:defRPr>
            </a:lvl1pPr>
          </a:lstStyle>
          <a:p>
            <a:pPr lvl="0"/>
            <a:r>
              <a:rPr lang="en-US" dirty="0"/>
              <a:t>Presentation Subtitle</a:t>
            </a:r>
          </a:p>
        </p:txBody>
      </p:sp>
      <p:pic>
        <p:nvPicPr>
          <p:cNvPr id="9" name="Picture 8">
            <a:extLst>
              <a:ext uri="{FF2B5EF4-FFF2-40B4-BE49-F238E27FC236}">
                <a16:creationId xmlns:a16="http://schemas.microsoft.com/office/drawing/2014/main" id="{1F7B19AF-D0B8-6F43-B011-E59F239B5FC2}"/>
              </a:ext>
            </a:extLst>
          </p:cNvPr>
          <p:cNvPicPr>
            <a:picLocks noChangeAspect="1"/>
          </p:cNvPicPr>
          <p:nvPr userDrawn="1"/>
        </p:nvPicPr>
        <p:blipFill>
          <a:blip r:embed="rId2"/>
          <a:stretch>
            <a:fillRect/>
          </a:stretch>
        </p:blipFill>
        <p:spPr>
          <a:xfrm>
            <a:off x="3629159" y="5014796"/>
            <a:ext cx="4948480" cy="1185573"/>
          </a:xfrm>
          <a:prstGeom prst="rect">
            <a:avLst/>
          </a:prstGeom>
        </p:spPr>
      </p:pic>
    </p:spTree>
    <p:extLst>
      <p:ext uri="{BB962C8B-B14F-4D97-AF65-F5344CB8AC3E}">
        <p14:creationId xmlns:p14="http://schemas.microsoft.com/office/powerpoint/2010/main" val="2722306821"/>
      </p:ext>
    </p:extLst>
  </p:cSld>
  <p:clrMapOvr>
    <a:masterClrMapping/>
  </p:clrMapOvr>
  <p:extLst mod="1">
    <p:ext uri="{DCECCB84-F9BA-43D5-87BE-67443E8EF086}">
      <p15:sldGuideLst xmlns:p15="http://schemas.microsoft.com/office/powerpoint/2012/main">
        <p15:guide id="1"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B9DF0C-EC2E-470C-9E6C-6675A5570BEE}"/>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accent1"/>
                </a:solidFill>
                <a:latin typeface="+mj-lt"/>
              </a:defRPr>
            </a:lvl1pPr>
          </a:lstStyle>
          <a:p>
            <a:r>
              <a:rPr lang="en-US" dirty="0"/>
              <a:t>Click to Edit Master Title Slide</a:t>
            </a:r>
          </a:p>
        </p:txBody>
      </p:sp>
    </p:spTree>
    <p:extLst>
      <p:ext uri="{BB962C8B-B14F-4D97-AF65-F5344CB8AC3E}">
        <p14:creationId xmlns:p14="http://schemas.microsoft.com/office/powerpoint/2010/main" val="74320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5E7ED-9B35-624C-8E3C-4595BF037D71}"/>
              </a:ext>
            </a:extLst>
          </p:cNvPr>
          <p:cNvPicPr>
            <a:picLocks noChangeAspect="1"/>
          </p:cNvPicPr>
          <p:nvPr userDrawn="1"/>
        </p:nvPicPr>
        <p:blipFill>
          <a:blip r:embed="rId2"/>
          <a:stretch>
            <a:fillRect/>
          </a:stretch>
        </p:blipFill>
        <p:spPr>
          <a:xfrm>
            <a:off x="2089118" y="2382826"/>
            <a:ext cx="8129417" cy="1947672"/>
          </a:xfrm>
          <a:prstGeom prst="rect">
            <a:avLst/>
          </a:prstGeom>
        </p:spPr>
      </p:pic>
    </p:spTree>
    <p:extLst>
      <p:ext uri="{BB962C8B-B14F-4D97-AF65-F5344CB8AC3E}">
        <p14:creationId xmlns:p14="http://schemas.microsoft.com/office/powerpoint/2010/main" val="3743297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744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tabLst/>
              <a:defRPr sz="3600">
                <a:solidFill>
                  <a:srgbClr val="003478"/>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15952" y="1354593"/>
            <a:ext cx="10966449" cy="1508105"/>
          </a:xfrm>
        </p:spPr>
        <p:txBody>
          <a:bodyPr/>
          <a:lstStyle>
            <a:lvl1pPr>
              <a:defRPr sz="2400" baseline="0">
                <a:solidFill>
                  <a:schemeClr val="tx1"/>
                </a:solidFill>
                <a:effectLst/>
              </a:defRPr>
            </a:lvl1pPr>
            <a:lvl2pPr>
              <a:defRPr sz="2000" baseline="0">
                <a:solidFill>
                  <a:schemeClr val="tx1"/>
                </a:solidFill>
                <a:effectLst/>
              </a:defRPr>
            </a:lvl2pPr>
            <a:lvl3pPr>
              <a:buSzPct val="80000"/>
              <a:defRPr sz="2000" baseline="0">
                <a:solidFill>
                  <a:schemeClr val="tx1"/>
                </a:solidFill>
                <a:effectLst/>
              </a:defRPr>
            </a:lvl3pPr>
            <a:lvl4pPr>
              <a:defRPr sz="2000">
                <a:solidFill>
                  <a:schemeClr val="tx1"/>
                </a:solidFill>
                <a:effectLst/>
              </a:defRPr>
            </a:lvl4pPr>
            <a:lvl5pPr>
              <a:defRPr>
                <a:effectLst/>
              </a:defRPr>
            </a:lvl5pPr>
            <a:lvl6pPr>
              <a:defRPr>
                <a:solidFill>
                  <a:schemeClr val="tx1"/>
                </a:solidFill>
                <a:effectLst/>
              </a:defRPr>
            </a:lvl6pPr>
            <a:lvl8pPr>
              <a:defRPr>
                <a:solidFill>
                  <a:schemeClr val="tx1"/>
                </a:solidFill>
                <a:effectLst/>
              </a:defRPr>
            </a:lvl8pPr>
            <a:lvl9pPr>
              <a:buNone/>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95853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2571" y="2251358"/>
            <a:ext cx="10978880" cy="1477328"/>
          </a:xfrm>
        </p:spPr>
        <p:txBody>
          <a:bodyPr>
            <a:spAutoFit/>
          </a:bodyPr>
          <a:lstStyle>
            <a:lvl1pPr algn="ctr">
              <a:defRPr sz="4800">
                <a:solidFill>
                  <a:srgbClr val="003478"/>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1974011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with Blue Header and Messag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dirty="0"/>
              <a:t>Click icon to add picture</a:t>
            </a:r>
          </a:p>
        </p:txBody>
      </p:sp>
      <p:sp>
        <p:nvSpPr>
          <p:cNvPr id="5" name="Rectangle 4"/>
          <p:cNvSpPr/>
          <p:nvPr userDrawn="1"/>
        </p:nvSpPr>
        <p:spPr>
          <a:xfrm>
            <a:off x="7151569" y="2594573"/>
            <a:ext cx="5040431" cy="3246765"/>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 Placeholder 12"/>
          <p:cNvSpPr>
            <a:spLocks noGrp="1"/>
          </p:cNvSpPr>
          <p:nvPr>
            <p:ph type="body" sz="quarter" idx="11" hasCustomPrompt="1"/>
          </p:nvPr>
        </p:nvSpPr>
        <p:spPr>
          <a:xfrm>
            <a:off x="6961851" y="2737125"/>
            <a:ext cx="4625974" cy="2961660"/>
          </a:xfrm>
          <a:prstGeom prst="rect">
            <a:avLst/>
          </a:prstGeom>
          <a:solidFill>
            <a:srgbClr val="FFFFFF">
              <a:alpha val="80000"/>
            </a:srgbClr>
          </a:solidFill>
        </p:spPr>
        <p:txBody>
          <a:bodyPr tIns="91440" bIns="91440" anchor="ctr">
            <a:normAutofit/>
          </a:bodyPr>
          <a:lstStyle>
            <a:lvl1pPr marL="0" indent="0" algn="r">
              <a:lnSpc>
                <a:spcPct val="90000"/>
              </a:lnSpc>
              <a:spcBef>
                <a:spcPts val="0"/>
              </a:spcBef>
              <a:buNone/>
              <a:defRPr sz="3000" kern="1200" cap="none" baseline="0">
                <a:solidFill>
                  <a:schemeClr val="accent2"/>
                </a:solidFill>
                <a:latin typeface="+mj-lt"/>
              </a:defRPr>
            </a:lvl1pPr>
          </a:lstStyle>
          <a:p>
            <a:pPr lvl="0"/>
            <a:r>
              <a:rPr lang="en-US" dirty="0"/>
              <a:t>Add message here.</a:t>
            </a:r>
          </a:p>
        </p:txBody>
      </p:sp>
      <p:sp>
        <p:nvSpPr>
          <p:cNvPr id="2" name="Title 1">
            <a:extLst>
              <a:ext uri="{FF2B5EF4-FFF2-40B4-BE49-F238E27FC236}">
                <a16:creationId xmlns:a16="http://schemas.microsoft.com/office/drawing/2014/main" id="{D65AC895-F598-4168-89AA-53841B232F60}"/>
              </a:ext>
            </a:extLst>
          </p:cNvPr>
          <p:cNvSpPr>
            <a:spLocks noGrp="1"/>
          </p:cNvSpPr>
          <p:nvPr>
            <p:ph type="title" hasCustomPrompt="1"/>
          </p:nvPr>
        </p:nvSpPr>
        <p:spPr>
          <a:xfrm>
            <a:off x="518160" y="474853"/>
            <a:ext cx="10515600" cy="1325563"/>
          </a:xfrm>
          <a:prstGeom prst="rect">
            <a:avLst/>
          </a:prstGeom>
        </p:spPr>
        <p:txBody>
          <a:bodyPr/>
          <a:lstStyle>
            <a:lvl1pPr>
              <a:defRPr sz="4000" b="0" i="0">
                <a:solidFill>
                  <a:schemeClr val="accent1"/>
                </a:solidFill>
                <a:latin typeface="Calibri Light" panose="020F0302020204030204" pitchFamily="34" charset="0"/>
                <a:cs typeface="Calibri Light" panose="020F0302020204030204" pitchFamily="34" charset="0"/>
              </a:defRPr>
            </a:lvl1pPr>
          </a:lstStyle>
          <a:p>
            <a:r>
              <a:rPr lang="en-US" dirty="0"/>
              <a:t>Click to Edit Master Title Slide</a:t>
            </a:r>
          </a:p>
        </p:txBody>
      </p:sp>
    </p:spTree>
    <p:extLst>
      <p:ext uri="{BB962C8B-B14F-4D97-AF65-F5344CB8AC3E}">
        <p14:creationId xmlns:p14="http://schemas.microsoft.com/office/powerpoint/2010/main" val="1545313888"/>
      </p:ext>
    </p:extLst>
  </p:cSld>
  <p:clrMapOvr>
    <a:masterClrMapping/>
  </p:clrMapOvr>
  <p:extLst mod="1">
    <p:ext uri="{DCECCB84-F9BA-43D5-87BE-67443E8EF086}">
      <p15:sldGuideLst xmlns:p15="http://schemas.microsoft.com/office/powerpoint/2012/main">
        <p15:guide id="1" pos="3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with White Header and Messag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7088"/>
            <a:ext cx="12192000" cy="6286500"/>
          </a:xfrm>
          <a:prstGeom prst="rect">
            <a:avLst/>
          </a:prstGeom>
        </p:spPr>
        <p:txBody>
          <a:bodyPr anchor="ctr"/>
          <a:lstStyle>
            <a:lvl1pPr marL="0" indent="0" algn="ctr">
              <a:buNone/>
              <a:defRPr>
                <a:solidFill>
                  <a:schemeClr val="tx1"/>
                </a:solidFill>
              </a:defRPr>
            </a:lvl1pPr>
          </a:lstStyle>
          <a:p>
            <a:r>
              <a:rPr lang="en-US"/>
              <a:t>Click icon to add picture</a:t>
            </a:r>
            <a:endParaRPr lang="en-US" dirty="0"/>
          </a:p>
        </p:txBody>
      </p:sp>
      <p:sp>
        <p:nvSpPr>
          <p:cNvPr id="13" name="Text Placeholder 12"/>
          <p:cNvSpPr>
            <a:spLocks noGrp="1"/>
          </p:cNvSpPr>
          <p:nvPr>
            <p:ph type="body" sz="quarter" idx="11" hasCustomPrompt="1"/>
          </p:nvPr>
        </p:nvSpPr>
        <p:spPr>
          <a:xfrm>
            <a:off x="6954763" y="2737125"/>
            <a:ext cx="4625974" cy="2961660"/>
          </a:xfrm>
          <a:prstGeom prst="rect">
            <a:avLst/>
          </a:prstGeom>
          <a:solidFill>
            <a:srgbClr val="FFFFFF">
              <a:alpha val="80000"/>
            </a:srgbClr>
          </a:solidFill>
        </p:spPr>
        <p:txBody>
          <a:bodyPr tIns="91440" bIns="91440" anchor="ctr">
            <a:normAutofit/>
          </a:bodyPr>
          <a:lstStyle>
            <a:lvl1pPr marL="0" indent="0" algn="r">
              <a:lnSpc>
                <a:spcPct val="90000"/>
              </a:lnSpc>
              <a:spcBef>
                <a:spcPts val="0"/>
              </a:spcBef>
              <a:buNone/>
              <a:defRPr sz="3000" kern="1200" cap="none" baseline="0">
                <a:solidFill>
                  <a:schemeClr val="accent2"/>
                </a:solidFill>
                <a:latin typeface="+mj-lt"/>
              </a:defRPr>
            </a:lvl1pPr>
          </a:lstStyle>
          <a:p>
            <a:pPr lvl="0"/>
            <a:r>
              <a:rPr lang="en-US" dirty="0"/>
              <a:t>Add message here.</a:t>
            </a:r>
          </a:p>
        </p:txBody>
      </p:sp>
      <p:sp>
        <p:nvSpPr>
          <p:cNvPr id="5" name="Title 1">
            <a:extLst>
              <a:ext uri="{FF2B5EF4-FFF2-40B4-BE49-F238E27FC236}">
                <a16:creationId xmlns:a16="http://schemas.microsoft.com/office/drawing/2014/main" id="{C1B5AA1A-C1FF-4B63-9DA3-C913E8739761}"/>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bg1"/>
                </a:solidFill>
                <a:latin typeface="+mj-lt"/>
              </a:defRPr>
            </a:lvl1pPr>
          </a:lstStyle>
          <a:p>
            <a:r>
              <a:rPr lang="en-US" dirty="0"/>
              <a:t>Click to Edit Master Title Slide</a:t>
            </a:r>
          </a:p>
        </p:txBody>
      </p:sp>
    </p:spTree>
    <p:extLst>
      <p:ext uri="{BB962C8B-B14F-4D97-AF65-F5344CB8AC3E}">
        <p14:creationId xmlns:p14="http://schemas.microsoft.com/office/powerpoint/2010/main" val="341963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with Blue Header">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EEA6DCC5-4877-40C7-A5CA-38F29CCAD5F3}"/>
              </a:ext>
            </a:extLst>
          </p:cNvPr>
          <p:cNvSpPr>
            <a:spLocks noGrp="1"/>
          </p:cNvSpPr>
          <p:nvPr>
            <p:ph type="title" hasCustomPrompt="1"/>
          </p:nvPr>
        </p:nvSpPr>
        <p:spPr>
          <a:xfrm>
            <a:off x="518160" y="474853"/>
            <a:ext cx="10515600" cy="1325563"/>
          </a:xfrm>
          <a:prstGeom prst="rect">
            <a:avLst/>
          </a:prstGeom>
        </p:spPr>
        <p:txBody>
          <a:bodyPr/>
          <a:lstStyle>
            <a:lvl1pPr>
              <a:defRPr sz="4000" b="0" i="0">
                <a:solidFill>
                  <a:schemeClr val="accent1"/>
                </a:solidFill>
                <a:latin typeface="Calibri Light" panose="020F0302020204030204" pitchFamily="34" charset="0"/>
                <a:cs typeface="Calibri Light" panose="020F0302020204030204" pitchFamily="34" charset="0"/>
              </a:defRPr>
            </a:lvl1pPr>
          </a:lstStyle>
          <a:p>
            <a:r>
              <a:rPr lang="en-US" dirty="0"/>
              <a:t>Click to Edit Master Title Slide</a:t>
            </a:r>
          </a:p>
        </p:txBody>
      </p:sp>
    </p:spTree>
    <p:extLst>
      <p:ext uri="{BB962C8B-B14F-4D97-AF65-F5344CB8AC3E}">
        <p14:creationId xmlns:p14="http://schemas.microsoft.com/office/powerpoint/2010/main" val="317999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White Header">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28B1C976-236D-4BDB-B86F-53983B97900B}"/>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bg1"/>
                </a:solidFill>
                <a:latin typeface="+mj-lt"/>
              </a:defRPr>
            </a:lvl1pPr>
          </a:lstStyle>
          <a:p>
            <a:r>
              <a:rPr lang="en-US" dirty="0"/>
              <a:t>Click to Edit Master Title Slide</a:t>
            </a:r>
          </a:p>
        </p:txBody>
      </p:sp>
    </p:spTree>
    <p:extLst>
      <p:ext uri="{BB962C8B-B14F-4D97-AF65-F5344CB8AC3E}">
        <p14:creationId xmlns:p14="http://schemas.microsoft.com/office/powerpoint/2010/main" val="2498654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without Header">
    <p:spTree>
      <p:nvGrpSpPr>
        <p:cNvPr id="1" name=""/>
        <p:cNvGrpSpPr/>
        <p:nvPr/>
      </p:nvGrpSpPr>
      <p:grpSpPr>
        <a:xfrm>
          <a:off x="0" y="0"/>
          <a:ext cx="0" cy="0"/>
          <a:chOff x="0" y="0"/>
          <a:chExt cx="0" cy="0"/>
        </a:xfrm>
      </p:grpSpPr>
      <p:sp>
        <p:nvSpPr>
          <p:cNvPr id="13"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a:t>Click icon to add picture</a:t>
            </a:r>
            <a:endParaRPr lang="en-US" dirty="0"/>
          </a:p>
        </p:txBody>
      </p:sp>
      <p:sp>
        <p:nvSpPr>
          <p:cNvPr id="14" name="Text Placeholder 12"/>
          <p:cNvSpPr>
            <a:spLocks noGrp="1"/>
          </p:cNvSpPr>
          <p:nvPr>
            <p:ph type="body" sz="quarter" idx="11" hasCustomPrompt="1"/>
          </p:nvPr>
        </p:nvSpPr>
        <p:spPr>
          <a:xfrm>
            <a:off x="6954762" y="2737125"/>
            <a:ext cx="4625974" cy="2961660"/>
          </a:xfrm>
          <a:prstGeom prst="rect">
            <a:avLst/>
          </a:prstGeom>
          <a:solidFill>
            <a:srgbClr val="FFFFFF">
              <a:alpha val="80000"/>
            </a:srgbClr>
          </a:solidFill>
        </p:spPr>
        <p:txBody>
          <a:bodyPr anchor="ctr">
            <a:normAutofit/>
          </a:bodyPr>
          <a:lstStyle>
            <a:lvl1pPr marL="0" indent="0" algn="r">
              <a:lnSpc>
                <a:spcPct val="90000"/>
              </a:lnSpc>
              <a:spcBef>
                <a:spcPts val="0"/>
              </a:spcBef>
              <a:buNone/>
              <a:defRPr sz="3000" kern="1200" cap="none" baseline="0">
                <a:solidFill>
                  <a:schemeClr val="accent2"/>
                </a:solidFill>
                <a:latin typeface="+mj-lt"/>
              </a:defRPr>
            </a:lvl1pPr>
          </a:lstStyle>
          <a:p>
            <a:pPr lvl="0"/>
            <a:r>
              <a:rPr lang="en-US" dirty="0"/>
              <a:t>Add message here.</a:t>
            </a:r>
          </a:p>
        </p:txBody>
      </p:sp>
    </p:spTree>
    <p:extLst>
      <p:ext uri="{BB962C8B-B14F-4D97-AF65-F5344CB8AC3E}">
        <p14:creationId xmlns:p14="http://schemas.microsoft.com/office/powerpoint/2010/main" val="24768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60E2-4A59-41CF-9D25-3932C8732117}"/>
              </a:ext>
            </a:extLst>
          </p:cNvPr>
          <p:cNvSpPr>
            <a:spLocks noGrp="1"/>
          </p:cNvSpPr>
          <p:nvPr>
            <p:ph type="title" hasCustomPrompt="1"/>
          </p:nvPr>
        </p:nvSpPr>
        <p:spPr>
          <a:xfrm>
            <a:off x="755109" y="2454765"/>
            <a:ext cx="10684021" cy="1081902"/>
          </a:xfrm>
          <a:prstGeom prst="rect">
            <a:avLst/>
          </a:prstGeom>
        </p:spPr>
        <p:txBody>
          <a:bodyPr/>
          <a:lstStyle>
            <a:lvl1pPr algn="ctr">
              <a:defRPr sz="4000" b="0">
                <a:solidFill>
                  <a:schemeClr val="accent1"/>
                </a:solidFill>
                <a:latin typeface="+mj-lt"/>
              </a:defRPr>
            </a:lvl1pPr>
          </a:lstStyle>
          <a:p>
            <a:r>
              <a:rPr lang="en-US" dirty="0"/>
              <a:t>Click to Edit Master Title Slide</a:t>
            </a:r>
          </a:p>
        </p:txBody>
      </p:sp>
      <p:sp>
        <p:nvSpPr>
          <p:cNvPr id="12" name="Text Placeholder 24"/>
          <p:cNvSpPr>
            <a:spLocks noGrp="1"/>
          </p:cNvSpPr>
          <p:nvPr>
            <p:ph type="body" sz="quarter" idx="11" hasCustomPrompt="1"/>
          </p:nvPr>
        </p:nvSpPr>
        <p:spPr>
          <a:xfrm>
            <a:off x="755110" y="3536666"/>
            <a:ext cx="10684021" cy="612333"/>
          </a:xfrm>
          <a:prstGeom prst="rect">
            <a:avLst/>
          </a:prstGeom>
        </p:spPr>
        <p:txBody>
          <a:bodyPr/>
          <a:lstStyle>
            <a:lvl1pPr marL="0" indent="0" algn="ctr">
              <a:buNone/>
              <a:defRPr sz="2400" b="0" cap="none" baseline="0">
                <a:solidFill>
                  <a:srgbClr val="002F6C"/>
                </a:solidFill>
                <a:latin typeface="+mj-lt"/>
              </a:defRPr>
            </a:lvl1pPr>
          </a:lstStyle>
          <a:p>
            <a:pPr lvl="0"/>
            <a:r>
              <a:rPr lang="en-US" dirty="0"/>
              <a:t>Transition Subtitle</a:t>
            </a:r>
          </a:p>
        </p:txBody>
      </p:sp>
    </p:spTree>
    <p:extLst>
      <p:ext uri="{BB962C8B-B14F-4D97-AF65-F5344CB8AC3E}">
        <p14:creationId xmlns:p14="http://schemas.microsoft.com/office/powerpoint/2010/main" val="2344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Header">
    <p:spTree>
      <p:nvGrpSpPr>
        <p:cNvPr id="1" name=""/>
        <p:cNvGrpSpPr/>
        <p:nvPr/>
      </p:nvGrpSpPr>
      <p:grpSpPr>
        <a:xfrm>
          <a:off x="0" y="0"/>
          <a:ext cx="0" cy="0"/>
          <a:chOff x="0" y="0"/>
          <a:chExt cx="0" cy="0"/>
        </a:xfrm>
      </p:grpSpPr>
      <p:sp>
        <p:nvSpPr>
          <p:cNvPr id="11" name="Text Placeholder 12"/>
          <p:cNvSpPr>
            <a:spLocks noGrp="1"/>
          </p:cNvSpPr>
          <p:nvPr>
            <p:ph type="body" sz="quarter" idx="11" hasCustomPrompt="1"/>
          </p:nvPr>
        </p:nvSpPr>
        <p:spPr>
          <a:xfrm>
            <a:off x="6954763" y="2737125"/>
            <a:ext cx="4625974" cy="2961660"/>
          </a:xfrm>
          <a:prstGeom prst="rect">
            <a:avLst/>
          </a:prstGeom>
        </p:spPr>
        <p:txBody>
          <a:bodyPr anchor="ctr">
            <a:normAutofit/>
          </a:bodyPr>
          <a:lstStyle>
            <a:lvl1pPr marL="0" indent="0" algn="r">
              <a:lnSpc>
                <a:spcPct val="90000"/>
              </a:lnSpc>
              <a:spcBef>
                <a:spcPts val="0"/>
              </a:spcBef>
              <a:buNone/>
              <a:defRPr sz="3000" kern="1200" cap="none" baseline="0">
                <a:solidFill>
                  <a:schemeClr val="accent2"/>
                </a:solidFill>
                <a:latin typeface="+mj-lt"/>
              </a:defRPr>
            </a:lvl1pPr>
          </a:lstStyle>
          <a:p>
            <a:pPr lvl="0"/>
            <a:r>
              <a:rPr lang="en-US" dirty="0"/>
              <a:t>Add message here.</a:t>
            </a:r>
          </a:p>
        </p:txBody>
      </p:sp>
      <p:sp>
        <p:nvSpPr>
          <p:cNvPr id="5" name="Title 1">
            <a:extLst>
              <a:ext uri="{FF2B5EF4-FFF2-40B4-BE49-F238E27FC236}">
                <a16:creationId xmlns:a16="http://schemas.microsoft.com/office/drawing/2014/main" id="{92BD9DDB-A09A-4508-8684-E4BD4F1A45F3}"/>
              </a:ext>
            </a:extLst>
          </p:cNvPr>
          <p:cNvSpPr>
            <a:spLocks noGrp="1"/>
          </p:cNvSpPr>
          <p:nvPr>
            <p:ph type="title" hasCustomPrompt="1"/>
          </p:nvPr>
        </p:nvSpPr>
        <p:spPr>
          <a:xfrm>
            <a:off x="518160" y="474854"/>
            <a:ext cx="10515600" cy="836572"/>
          </a:xfrm>
          <a:prstGeom prst="rect">
            <a:avLst/>
          </a:prstGeom>
        </p:spPr>
        <p:txBody>
          <a:bodyPr/>
          <a:lstStyle>
            <a:lvl1pPr>
              <a:defRPr sz="4000" b="0">
                <a:solidFill>
                  <a:schemeClr val="accent1"/>
                </a:solidFill>
                <a:latin typeface="+mj-lt"/>
              </a:defRPr>
            </a:lvl1pPr>
          </a:lstStyle>
          <a:p>
            <a:r>
              <a:rPr lang="en-US" dirty="0"/>
              <a:t>Click to Edit Master Title Slide</a:t>
            </a:r>
          </a:p>
        </p:txBody>
      </p:sp>
      <p:sp>
        <p:nvSpPr>
          <p:cNvPr id="13" name="Content Placeholder 12"/>
          <p:cNvSpPr>
            <a:spLocks noGrp="1"/>
          </p:cNvSpPr>
          <p:nvPr>
            <p:ph sz="quarter" idx="12" hasCustomPrompt="1"/>
          </p:nvPr>
        </p:nvSpPr>
        <p:spPr>
          <a:xfrm>
            <a:off x="533399" y="1311425"/>
            <a:ext cx="6096000" cy="4387360"/>
          </a:xfrm>
          <a:prstGeom prst="rect">
            <a:avLst/>
          </a:prstGeom>
        </p:spPr>
        <p:txBody>
          <a:bodyPr/>
          <a:lstStyle>
            <a:lvl1pPr marL="0" indent="0">
              <a:buFontTx/>
              <a:buNone/>
              <a:defRPr sz="1800" baseline="0">
                <a:solidFill>
                  <a:srgbClr val="63666A"/>
                </a:solidFill>
                <a:latin typeface="+mn-lt"/>
              </a:defRPr>
            </a:lvl1pPr>
            <a:lvl2pPr>
              <a:defRPr sz="1600">
                <a:solidFill>
                  <a:schemeClr val="tx1"/>
                </a:solidFill>
              </a:defRPr>
            </a:lvl2pPr>
            <a:lvl3pPr>
              <a:defRPr sz="1400"/>
            </a:lvl3pPr>
            <a:lvl4pPr>
              <a:defRPr sz="1400"/>
            </a:lvl4pPr>
            <a:lvl5pPr>
              <a:defRPr sz="1400"/>
            </a:lvl5pPr>
            <a:lvl6pPr>
              <a:defRPr sz="1400"/>
            </a:lvl6pPr>
            <a:lvl7pPr>
              <a:defRPr sz="1400"/>
            </a:lvl7pPr>
            <a:lvl8pPr>
              <a:defRPr sz="1400"/>
            </a:lvl8pPr>
            <a:lvl9pPr marL="3657600" indent="0">
              <a:buNone/>
              <a:defRPr/>
            </a:lvl9pPr>
          </a:lstStyle>
          <a:p>
            <a:pPr lvl="0"/>
            <a:r>
              <a:rPr lang="en-US" dirty="0"/>
              <a:t>Click to enter text.</a:t>
            </a:r>
          </a:p>
        </p:txBody>
      </p:sp>
    </p:spTree>
    <p:extLst>
      <p:ext uri="{BB962C8B-B14F-4D97-AF65-F5344CB8AC3E}">
        <p14:creationId xmlns:p14="http://schemas.microsoft.com/office/powerpoint/2010/main" val="28279727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Text with Header">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7068170" y="2737125"/>
            <a:ext cx="4625974" cy="2961660"/>
          </a:xfrm>
          <a:prstGeom prst="rect">
            <a:avLst/>
          </a:prstGeom>
        </p:spPr>
        <p:txBody>
          <a:bodyPr anchor="ctr">
            <a:normAutofit/>
          </a:bodyPr>
          <a:lstStyle>
            <a:lvl1pPr marL="0" indent="0" algn="r">
              <a:lnSpc>
                <a:spcPct val="90000"/>
              </a:lnSpc>
              <a:spcBef>
                <a:spcPts val="0"/>
              </a:spcBef>
              <a:buNone/>
              <a:defRPr sz="3000" kern="1200" cap="none" baseline="0">
                <a:solidFill>
                  <a:schemeClr val="accent2"/>
                </a:solidFill>
                <a:latin typeface="+mj-lt"/>
              </a:defRPr>
            </a:lvl1pPr>
          </a:lstStyle>
          <a:p>
            <a:pPr lvl="0"/>
            <a:r>
              <a:rPr lang="en-US" dirty="0"/>
              <a:t>Add message here.</a:t>
            </a:r>
          </a:p>
        </p:txBody>
      </p:sp>
      <p:sp>
        <p:nvSpPr>
          <p:cNvPr id="5" name="Title 1">
            <a:extLst>
              <a:ext uri="{FF2B5EF4-FFF2-40B4-BE49-F238E27FC236}">
                <a16:creationId xmlns:a16="http://schemas.microsoft.com/office/drawing/2014/main" id="{817302EB-4139-484D-A2C3-7376F118F14B}"/>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accent1"/>
                </a:solidFill>
                <a:latin typeface="+mj-lt"/>
              </a:defRPr>
            </a:lvl1pPr>
          </a:lstStyle>
          <a:p>
            <a:r>
              <a:rPr lang="en-US" dirty="0"/>
              <a:t>Click to Edit Master Title Slide</a:t>
            </a:r>
          </a:p>
        </p:txBody>
      </p:sp>
      <p:sp>
        <p:nvSpPr>
          <p:cNvPr id="11" name="Content Placeholder 12"/>
          <p:cNvSpPr>
            <a:spLocks noGrp="1"/>
          </p:cNvSpPr>
          <p:nvPr>
            <p:ph sz="quarter" idx="12" hasCustomPrompt="1"/>
          </p:nvPr>
        </p:nvSpPr>
        <p:spPr>
          <a:xfrm>
            <a:off x="533399" y="1311425"/>
            <a:ext cx="6096000" cy="4387360"/>
          </a:xfrm>
          <a:prstGeom prst="rect">
            <a:avLst/>
          </a:prstGeom>
        </p:spPr>
        <p:txBody>
          <a:bodyPr/>
          <a:lstStyle>
            <a:lvl1pPr marL="285750" indent="-285750">
              <a:buFont typeface="Arial" panose="020B0604020202020204" pitchFamily="34" charset="0"/>
              <a:buChar char="•"/>
              <a:defRPr sz="1800" baseline="0">
                <a:solidFill>
                  <a:schemeClr val="tx1"/>
                </a:solidFill>
                <a:latin typeface="+mn-lt"/>
              </a:defRPr>
            </a:lvl1pPr>
            <a:lvl2pPr>
              <a:defRPr sz="1600">
                <a:solidFill>
                  <a:srgbClr val="63666A"/>
                </a:solidFill>
              </a:defRPr>
            </a:lvl2pPr>
            <a:lvl3pPr>
              <a:defRPr sz="1400">
                <a:solidFill>
                  <a:srgbClr val="63666A"/>
                </a:solidFill>
              </a:defRPr>
            </a:lvl3pPr>
            <a:lvl4pPr>
              <a:defRPr sz="1400">
                <a:solidFill>
                  <a:srgbClr val="63666A"/>
                </a:solidFill>
              </a:defRPr>
            </a:lvl4pPr>
            <a:lvl5pPr>
              <a:defRPr sz="1400">
                <a:solidFill>
                  <a:srgbClr val="63666A"/>
                </a:solidFill>
              </a:defRPr>
            </a:lvl5pPr>
            <a:lvl6pPr>
              <a:defRPr sz="1400">
                <a:solidFill>
                  <a:srgbClr val="63666A"/>
                </a:solidFill>
              </a:defRPr>
            </a:lvl6pPr>
            <a:lvl7pPr>
              <a:defRPr sz="1400"/>
            </a:lvl7pPr>
            <a:lvl8pPr>
              <a:defRPr sz="1400"/>
            </a:lvl8pPr>
            <a:lvl9pPr marL="3657600" indent="0">
              <a:buNone/>
              <a:defRPr/>
            </a:lvl9pPr>
          </a:lstStyle>
          <a:p>
            <a:pPr lvl="0"/>
            <a:r>
              <a:rPr lang="en-US" dirty="0"/>
              <a:t>Click to enter bulleted text.</a:t>
            </a:r>
          </a:p>
        </p:txBody>
      </p:sp>
    </p:spTree>
    <p:extLst>
      <p:ext uri="{BB962C8B-B14F-4D97-AF65-F5344CB8AC3E}">
        <p14:creationId xmlns:p14="http://schemas.microsoft.com/office/powerpoint/2010/main" val="89811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6286500"/>
            <a:ext cx="121920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p:cNvSpPr txBox="1">
            <a:spLocks/>
          </p:cNvSpPr>
          <p:nvPr userDrawn="1"/>
        </p:nvSpPr>
        <p:spPr>
          <a:xfrm>
            <a:off x="4363742" y="6478683"/>
            <a:ext cx="3463048" cy="285750"/>
          </a:xfrm>
          <a:prstGeom prst="rect">
            <a:avLst/>
          </a:prstGeom>
        </p:spPr>
        <p:txBody>
          <a:bodyPr/>
          <a:lstStyle>
            <a:lvl1pPr marL="0" indent="0" algn="l" defTabSz="914400" rtl="0" eaLnBrk="1" latinLnBrk="0" hangingPunct="1">
              <a:lnSpc>
                <a:spcPct val="90000"/>
              </a:lnSpc>
              <a:spcBef>
                <a:spcPts val="1000"/>
              </a:spcBef>
              <a:buFontTx/>
              <a:buNone/>
              <a:defRPr sz="900" kern="1200" baseline="0">
                <a:solidFill>
                  <a:schemeClr val="accent1"/>
                </a:solidFill>
                <a:latin typeface="+mn-lt"/>
                <a:ea typeface="+mn-ea"/>
                <a:cs typeface="+mn-cs"/>
              </a:defRPr>
            </a:lvl1pPr>
            <a:lvl2pPr marL="457200" indent="0" algn="l" defTabSz="914400" rtl="0" eaLnBrk="1" latinLnBrk="0" hangingPunct="1">
              <a:lnSpc>
                <a:spcPct val="90000"/>
              </a:lnSpc>
              <a:spcBef>
                <a:spcPts val="500"/>
              </a:spcBef>
              <a:buFontTx/>
              <a:buNone/>
              <a:defRPr sz="11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05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 dirty="0">
                <a:solidFill>
                  <a:schemeClr val="bg1"/>
                </a:solidFill>
              </a:rPr>
              <a:t>LOCKHEED MARTIN PROPRIETARY INFORMATION</a:t>
            </a:r>
          </a:p>
        </p:txBody>
      </p:sp>
      <p:sp>
        <p:nvSpPr>
          <p:cNvPr id="6" name="Text Placeholder 2"/>
          <p:cNvSpPr txBox="1">
            <a:spLocks/>
          </p:cNvSpPr>
          <p:nvPr userDrawn="1"/>
        </p:nvSpPr>
        <p:spPr>
          <a:xfrm>
            <a:off x="507668" y="6478683"/>
            <a:ext cx="3463048" cy="285750"/>
          </a:xfrm>
          <a:prstGeom prst="rect">
            <a:avLst/>
          </a:prstGeom>
        </p:spPr>
        <p:txBody>
          <a:bodyPr/>
          <a:lstStyle>
            <a:lvl1pPr marL="0" indent="0" algn="l" defTabSz="914400" rtl="0" eaLnBrk="1" latinLnBrk="0" hangingPunct="1">
              <a:lnSpc>
                <a:spcPct val="90000"/>
              </a:lnSpc>
              <a:spcBef>
                <a:spcPts val="1000"/>
              </a:spcBef>
              <a:buFontTx/>
              <a:buNone/>
              <a:defRPr sz="900" kern="1200" baseline="0">
                <a:solidFill>
                  <a:schemeClr val="accent1"/>
                </a:solidFill>
                <a:latin typeface="+mn-lt"/>
                <a:ea typeface="+mn-ea"/>
                <a:cs typeface="+mn-cs"/>
              </a:defRPr>
            </a:lvl1pPr>
            <a:lvl2pPr marL="457200" indent="0" algn="l" defTabSz="914400" rtl="0" eaLnBrk="1" latinLnBrk="0" hangingPunct="1">
              <a:lnSpc>
                <a:spcPct val="90000"/>
              </a:lnSpc>
              <a:spcBef>
                <a:spcPts val="500"/>
              </a:spcBef>
              <a:buFontTx/>
              <a:buNone/>
              <a:defRPr sz="11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05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900" b="1" dirty="0">
                <a:solidFill>
                  <a:schemeClr val="bg1"/>
                </a:solidFill>
              </a:rPr>
              <a:t>Presentation</a:t>
            </a:r>
            <a:r>
              <a:rPr lang="en-US" sz="900" b="1" baseline="0" dirty="0">
                <a:solidFill>
                  <a:schemeClr val="bg1"/>
                </a:solidFill>
              </a:rPr>
              <a:t> Name or Footer (Optional)</a:t>
            </a:r>
            <a:endParaRPr lang="en-US" sz="900" b="1" dirty="0">
              <a:solidFill>
                <a:schemeClr val="bg1"/>
              </a:solidFill>
            </a:endParaRPr>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100930" y="6392159"/>
            <a:ext cx="1479820" cy="357607"/>
          </a:xfrm>
          <a:prstGeom prst="rect">
            <a:avLst/>
          </a:prstGeom>
        </p:spPr>
      </p:pic>
      <p:sp>
        <p:nvSpPr>
          <p:cNvPr id="8" name="TextBox 7"/>
          <p:cNvSpPr txBox="1"/>
          <p:nvPr userDrawn="1"/>
        </p:nvSpPr>
        <p:spPr>
          <a:xfrm>
            <a:off x="11582400" y="6464593"/>
            <a:ext cx="609600" cy="230832"/>
          </a:xfrm>
          <a:prstGeom prst="rect">
            <a:avLst/>
          </a:prstGeom>
          <a:noFill/>
        </p:spPr>
        <p:txBody>
          <a:bodyPr wrap="square" rtlCol="0">
            <a:spAutoFit/>
          </a:bodyPr>
          <a:lstStyle/>
          <a:p>
            <a:pPr algn="ctr"/>
            <a:fld id="{E5264778-C0F2-4A1D-870D-8751F1230773}" type="slidenum">
              <a:rPr lang="en-US" sz="900" smtClean="0">
                <a:solidFill>
                  <a:schemeClr val="bg1"/>
                </a:solidFill>
              </a:rPr>
              <a:pPr algn="ctr"/>
              <a:t>‹#›</a:t>
            </a:fld>
            <a:endParaRPr lang="en-US" sz="900" dirty="0">
              <a:solidFill>
                <a:schemeClr val="bg1"/>
              </a:solidFill>
            </a:endParaRPr>
          </a:p>
        </p:txBody>
      </p:sp>
    </p:spTree>
    <p:extLst>
      <p:ext uri="{BB962C8B-B14F-4D97-AF65-F5344CB8AC3E}">
        <p14:creationId xmlns:p14="http://schemas.microsoft.com/office/powerpoint/2010/main" val="745405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7" r:id="rId4"/>
    <p:sldLayoutId id="2147483658" r:id="rId5"/>
    <p:sldLayoutId id="2147483651" r:id="rId6"/>
    <p:sldLayoutId id="2147483652" r:id="rId7"/>
    <p:sldLayoutId id="2147483653" r:id="rId8"/>
    <p:sldLayoutId id="2147483656" r:id="rId9"/>
    <p:sldLayoutId id="2147483654" r:id="rId10"/>
    <p:sldLayoutId id="2147483660" r:id="rId11"/>
    <p:sldLayoutId id="2147483661" r:id="rId12"/>
    <p:sldLayoutId id="2147483662" r:id="rId13"/>
    <p:sldLayoutId id="21474836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84" userDrawn="1">
          <p15:clr>
            <a:srgbClr val="F26B43"/>
          </p15:clr>
        </p15:guide>
        <p15:guide id="3" pos="7296" userDrawn="1">
          <p15:clr>
            <a:srgbClr val="F26B43"/>
          </p15:clr>
        </p15:guide>
        <p15:guide id="4" orient="horz" pos="360" userDrawn="1">
          <p15:clr>
            <a:srgbClr val="F26B43"/>
          </p15:clr>
        </p15:guide>
        <p15:guide id="5" orient="horz" pos="21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emf"/><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www.cbo.gov/system/files/115th-congress-2017-2018/reports/52450-fydp.pdf" TargetMode="External"/><Relationship Id="rId2" Type="http://schemas.openxmlformats.org/officeDocument/2006/relationships/image" Target="../media/image8.em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hyperlink" Target="http://www.gao.gov/assets/670/667092.pdf"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hyperlink" Target="http://bbp.dau.mil/docs/Performance-of-Defense-Acquisition-System-2014.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070" y="0"/>
            <a:ext cx="8417860" cy="631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4"/>
          <p:cNvSpPr txBox="1">
            <a:spLocks noChangeArrowheads="1"/>
          </p:cNvSpPr>
          <p:nvPr/>
        </p:nvSpPr>
        <p:spPr bwMode="auto">
          <a:xfrm>
            <a:off x="2189163" y="4084972"/>
            <a:ext cx="7772400" cy="1143000"/>
          </a:xfrm>
          <a:prstGeom prst="rect">
            <a:avLst/>
          </a:prstGeom>
          <a:noFill/>
          <a:ln>
            <a:noFill/>
          </a:ln>
          <a:effectLst>
            <a:outerShdw blurRad="50800" dist="38100" dir="2700000" algn="tl"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l" defTabSz="887413" rtl="0" eaLnBrk="1" fontAlgn="base" hangingPunct="1">
              <a:spcBef>
                <a:spcPct val="0"/>
              </a:spcBef>
              <a:spcAft>
                <a:spcPct val="0"/>
              </a:spcAft>
              <a:tabLst/>
              <a:defRPr sz="3600" b="1">
                <a:solidFill>
                  <a:srgbClr val="003478"/>
                </a:solidFill>
                <a:effectLst/>
                <a:latin typeface="Calibri"/>
                <a:ea typeface="ＭＳ Ｐゴシック" pitchFamily="-112" charset="-128"/>
                <a:cs typeface="Calibri"/>
              </a:defRPr>
            </a:lvl1pPr>
            <a:lvl2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6pPr>
            <a:lvl7pPr marL="9144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7pPr>
            <a:lvl8pPr marL="13716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8pPr>
            <a:lvl9pPr marL="18288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9pPr>
          </a:lstStyle>
          <a:p>
            <a:r>
              <a:rPr lang="en-US" sz="5400" b="0" kern="0" dirty="0">
                <a:ln w="18415" cmpd="sng">
                  <a:solidFill>
                    <a:srgbClr val="FFFFFF"/>
                  </a:solidFill>
                  <a:prstDash val="solid"/>
                </a:ln>
                <a:solidFill>
                  <a:srgbClr val="FFFFFF"/>
                </a:solidFill>
                <a:effectLst>
                  <a:outerShdw blurRad="38100" dist="38100" dir="2700000" algn="tl">
                    <a:srgbClr val="000000">
                      <a:alpha val="43137"/>
                    </a:srgbClr>
                  </a:outerShdw>
                </a:effectLst>
              </a:rPr>
              <a:t>Affordability 101</a:t>
            </a:r>
          </a:p>
          <a:p>
            <a:r>
              <a:rPr lang="en-US" sz="2800" b="0" kern="0" dirty="0">
                <a:ln w="18415" cmpd="sng">
                  <a:solidFill>
                    <a:srgbClr val="FFFFFF"/>
                  </a:solidFill>
                  <a:prstDash val="solid"/>
                </a:ln>
                <a:solidFill>
                  <a:srgbClr val="FFFFFF"/>
                </a:solidFill>
                <a:effectLst>
                  <a:outerShdw blurRad="38100" dist="38100" dir="2700000" algn="tl">
                    <a:srgbClr val="000000">
                      <a:alpha val="43137"/>
                    </a:srgbClr>
                  </a:outerShdw>
                </a:effectLst>
              </a:rPr>
              <a:t>Awareness &amp; Concepts</a:t>
            </a:r>
          </a:p>
        </p:txBody>
      </p:sp>
      <p:sp>
        <p:nvSpPr>
          <p:cNvPr id="5" name="TextBox 4"/>
          <p:cNvSpPr txBox="1"/>
          <p:nvPr/>
        </p:nvSpPr>
        <p:spPr>
          <a:xfrm>
            <a:off x="2649682" y="5719828"/>
            <a:ext cx="6892636" cy="584775"/>
          </a:xfrm>
          <a:prstGeom prst="rect">
            <a:avLst/>
          </a:prstGeom>
          <a:noFill/>
        </p:spPr>
        <p:txBody>
          <a:bodyPr wrap="square" rtlCol="0">
            <a:spAutoFit/>
          </a:bodyPr>
          <a:lstStyle/>
          <a:p>
            <a:pPr algn="ctr"/>
            <a:r>
              <a:rPr lang="en-US" sz="1600" dirty="0">
                <a:solidFill>
                  <a:schemeClr val="accent1">
                    <a:lumMod val="40000"/>
                    <a:lumOff val="60000"/>
                  </a:schemeClr>
                </a:solidFill>
              </a:rPr>
              <a:t>Lockheed Martin Missiles and Fire Control</a:t>
            </a:r>
          </a:p>
          <a:p>
            <a:pPr algn="ctr"/>
            <a:r>
              <a:rPr lang="en-US" sz="1600" dirty="0">
                <a:solidFill>
                  <a:schemeClr val="accent1">
                    <a:lumMod val="40000"/>
                    <a:lumOff val="60000"/>
                  </a:schemeClr>
                </a:solidFill>
              </a:rPr>
              <a:t>E&amp;T Affordability</a:t>
            </a:r>
          </a:p>
        </p:txBody>
      </p:sp>
      <p:sp>
        <p:nvSpPr>
          <p:cNvPr id="2" name="TextBox 1"/>
          <p:cNvSpPr txBox="1"/>
          <p:nvPr/>
        </p:nvSpPr>
        <p:spPr>
          <a:xfrm>
            <a:off x="1524000" y="6519446"/>
            <a:ext cx="2885704" cy="338554"/>
          </a:xfrm>
          <a:prstGeom prst="rect">
            <a:avLst/>
          </a:prstGeom>
          <a:noFill/>
        </p:spPr>
        <p:txBody>
          <a:bodyPr wrap="square" rtlCol="0">
            <a:spAutoFit/>
          </a:bodyPr>
          <a:lstStyle/>
          <a:p>
            <a:r>
              <a:rPr lang="en-US" sz="1600" i="1" dirty="0">
                <a:solidFill>
                  <a:schemeClr val="tx2"/>
                </a:solidFill>
                <a:latin typeface="Arial Narrow" panose="020B0606020202030204" pitchFamily="34" charset="0"/>
              </a:rPr>
              <a:t>2018</a:t>
            </a:r>
          </a:p>
        </p:txBody>
      </p:sp>
    </p:spTree>
    <p:extLst>
      <p:ext uri="{BB962C8B-B14F-4D97-AF65-F5344CB8AC3E}">
        <p14:creationId xmlns:p14="http://schemas.microsoft.com/office/powerpoint/2010/main" val="229721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679" y="130827"/>
            <a:ext cx="6853237" cy="531812"/>
          </a:xfrm>
        </p:spPr>
        <p:txBody>
          <a:bodyPr anchor="ctr"/>
          <a:lstStyle/>
          <a:p>
            <a:r>
              <a:rPr lang="en-US" sz="2800" dirty="0"/>
              <a:t>Knowledge Check</a:t>
            </a:r>
            <a:endParaRPr lang="en-US" sz="1200" i="1" dirty="0"/>
          </a:p>
        </p:txBody>
      </p:sp>
      <p:sp>
        <p:nvSpPr>
          <p:cNvPr id="3" name="Content Placeholder 2"/>
          <p:cNvSpPr>
            <a:spLocks noGrp="1"/>
          </p:cNvSpPr>
          <p:nvPr>
            <p:ph idx="1"/>
          </p:nvPr>
        </p:nvSpPr>
        <p:spPr>
          <a:xfrm>
            <a:off x="1920783" y="609766"/>
            <a:ext cx="8508034" cy="5638467"/>
          </a:xfrm>
        </p:spPr>
        <p:txBody>
          <a:bodyPr anchor="ctr"/>
          <a:lstStyle/>
          <a:p>
            <a:pPr>
              <a:lnSpc>
                <a:spcPct val="80000"/>
              </a:lnSpc>
              <a:spcAft>
                <a:spcPct val="10000"/>
              </a:spcAft>
              <a:defRPr/>
            </a:pPr>
            <a:r>
              <a:rPr lang="en-US" sz="2000" dirty="0">
                <a:solidFill>
                  <a:schemeClr val="tx2"/>
                </a:solidFill>
              </a:rPr>
              <a:t>What are the primary drivers for the Government’s focus on Affordability?</a:t>
            </a:r>
          </a:p>
          <a:p>
            <a:pPr lvl="1">
              <a:lnSpc>
                <a:spcPct val="80000"/>
              </a:lnSpc>
              <a:defRPr/>
            </a:pPr>
            <a:r>
              <a:rPr lang="en-US" sz="1800" i="1" u="sng" dirty="0">
                <a:solidFill>
                  <a:schemeClr val="tx2"/>
                </a:solidFill>
              </a:rPr>
              <a:t>They Have To:</a:t>
            </a:r>
            <a:r>
              <a:rPr lang="en-US" sz="1800" i="1" dirty="0">
                <a:solidFill>
                  <a:schemeClr val="tx2"/>
                </a:solidFill>
              </a:rPr>
              <a:t> Increasing Cost of Operations Coupled with Budget Pressures</a:t>
            </a:r>
          </a:p>
          <a:p>
            <a:pPr lvl="1">
              <a:lnSpc>
                <a:spcPct val="80000"/>
              </a:lnSpc>
              <a:defRPr/>
            </a:pPr>
            <a:r>
              <a:rPr lang="en-US" sz="1800" i="1" u="sng" dirty="0">
                <a:solidFill>
                  <a:schemeClr val="tx2"/>
                </a:solidFill>
              </a:rPr>
              <a:t>They Can:</a:t>
            </a:r>
            <a:r>
              <a:rPr lang="en-US" sz="1800" i="1" dirty="0">
                <a:solidFill>
                  <a:schemeClr val="tx2"/>
                </a:solidFill>
              </a:rPr>
              <a:t> Increasing sources of relevant high technology</a:t>
            </a:r>
          </a:p>
          <a:p>
            <a:pPr lvl="1">
              <a:lnSpc>
                <a:spcPct val="80000"/>
              </a:lnSpc>
              <a:defRPr/>
            </a:pPr>
            <a:endParaRPr lang="en-US" sz="1800" i="1" dirty="0">
              <a:solidFill>
                <a:schemeClr val="tx2"/>
              </a:solidFill>
            </a:endParaRPr>
          </a:p>
          <a:p>
            <a:pPr>
              <a:spcBef>
                <a:spcPts val="600"/>
              </a:spcBef>
              <a:defRPr/>
            </a:pPr>
            <a:r>
              <a:rPr lang="en-US" sz="2000" dirty="0">
                <a:solidFill>
                  <a:schemeClr val="tx2"/>
                </a:solidFill>
              </a:rPr>
              <a:t>What is the Department of Defense Doing to Improve Affordability?</a:t>
            </a:r>
          </a:p>
          <a:p>
            <a:pPr lvl="1">
              <a:spcBef>
                <a:spcPts val="600"/>
              </a:spcBef>
              <a:defRPr/>
            </a:pPr>
            <a:r>
              <a:rPr lang="en-US" sz="1800" i="1" dirty="0">
                <a:solidFill>
                  <a:schemeClr val="tx2"/>
                </a:solidFill>
              </a:rPr>
              <a:t>Executing Cost Control Initiatives (e.g. Better Buying Power)</a:t>
            </a:r>
          </a:p>
          <a:p>
            <a:pPr lvl="1">
              <a:spcBef>
                <a:spcPts val="600"/>
              </a:spcBef>
              <a:defRPr/>
            </a:pPr>
            <a:r>
              <a:rPr lang="en-US" sz="1800" i="1" dirty="0">
                <a:solidFill>
                  <a:schemeClr val="tx2"/>
                </a:solidFill>
              </a:rPr>
              <a:t>Increasing Competition including</a:t>
            </a:r>
          </a:p>
          <a:p>
            <a:pPr lvl="2">
              <a:defRPr/>
            </a:pPr>
            <a:r>
              <a:rPr lang="en-US" sz="1800" i="1" dirty="0">
                <a:solidFill>
                  <a:schemeClr val="tx2"/>
                </a:solidFill>
              </a:rPr>
              <a:t>Commercial Options</a:t>
            </a:r>
          </a:p>
          <a:p>
            <a:pPr lvl="2">
              <a:defRPr/>
            </a:pPr>
            <a:r>
              <a:rPr lang="en-US" sz="1800" i="1" dirty="0">
                <a:solidFill>
                  <a:schemeClr val="tx2"/>
                </a:solidFill>
              </a:rPr>
              <a:t>Second Sourcing</a:t>
            </a:r>
          </a:p>
          <a:p>
            <a:pPr lvl="1">
              <a:spcBef>
                <a:spcPts val="600"/>
              </a:spcBef>
              <a:defRPr/>
            </a:pPr>
            <a:r>
              <a:rPr lang="en-US" sz="1800" i="1" dirty="0">
                <a:solidFill>
                  <a:schemeClr val="tx2"/>
                </a:solidFill>
              </a:rPr>
              <a:t>Balancing Technical Performance / Capability with Cost </a:t>
            </a:r>
          </a:p>
          <a:p>
            <a:pPr>
              <a:lnSpc>
                <a:spcPct val="80000"/>
              </a:lnSpc>
              <a:spcAft>
                <a:spcPct val="10000"/>
              </a:spcAft>
              <a:defRPr/>
            </a:pPr>
            <a:endParaRPr lang="en-US" sz="2000" dirty="0">
              <a:solidFill>
                <a:schemeClr val="tx2"/>
              </a:solidFill>
            </a:endParaRPr>
          </a:p>
          <a:p>
            <a:pPr>
              <a:lnSpc>
                <a:spcPct val="80000"/>
              </a:lnSpc>
              <a:spcAft>
                <a:spcPct val="10000"/>
              </a:spcAft>
              <a:defRPr/>
            </a:pPr>
            <a:r>
              <a:rPr lang="en-US" sz="2000" dirty="0">
                <a:solidFill>
                  <a:schemeClr val="tx2"/>
                </a:solidFill>
              </a:rPr>
              <a:t>Why is Affordability Important to our Business?</a:t>
            </a:r>
          </a:p>
          <a:p>
            <a:pPr lvl="1">
              <a:lnSpc>
                <a:spcPct val="80000"/>
              </a:lnSpc>
              <a:defRPr/>
            </a:pPr>
            <a:r>
              <a:rPr lang="en-US" sz="1800" i="1" dirty="0">
                <a:solidFill>
                  <a:schemeClr val="tx2"/>
                </a:solidFill>
              </a:rPr>
              <a:t>Poor Affordability Puts us at a Huge Competitive Disadvantage</a:t>
            </a:r>
          </a:p>
          <a:p>
            <a:pPr lvl="1">
              <a:lnSpc>
                <a:spcPct val="80000"/>
              </a:lnSpc>
              <a:defRPr/>
            </a:pPr>
            <a:r>
              <a:rPr lang="en-US" sz="1800" i="1" dirty="0">
                <a:solidFill>
                  <a:schemeClr val="tx2"/>
                </a:solidFill>
              </a:rPr>
              <a:t>Unaffordable Systems Never Make it to the Warfighters Regardless of Performance</a:t>
            </a:r>
          </a:p>
        </p:txBody>
      </p:sp>
    </p:spTree>
    <p:extLst>
      <p:ext uri="{BB962C8B-B14F-4D97-AF65-F5344CB8AC3E}">
        <p14:creationId xmlns:p14="http://schemas.microsoft.com/office/powerpoint/2010/main" val="34265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928" y="130289"/>
            <a:ext cx="7771816" cy="1477328"/>
          </a:xfrm>
        </p:spPr>
        <p:txBody>
          <a:bodyPr/>
          <a:lstStyle/>
          <a:p>
            <a:r>
              <a:rPr lang="en-US" dirty="0"/>
              <a:t>LM Affordability Context –  Cost &amp; Value</a:t>
            </a:r>
          </a:p>
        </p:txBody>
      </p:sp>
      <p:sp>
        <p:nvSpPr>
          <p:cNvPr id="3" name="Subtitle 2"/>
          <p:cNvSpPr txBox="1">
            <a:spLocks/>
          </p:cNvSpPr>
          <p:nvPr/>
        </p:nvSpPr>
        <p:spPr>
          <a:xfrm>
            <a:off x="2003426" y="1856241"/>
            <a:ext cx="8221663" cy="553998"/>
          </a:xfrm>
          <a:prstGeom prst="rect">
            <a:avLst/>
          </a:prstGeom>
        </p:spPr>
        <p:txBody>
          <a:bodyPr anchor="ctr"/>
          <a:lstStyle>
            <a:lvl1pPr marL="222250" indent="-222250" algn="l" defTabSz="887413" rtl="0" eaLnBrk="1" fontAlgn="base" hangingPunct="1">
              <a:spcBef>
                <a:spcPts val="600"/>
              </a:spcBef>
              <a:spcAft>
                <a:spcPct val="0"/>
              </a:spcAft>
              <a:buSzPct val="100000"/>
              <a:buChar char="•"/>
              <a:defRPr sz="2400" b="1">
                <a:solidFill>
                  <a:schemeClr val="bg2"/>
                </a:solidFill>
                <a:latin typeface="Calibri"/>
                <a:ea typeface="ＭＳ Ｐゴシック" pitchFamily="-112" charset="-128"/>
                <a:cs typeface="Calibri"/>
              </a:defRPr>
            </a:lvl1pPr>
            <a:lvl2pPr marL="511175" indent="-279400" algn="l" defTabSz="887413" rtl="0" eaLnBrk="1" fontAlgn="base" hangingPunct="1">
              <a:spcBef>
                <a:spcPts val="600"/>
              </a:spcBef>
              <a:spcAft>
                <a:spcPct val="0"/>
              </a:spcAft>
              <a:buSzPct val="100000"/>
              <a:buChar char="–"/>
              <a:defRPr sz="2000" b="1">
                <a:solidFill>
                  <a:schemeClr val="bg2"/>
                </a:solidFill>
                <a:latin typeface="Calibri"/>
                <a:ea typeface="ＭＳ Ｐゴシック" pitchFamily="-112" charset="-128"/>
                <a:cs typeface="Calibri"/>
              </a:defRPr>
            </a:lvl2pPr>
            <a:lvl3pPr marL="744538" indent="-233363" algn="l" defTabSz="887413" rtl="0" eaLnBrk="1" fontAlgn="base" hangingPunct="1">
              <a:spcBef>
                <a:spcPts val="600"/>
              </a:spcBef>
              <a:spcAft>
                <a:spcPct val="0"/>
              </a:spcAft>
              <a:buSzPct val="80000"/>
              <a:buChar char="•"/>
              <a:defRPr sz="2000" b="1">
                <a:solidFill>
                  <a:schemeClr val="bg2"/>
                </a:solidFill>
                <a:latin typeface="Calibri"/>
                <a:ea typeface="ＭＳ Ｐゴシック" pitchFamily="-112" charset="-128"/>
                <a:cs typeface="Calibri"/>
              </a:defRPr>
            </a:lvl3pPr>
            <a:lvl4pPr marL="914400" indent="-169863" algn="l" defTabSz="887413" rtl="0" eaLnBrk="1" fontAlgn="base" hangingPunct="1">
              <a:spcBef>
                <a:spcPct val="20000"/>
              </a:spcBef>
              <a:spcAft>
                <a:spcPct val="0"/>
              </a:spcAft>
              <a:buSzPct val="80000"/>
              <a:buFont typeface="Arial" charset="0"/>
              <a:buChar char="–"/>
              <a:defRPr b="1">
                <a:solidFill>
                  <a:schemeClr val="bg2"/>
                </a:solidFill>
                <a:latin typeface="+mn-lt"/>
                <a:ea typeface="ＭＳ Ｐゴシック" pitchFamily="-112" charset="-128"/>
              </a:defRPr>
            </a:lvl4pPr>
            <a:lvl5pPr marL="968375" algn="l" defTabSz="887413" rtl="0" eaLnBrk="1" fontAlgn="base" hangingPunct="1">
              <a:spcBef>
                <a:spcPct val="20000"/>
              </a:spcBef>
              <a:spcAft>
                <a:spcPct val="0"/>
              </a:spcAft>
              <a:buSzPct val="80000"/>
              <a:buFont typeface="Arial" charset="0"/>
              <a:defRPr b="1">
                <a:solidFill>
                  <a:schemeClr val="bg2"/>
                </a:solidFill>
                <a:latin typeface="+mn-lt"/>
                <a:ea typeface="ＭＳ Ｐゴシック" pitchFamily="-112" charset="-128"/>
              </a:defRPr>
            </a:lvl5pPr>
            <a:lvl6pPr marL="24511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3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5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7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a:lstStyle>
          <a:p>
            <a:pPr marL="0" indent="0" algn="ctr">
              <a:spcBef>
                <a:spcPct val="0"/>
              </a:spcBef>
              <a:buNone/>
            </a:pPr>
            <a:r>
              <a:rPr lang="en-US" i="1" kern="0" dirty="0">
                <a:solidFill>
                  <a:schemeClr val="tx2"/>
                </a:solidFill>
                <a:ea typeface="ＭＳ Ｐゴシック" charset="0"/>
              </a:rPr>
              <a:t>“What does it mean?”</a:t>
            </a:r>
            <a:endParaRPr lang="en-US" sz="3600" i="1" kern="0" dirty="0">
              <a:solidFill>
                <a:schemeClr val="tx2"/>
              </a:solidFill>
              <a:ea typeface="ＭＳ Ｐゴシック" charset="0"/>
            </a:endParaRPr>
          </a:p>
        </p:txBody>
      </p:sp>
    </p:spTree>
    <p:extLst>
      <p:ext uri="{BB962C8B-B14F-4D97-AF65-F5344CB8AC3E}">
        <p14:creationId xmlns:p14="http://schemas.microsoft.com/office/powerpoint/2010/main" val="1648253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7"/>
          <p:cNvSpPr>
            <a:spLocks noGrp="1"/>
          </p:cNvSpPr>
          <p:nvPr>
            <p:ph type="title"/>
          </p:nvPr>
        </p:nvSpPr>
        <p:spPr>
          <a:xfrm>
            <a:off x="1905000" y="228600"/>
            <a:ext cx="8229600" cy="533400"/>
          </a:xfrm>
        </p:spPr>
        <p:txBody>
          <a:bodyPr>
            <a:normAutofit/>
          </a:bodyPr>
          <a:lstStyle/>
          <a:p>
            <a:r>
              <a:rPr lang="en-US" sz="3200" dirty="0"/>
              <a:t>Characteristics of Affordability</a:t>
            </a:r>
          </a:p>
        </p:txBody>
      </p:sp>
      <p:sp>
        <p:nvSpPr>
          <p:cNvPr id="5" name="AutoShape 80"/>
          <p:cNvSpPr>
            <a:spLocks noChangeArrowheads="1"/>
          </p:cNvSpPr>
          <p:nvPr/>
        </p:nvSpPr>
        <p:spPr bwMode="invGray">
          <a:xfrm>
            <a:off x="1981200" y="5788911"/>
            <a:ext cx="8229600" cy="461093"/>
          </a:xfrm>
          <a:prstGeom prst="bevel">
            <a:avLst>
              <a:gd name="adj" fmla="val 11310"/>
            </a:avLst>
          </a:prstGeom>
          <a:solidFill>
            <a:schemeClr val="bg1"/>
          </a:solidFill>
          <a:ln w="9525">
            <a:noFill/>
            <a:miter lim="800000"/>
            <a:headEnd/>
            <a:tailEnd/>
          </a:ln>
        </p:spPr>
        <p:txBody>
          <a:bodyPr lIns="91440" tIns="18288" rIns="91440" bIns="18288" anchor="b" anchorCtr="1">
            <a:spAutoFit/>
          </a:bodyPr>
          <a:lstStyle/>
          <a:p>
            <a:pPr>
              <a:defRPr/>
            </a:pPr>
            <a:r>
              <a:rPr lang="en-US" sz="2000" i="1" dirty="0">
                <a:solidFill>
                  <a:srgbClr val="FFFFFF"/>
                </a:solidFill>
                <a:latin typeface="Arial Narrow" panose="020B0606020202030204" pitchFamily="34" charset="0"/>
                <a:ea typeface="MS PGothic" pitchFamily="34" charset="-128"/>
                <a:cs typeface="Arial" pitchFamily="34" charset="0"/>
              </a:rPr>
              <a:t>Solution is Affordable when  Value </a:t>
            </a:r>
            <a:r>
              <a:rPr lang="en-US" sz="2000" i="1" u="sng" dirty="0">
                <a:solidFill>
                  <a:srgbClr val="FFFFFF"/>
                </a:solidFill>
                <a:latin typeface="Arial Narrow" panose="020B0606020202030204" pitchFamily="34" charset="0"/>
                <a:ea typeface="MS PGothic" pitchFamily="34" charset="-128"/>
                <a:cs typeface="Arial" pitchFamily="34" charset="0"/>
              </a:rPr>
              <a:t>&gt;</a:t>
            </a:r>
            <a:r>
              <a:rPr lang="en-US" sz="2000" i="1" dirty="0">
                <a:solidFill>
                  <a:srgbClr val="FFFFFF"/>
                </a:solidFill>
                <a:latin typeface="Arial Narrow" panose="020B0606020202030204" pitchFamily="34" charset="0"/>
                <a:ea typeface="MS PGothic" pitchFamily="34" charset="-128"/>
                <a:cs typeface="Arial" pitchFamily="34" charset="0"/>
              </a:rPr>
              <a:t> Cost from the </a:t>
            </a:r>
            <a:r>
              <a:rPr lang="en-US" sz="2000" i="1" u="sng" dirty="0">
                <a:solidFill>
                  <a:srgbClr val="FFFFFF"/>
                </a:solidFill>
                <a:latin typeface="Arial Narrow" panose="020B0606020202030204" pitchFamily="34" charset="0"/>
                <a:ea typeface="MS PGothic" pitchFamily="34" charset="-128"/>
                <a:cs typeface="Arial" pitchFamily="34" charset="0"/>
              </a:rPr>
              <a:t>Customer’s Perspective</a:t>
            </a:r>
          </a:p>
        </p:txBody>
      </p:sp>
      <p:sp>
        <p:nvSpPr>
          <p:cNvPr id="3" name="Content Placeholder 2"/>
          <p:cNvSpPr>
            <a:spLocks noGrp="1"/>
          </p:cNvSpPr>
          <p:nvPr>
            <p:ph idx="1"/>
          </p:nvPr>
        </p:nvSpPr>
        <p:spPr>
          <a:xfrm>
            <a:off x="3509962" y="1024284"/>
            <a:ext cx="6496080" cy="4555093"/>
          </a:xfrm>
        </p:spPr>
        <p:txBody>
          <a:bodyPr/>
          <a:lstStyle/>
          <a:p>
            <a:r>
              <a:rPr lang="en-US" dirty="0"/>
              <a:t>Affordability is defined by the Customer, not us</a:t>
            </a:r>
          </a:p>
          <a:p>
            <a:pPr lvl="1"/>
            <a:r>
              <a:rPr lang="en-US" dirty="0"/>
              <a:t>Evaluation is subject to Customer organization &amp; culture</a:t>
            </a:r>
          </a:p>
          <a:p>
            <a:pPr>
              <a:spcBef>
                <a:spcPts val="3000"/>
              </a:spcBef>
            </a:pPr>
            <a:r>
              <a:rPr lang="en-US" dirty="0"/>
              <a:t>Affordability changes throughout the lifecycle </a:t>
            </a:r>
            <a:br>
              <a:rPr lang="en-US" dirty="0"/>
            </a:br>
            <a:r>
              <a:rPr lang="en-US" dirty="0"/>
              <a:t>driven largely by external factors</a:t>
            </a:r>
          </a:p>
          <a:p>
            <a:pPr lvl="1"/>
            <a:r>
              <a:rPr lang="en-US" dirty="0"/>
              <a:t>Operational environment</a:t>
            </a:r>
          </a:p>
          <a:p>
            <a:pPr lvl="1"/>
            <a:r>
              <a:rPr lang="en-US" dirty="0"/>
              <a:t>Competitive environment</a:t>
            </a:r>
          </a:p>
          <a:p>
            <a:pPr lvl="1"/>
            <a:r>
              <a:rPr lang="en-US" dirty="0"/>
              <a:t>Budget environment</a:t>
            </a:r>
          </a:p>
          <a:p>
            <a:pPr>
              <a:spcBef>
                <a:spcPts val="3000"/>
              </a:spcBef>
            </a:pPr>
            <a:r>
              <a:rPr lang="en-US" dirty="0"/>
              <a:t>Affordability is complex, but must be quantified</a:t>
            </a:r>
          </a:p>
          <a:p>
            <a:pPr lvl="1"/>
            <a:r>
              <a:rPr lang="en-US" dirty="0"/>
              <a:t>Customer decision point</a:t>
            </a:r>
          </a:p>
          <a:p>
            <a:pPr lvl="1"/>
            <a:r>
              <a:rPr lang="en-US" dirty="0"/>
              <a:t>Customer assessment of our solution</a:t>
            </a:r>
          </a:p>
        </p:txBody>
      </p:sp>
      <p:pic>
        <p:nvPicPr>
          <p:cNvPr id="2" name="Picture 1"/>
          <p:cNvPicPr>
            <a:picLocks noChangeAspect="1"/>
          </p:cNvPicPr>
          <p:nvPr/>
        </p:nvPicPr>
        <p:blipFill>
          <a:blip r:embed="rId3"/>
          <a:stretch>
            <a:fillRect/>
          </a:stretch>
        </p:blipFill>
        <p:spPr>
          <a:xfrm>
            <a:off x="2227036" y="1031924"/>
            <a:ext cx="914398" cy="914398"/>
          </a:xfrm>
          <a:prstGeom prst="rect">
            <a:avLst/>
          </a:prstGeom>
        </p:spPr>
      </p:pic>
      <p:pic>
        <p:nvPicPr>
          <p:cNvPr id="6" name="Picture 5"/>
          <p:cNvPicPr>
            <a:picLocks noChangeAspect="1"/>
          </p:cNvPicPr>
          <p:nvPr/>
        </p:nvPicPr>
        <p:blipFill>
          <a:blip r:embed="rId4"/>
          <a:stretch>
            <a:fillRect/>
          </a:stretch>
        </p:blipFill>
        <p:spPr>
          <a:xfrm>
            <a:off x="1882351" y="2262335"/>
            <a:ext cx="1560711" cy="1621677"/>
          </a:xfrm>
          <a:prstGeom prst="rect">
            <a:avLst/>
          </a:prstGeom>
        </p:spPr>
      </p:pic>
      <p:grpSp>
        <p:nvGrpSpPr>
          <p:cNvPr id="8" name="Group 7"/>
          <p:cNvGrpSpPr/>
          <p:nvPr/>
        </p:nvGrpSpPr>
        <p:grpSpPr>
          <a:xfrm>
            <a:off x="2147010" y="4429846"/>
            <a:ext cx="1009876" cy="1008745"/>
            <a:chOff x="3547823" y="1147224"/>
            <a:chExt cx="1175597" cy="1215600"/>
          </a:xfrm>
        </p:grpSpPr>
        <p:sp>
          <p:nvSpPr>
            <p:cNvPr id="9" name="Oval 8"/>
            <p:cNvSpPr/>
            <p:nvPr/>
          </p:nvSpPr>
          <p:spPr bwMode="auto">
            <a:xfrm>
              <a:off x="3547823" y="1147224"/>
              <a:ext cx="1175597" cy="1215600"/>
            </a:xfrm>
            <a:prstGeom prst="ellipse">
              <a:avLst/>
            </a:prstGeom>
            <a:solidFill>
              <a:schemeClr val="accent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000">
                <a:solidFill>
                  <a:srgbClr val="FAFD00"/>
                </a:solidFill>
                <a:effectLst>
                  <a:outerShdw blurRad="38100" dist="38100" dir="2700000" algn="tl">
                    <a:srgbClr val="000000">
                      <a:alpha val="43137"/>
                    </a:srgbClr>
                  </a:outerShdw>
                </a:effectLst>
                <a:latin typeface="Arial" pitchFamily="-112" charset="0"/>
                <a:ea typeface="ＭＳ Ｐゴシック" charset="0"/>
              </a:endParaRPr>
            </a:p>
          </p:txBody>
        </p:sp>
        <p:sp>
          <p:nvSpPr>
            <p:cNvPr id="10" name="Oval 9"/>
            <p:cNvSpPr/>
            <p:nvPr/>
          </p:nvSpPr>
          <p:spPr bwMode="auto">
            <a:xfrm>
              <a:off x="3690887" y="1297751"/>
              <a:ext cx="883244" cy="913298"/>
            </a:xfrm>
            <a:prstGeom prst="ellipse">
              <a:avLst/>
            </a:pr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000">
                <a:solidFill>
                  <a:srgbClr val="FAFD00"/>
                </a:solidFill>
                <a:effectLst>
                  <a:outerShdw blurRad="38100" dist="38100" dir="2700000" algn="tl">
                    <a:srgbClr val="000000">
                      <a:alpha val="43137"/>
                    </a:srgbClr>
                  </a:outerShdw>
                </a:effectLst>
                <a:latin typeface="Arial" pitchFamily="-112" charset="0"/>
                <a:ea typeface="ＭＳ Ｐゴシック" charset="0"/>
              </a:endParaRPr>
            </a:p>
          </p:txBody>
        </p:sp>
        <p:sp>
          <p:nvSpPr>
            <p:cNvPr id="11" name="Oval 10"/>
            <p:cNvSpPr/>
            <p:nvPr/>
          </p:nvSpPr>
          <p:spPr bwMode="auto">
            <a:xfrm>
              <a:off x="3800712" y="1411313"/>
              <a:ext cx="663595" cy="686175"/>
            </a:xfrm>
            <a:prstGeom prst="ellipse">
              <a:avLst/>
            </a:prstGeom>
            <a:solidFill>
              <a:schemeClr val="accent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000">
                <a:solidFill>
                  <a:srgbClr val="FAFD00"/>
                </a:solidFill>
                <a:effectLst>
                  <a:outerShdw blurRad="38100" dist="38100" dir="2700000" algn="tl">
                    <a:srgbClr val="000000">
                      <a:alpha val="43137"/>
                    </a:srgbClr>
                  </a:outerShdw>
                </a:effectLst>
                <a:latin typeface="Arial" pitchFamily="-112" charset="0"/>
                <a:ea typeface="ＭＳ Ｐゴシック" charset="0"/>
              </a:endParaRPr>
            </a:p>
          </p:txBody>
        </p:sp>
        <p:sp>
          <p:nvSpPr>
            <p:cNvPr id="12" name="Oval 11"/>
            <p:cNvSpPr/>
            <p:nvPr/>
          </p:nvSpPr>
          <p:spPr bwMode="auto">
            <a:xfrm>
              <a:off x="3929601" y="1553283"/>
              <a:ext cx="412040" cy="426060"/>
            </a:xfrm>
            <a:prstGeom prst="ellipse">
              <a:avLst/>
            </a:prstGeom>
            <a:solidFill>
              <a:schemeClr val="tx2"/>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dirty="0">
                  <a:solidFill>
                    <a:srgbClr val="34B233"/>
                  </a:solidFill>
                  <a:effectLst>
                    <a:outerShdw blurRad="38100" dist="38100" dir="2700000" algn="tl">
                      <a:srgbClr val="000000">
                        <a:alpha val="43137"/>
                      </a:srgbClr>
                    </a:outerShdw>
                  </a:effectLst>
                  <a:latin typeface="Arial" pitchFamily="-112" charset="0"/>
                  <a:ea typeface="ＭＳ Ｐゴシック" charset="0"/>
                </a:rPr>
                <a:t>$</a:t>
              </a:r>
            </a:p>
          </p:txBody>
        </p:sp>
      </p:grpSp>
    </p:spTree>
    <p:extLst>
      <p:ext uri="{BB962C8B-B14F-4D97-AF65-F5344CB8AC3E}">
        <p14:creationId xmlns:p14="http://schemas.microsoft.com/office/powerpoint/2010/main" val="2423714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7"/>
          <p:cNvSpPr>
            <a:spLocks noGrp="1"/>
          </p:cNvSpPr>
          <p:nvPr>
            <p:ph type="title"/>
          </p:nvPr>
        </p:nvSpPr>
        <p:spPr>
          <a:xfrm>
            <a:off x="1905000" y="228600"/>
            <a:ext cx="8229600" cy="533400"/>
          </a:xfrm>
        </p:spPr>
        <p:txBody>
          <a:bodyPr>
            <a:normAutofit/>
          </a:bodyPr>
          <a:lstStyle/>
          <a:p>
            <a:r>
              <a:rPr lang="en-US" sz="3200" dirty="0"/>
              <a:t>Characteristics of Affordability</a:t>
            </a:r>
          </a:p>
        </p:txBody>
      </p:sp>
      <p:sp>
        <p:nvSpPr>
          <p:cNvPr id="5" name="AutoShape 80"/>
          <p:cNvSpPr>
            <a:spLocks noChangeArrowheads="1"/>
          </p:cNvSpPr>
          <p:nvPr/>
        </p:nvSpPr>
        <p:spPr bwMode="invGray">
          <a:xfrm>
            <a:off x="1800225" y="5531900"/>
            <a:ext cx="8439150" cy="461093"/>
          </a:xfrm>
          <a:prstGeom prst="bevel">
            <a:avLst>
              <a:gd name="adj" fmla="val 11310"/>
            </a:avLst>
          </a:prstGeom>
          <a:solidFill>
            <a:schemeClr val="bg1"/>
          </a:solidFill>
          <a:ln w="9525">
            <a:noFill/>
            <a:miter lim="800000"/>
            <a:headEnd/>
            <a:tailEnd/>
          </a:ln>
        </p:spPr>
        <p:txBody>
          <a:bodyPr lIns="91440" tIns="18288" rIns="91440" bIns="18288" anchor="b" anchorCtr="1">
            <a:spAutoFit/>
          </a:bodyPr>
          <a:lstStyle/>
          <a:p>
            <a:pPr algn="ctr">
              <a:defRPr/>
            </a:pPr>
            <a:r>
              <a:rPr lang="en-US" sz="2100" i="1" dirty="0">
                <a:solidFill>
                  <a:schemeClr val="tx2"/>
                </a:solidFill>
                <a:latin typeface="Arial Narrow" panose="020B0606020202030204" pitchFamily="34" charset="0"/>
                <a:ea typeface="MS PGothic" pitchFamily="34" charset="-128"/>
                <a:cs typeface="Arial" pitchFamily="34" charset="0"/>
              </a:rPr>
              <a:t>Solution is Affordable when  Value </a:t>
            </a:r>
            <a:r>
              <a:rPr lang="en-US" sz="2100" i="1" u="sng" dirty="0">
                <a:solidFill>
                  <a:schemeClr val="tx2"/>
                </a:solidFill>
                <a:latin typeface="Arial Narrow" panose="020B0606020202030204" pitchFamily="34" charset="0"/>
                <a:ea typeface="MS PGothic" pitchFamily="34" charset="-128"/>
                <a:cs typeface="Arial" pitchFamily="34" charset="0"/>
              </a:rPr>
              <a:t>&gt;</a:t>
            </a:r>
            <a:r>
              <a:rPr lang="en-US" sz="2100" i="1" dirty="0">
                <a:solidFill>
                  <a:schemeClr val="tx2"/>
                </a:solidFill>
                <a:latin typeface="Arial Narrow" panose="020B0606020202030204" pitchFamily="34" charset="0"/>
                <a:ea typeface="MS PGothic" pitchFamily="34" charset="-128"/>
                <a:cs typeface="Arial" pitchFamily="34" charset="0"/>
              </a:rPr>
              <a:t> Cost from the </a:t>
            </a:r>
            <a:r>
              <a:rPr lang="en-US" sz="2100" i="1" u="sng" dirty="0">
                <a:solidFill>
                  <a:schemeClr val="tx2"/>
                </a:solidFill>
                <a:latin typeface="Arial Narrow" panose="020B0606020202030204" pitchFamily="34" charset="0"/>
                <a:ea typeface="MS PGothic" pitchFamily="34" charset="-128"/>
                <a:cs typeface="Arial" pitchFamily="34" charset="0"/>
              </a:rPr>
              <a:t>Customer’s Perspective</a:t>
            </a:r>
          </a:p>
        </p:txBody>
      </p:sp>
      <p:sp>
        <p:nvSpPr>
          <p:cNvPr id="3" name="Content Placeholder 2"/>
          <p:cNvSpPr>
            <a:spLocks noGrp="1"/>
          </p:cNvSpPr>
          <p:nvPr>
            <p:ph idx="1"/>
          </p:nvPr>
        </p:nvSpPr>
        <p:spPr>
          <a:xfrm>
            <a:off x="1985964" y="865007"/>
            <a:ext cx="8224837" cy="4785926"/>
          </a:xfrm>
        </p:spPr>
        <p:txBody>
          <a:bodyPr/>
          <a:lstStyle/>
          <a:p>
            <a:r>
              <a:rPr lang="en-US" dirty="0"/>
              <a:t>Affordability is defined by the Customer</a:t>
            </a:r>
          </a:p>
          <a:p>
            <a:pPr lvl="1"/>
            <a:r>
              <a:rPr lang="en-US" dirty="0"/>
              <a:t>Evaluation is Subject to Customer Organization &amp; Culture</a:t>
            </a:r>
          </a:p>
          <a:p>
            <a:r>
              <a:rPr lang="en-US" dirty="0"/>
              <a:t>Affordability Changes throughout the Lifecycle</a:t>
            </a:r>
          </a:p>
          <a:p>
            <a:pPr lvl="1"/>
            <a:r>
              <a:rPr lang="en-US" dirty="0"/>
              <a:t>What is Affordable to Produce Might Not be Affordable to Maintain</a:t>
            </a:r>
          </a:p>
          <a:p>
            <a:r>
              <a:rPr lang="en-US" dirty="0"/>
              <a:t>Affordability of the Program Impacted by External Factors</a:t>
            </a:r>
          </a:p>
          <a:p>
            <a:pPr lvl="1"/>
            <a:r>
              <a:rPr lang="en-US" dirty="0"/>
              <a:t>Operational Environment</a:t>
            </a:r>
          </a:p>
          <a:p>
            <a:pPr lvl="1"/>
            <a:r>
              <a:rPr lang="en-US" dirty="0"/>
              <a:t>Competitive Environment</a:t>
            </a:r>
          </a:p>
          <a:p>
            <a:pPr lvl="1"/>
            <a:r>
              <a:rPr lang="en-US" dirty="0"/>
              <a:t>Budget Environment</a:t>
            </a:r>
          </a:p>
          <a:p>
            <a:r>
              <a:rPr lang="en-US" dirty="0"/>
              <a:t>Affordability is a Complex Concept, but Can Be Quantified</a:t>
            </a:r>
          </a:p>
          <a:p>
            <a:pPr lvl="1"/>
            <a:r>
              <a:rPr lang="en-US" dirty="0"/>
              <a:t>Customer Decision Point</a:t>
            </a:r>
          </a:p>
          <a:p>
            <a:pPr lvl="1"/>
            <a:r>
              <a:rPr lang="en-US" dirty="0"/>
              <a:t>Evaluation Criteria</a:t>
            </a:r>
          </a:p>
          <a:p>
            <a:pPr lvl="1"/>
            <a:r>
              <a:rPr lang="en-US" dirty="0"/>
              <a:t>Assessment of our Solution</a:t>
            </a:r>
          </a:p>
        </p:txBody>
      </p:sp>
    </p:spTree>
    <p:extLst>
      <p:ext uri="{BB962C8B-B14F-4D97-AF65-F5344CB8AC3E}">
        <p14:creationId xmlns:p14="http://schemas.microsoft.com/office/powerpoint/2010/main" val="2507715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4335" y="288088"/>
            <a:ext cx="10978880" cy="1477328"/>
          </a:xfrm>
        </p:spPr>
        <p:txBody>
          <a:bodyPr/>
          <a:lstStyle/>
          <a:p>
            <a:r>
              <a:rPr lang="en-US" dirty="0">
                <a:solidFill>
                  <a:srgbClr val="00529E"/>
                </a:solidFill>
                <a:latin typeface="Corbel" panose="020B0503020204020204" pitchFamily="34" charset="0"/>
              </a:rPr>
              <a:t>Lifecycle Cost Elements</a:t>
            </a:r>
            <a:endParaRPr lang="en-US" dirty="0"/>
          </a:p>
        </p:txBody>
      </p:sp>
      <p:sp>
        <p:nvSpPr>
          <p:cNvPr id="30" name="AutoShape 80"/>
          <p:cNvSpPr>
            <a:spLocks noChangeArrowheads="1"/>
          </p:cNvSpPr>
          <p:nvPr/>
        </p:nvSpPr>
        <p:spPr bwMode="invGray">
          <a:xfrm>
            <a:off x="1835174" y="5763181"/>
            <a:ext cx="8439150" cy="461093"/>
          </a:xfrm>
          <a:prstGeom prst="bevel">
            <a:avLst>
              <a:gd name="adj" fmla="val 11310"/>
            </a:avLst>
          </a:prstGeom>
          <a:solidFill>
            <a:schemeClr val="bg1"/>
          </a:solidFill>
          <a:ln w="9525">
            <a:noFill/>
            <a:miter lim="800000"/>
            <a:headEnd/>
            <a:tailEnd/>
          </a:ln>
        </p:spPr>
        <p:txBody>
          <a:bodyPr lIns="228600" tIns="18288" rIns="228600" bIns="18288" anchor="b" anchorCtr="1">
            <a:spAutoFit/>
          </a:bodyPr>
          <a:lstStyle/>
          <a:p>
            <a:pPr algn="ctr">
              <a:defRPr/>
            </a:pPr>
            <a:r>
              <a:rPr lang="en-US" sz="2100" i="1" dirty="0">
                <a:solidFill>
                  <a:schemeClr val="tx2"/>
                </a:solidFill>
                <a:latin typeface="Arial Narrow" panose="020B0606020202030204" pitchFamily="34" charset="0"/>
                <a:ea typeface="MS PGothic" pitchFamily="34" charset="-128"/>
                <a:cs typeface="Arial" pitchFamily="34" charset="0"/>
              </a:rPr>
              <a:t>Cost to Customer is more than Development &amp;  Production Costs</a:t>
            </a:r>
          </a:p>
        </p:txBody>
      </p:sp>
      <p:cxnSp>
        <p:nvCxnSpPr>
          <p:cNvPr id="34" name="Straight Connector 33">
            <a:extLst>
              <a:ext uri="{FF2B5EF4-FFF2-40B4-BE49-F238E27FC236}">
                <a16:creationId xmlns:a16="http://schemas.microsoft.com/office/drawing/2014/main" id="{9DC78BB1-1A7F-43BB-A4AC-07D2E0280D27}"/>
              </a:ext>
            </a:extLst>
          </p:cNvPr>
          <p:cNvCxnSpPr/>
          <p:nvPr/>
        </p:nvCxnSpPr>
        <p:spPr>
          <a:xfrm>
            <a:off x="5038053" y="2775177"/>
            <a:ext cx="0" cy="609600"/>
          </a:xfrm>
          <a:prstGeom prst="line">
            <a:avLst/>
          </a:prstGeom>
          <a:noFill/>
          <a:ln w="9525" cap="flat" cmpd="sng" algn="ctr">
            <a:solidFill>
              <a:sysClr val="window" lastClr="FFFFFF"/>
            </a:solidFill>
            <a:prstDash val="solid"/>
          </a:ln>
          <a:effectLst/>
        </p:spPr>
      </p:cxnSp>
      <p:cxnSp>
        <p:nvCxnSpPr>
          <p:cNvPr id="35" name="Straight Connector 34">
            <a:extLst>
              <a:ext uri="{FF2B5EF4-FFF2-40B4-BE49-F238E27FC236}">
                <a16:creationId xmlns:a16="http://schemas.microsoft.com/office/drawing/2014/main" id="{4E76169D-6F95-47D1-B6EC-0C8087F106E8}"/>
              </a:ext>
            </a:extLst>
          </p:cNvPr>
          <p:cNvCxnSpPr/>
          <p:nvPr/>
        </p:nvCxnSpPr>
        <p:spPr>
          <a:xfrm>
            <a:off x="7112381" y="2851377"/>
            <a:ext cx="0" cy="609600"/>
          </a:xfrm>
          <a:prstGeom prst="line">
            <a:avLst/>
          </a:prstGeom>
          <a:noFill/>
          <a:ln w="9525" cap="flat" cmpd="sng" algn="ctr">
            <a:solidFill>
              <a:sysClr val="window" lastClr="FFFFFF"/>
            </a:solidFill>
            <a:prstDash val="solid"/>
          </a:ln>
          <a:effectLst/>
        </p:spPr>
      </p:cxnSp>
      <p:cxnSp>
        <p:nvCxnSpPr>
          <p:cNvPr id="36" name="Straight Connector 35">
            <a:extLst>
              <a:ext uri="{FF2B5EF4-FFF2-40B4-BE49-F238E27FC236}">
                <a16:creationId xmlns:a16="http://schemas.microsoft.com/office/drawing/2014/main" id="{B6CBDF45-3EE3-4118-B74B-45E2FA367A63}"/>
              </a:ext>
            </a:extLst>
          </p:cNvPr>
          <p:cNvCxnSpPr/>
          <p:nvPr/>
        </p:nvCxnSpPr>
        <p:spPr>
          <a:xfrm>
            <a:off x="9322181" y="2927577"/>
            <a:ext cx="0" cy="609600"/>
          </a:xfrm>
          <a:prstGeom prst="line">
            <a:avLst/>
          </a:prstGeom>
          <a:noFill/>
          <a:ln w="9525" cap="flat" cmpd="sng" algn="ctr">
            <a:solidFill>
              <a:sysClr val="window" lastClr="FFFFFF"/>
            </a:solidFill>
            <a:prstDash val="solid"/>
          </a:ln>
          <a:effectLst/>
        </p:spPr>
      </p:cxnSp>
      <p:cxnSp>
        <p:nvCxnSpPr>
          <p:cNvPr id="37" name="Straight Connector 36">
            <a:extLst>
              <a:ext uri="{FF2B5EF4-FFF2-40B4-BE49-F238E27FC236}">
                <a16:creationId xmlns:a16="http://schemas.microsoft.com/office/drawing/2014/main" id="{BD111E59-A5A6-4EA2-82C0-D7AE96F68D33}"/>
              </a:ext>
            </a:extLst>
          </p:cNvPr>
          <p:cNvCxnSpPr/>
          <p:nvPr/>
        </p:nvCxnSpPr>
        <p:spPr>
          <a:xfrm>
            <a:off x="2692781" y="2927577"/>
            <a:ext cx="0" cy="609600"/>
          </a:xfrm>
          <a:prstGeom prst="line">
            <a:avLst/>
          </a:prstGeom>
          <a:noFill/>
          <a:ln w="9525" cap="flat" cmpd="sng" algn="ctr">
            <a:solidFill>
              <a:sysClr val="window" lastClr="FFFFFF"/>
            </a:solidFill>
            <a:prstDash val="solid"/>
          </a:ln>
          <a:effectLst/>
        </p:spPr>
      </p:cxnSp>
      <p:sp>
        <p:nvSpPr>
          <p:cNvPr id="38" name="Rectangle 37">
            <a:extLst>
              <a:ext uri="{FF2B5EF4-FFF2-40B4-BE49-F238E27FC236}">
                <a16:creationId xmlns:a16="http://schemas.microsoft.com/office/drawing/2014/main" id="{B9AA354C-C0EE-4195-94A4-19CE57F79E26}"/>
              </a:ext>
            </a:extLst>
          </p:cNvPr>
          <p:cNvSpPr/>
          <p:nvPr/>
        </p:nvSpPr>
        <p:spPr bwMode="auto">
          <a:xfrm>
            <a:off x="1535920" y="2163000"/>
            <a:ext cx="2166511" cy="629966"/>
          </a:xfrm>
          <a:prstGeom prst="rect">
            <a:avLst/>
          </a:prstGeom>
          <a:solidFill>
            <a:srgbClr val="DE3831">
              <a:lumMod val="50000"/>
            </a:srgbClr>
          </a:solidFill>
          <a:ln w="12700" cap="flat" cmpd="sng" algn="ctr">
            <a:solidFill>
              <a:srgbClr val="EEECE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EEECE1"/>
                </a:solidFill>
                <a:effectLst/>
                <a:uLnTx/>
                <a:uFillTx/>
                <a:latin typeface="Arial Narrow" panose="020B0606020202030204" pitchFamily="34" charset="0"/>
                <a:ea typeface="+mn-ea"/>
                <a:cs typeface="+mn-cs"/>
              </a:rPr>
              <a:t>Research, Development, Test &amp; Evaluation</a:t>
            </a:r>
          </a:p>
        </p:txBody>
      </p:sp>
      <p:sp>
        <p:nvSpPr>
          <p:cNvPr id="39" name="Rectangle 38">
            <a:extLst>
              <a:ext uri="{FF2B5EF4-FFF2-40B4-BE49-F238E27FC236}">
                <a16:creationId xmlns:a16="http://schemas.microsoft.com/office/drawing/2014/main" id="{1E62D6C2-8CD0-430B-8395-6B6E949A83F0}"/>
              </a:ext>
            </a:extLst>
          </p:cNvPr>
          <p:cNvSpPr/>
          <p:nvPr/>
        </p:nvSpPr>
        <p:spPr bwMode="auto">
          <a:xfrm>
            <a:off x="4178254" y="2249383"/>
            <a:ext cx="1645920" cy="457200"/>
          </a:xfrm>
          <a:prstGeom prst="rect">
            <a:avLst/>
          </a:prstGeom>
          <a:solidFill>
            <a:srgbClr val="34B233">
              <a:lumMod val="75000"/>
            </a:srgbClr>
          </a:solidFill>
          <a:ln w="12700" cap="flat" cmpd="sng" algn="ctr">
            <a:solidFill>
              <a:srgbClr val="EEECE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EEECE1"/>
                </a:solidFill>
                <a:effectLst/>
                <a:uLnTx/>
                <a:uFillTx/>
                <a:latin typeface="Arial" pitchFamily="-112" charset="0"/>
                <a:ea typeface="+mn-ea"/>
                <a:cs typeface="+mn-cs"/>
              </a:rPr>
              <a:t>Procurement</a:t>
            </a:r>
          </a:p>
        </p:txBody>
      </p:sp>
      <p:sp>
        <p:nvSpPr>
          <p:cNvPr id="40" name="Rectangle 39">
            <a:extLst>
              <a:ext uri="{FF2B5EF4-FFF2-40B4-BE49-F238E27FC236}">
                <a16:creationId xmlns:a16="http://schemas.microsoft.com/office/drawing/2014/main" id="{92AF1C64-5A2B-43B0-AE1E-F61C125D47B3}"/>
              </a:ext>
            </a:extLst>
          </p:cNvPr>
          <p:cNvSpPr/>
          <p:nvPr/>
        </p:nvSpPr>
        <p:spPr bwMode="auto">
          <a:xfrm>
            <a:off x="4200883" y="1081914"/>
            <a:ext cx="2965498" cy="543685"/>
          </a:xfrm>
          <a:prstGeom prst="rect">
            <a:avLst/>
          </a:prstGeom>
          <a:solidFill>
            <a:srgbClr val="FFFFFF">
              <a:lumMod val="95000"/>
            </a:srgbClr>
          </a:solidFill>
          <a:ln w="12700"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Arial" pitchFamily="-112" charset="0"/>
                <a:ea typeface="+mn-ea"/>
                <a:cs typeface="+mn-cs"/>
              </a:rPr>
              <a:t>Life Cycle Cost (LCC)</a:t>
            </a:r>
          </a:p>
        </p:txBody>
      </p:sp>
      <p:sp>
        <p:nvSpPr>
          <p:cNvPr id="45" name="Rectangle 44">
            <a:extLst>
              <a:ext uri="{FF2B5EF4-FFF2-40B4-BE49-F238E27FC236}">
                <a16:creationId xmlns:a16="http://schemas.microsoft.com/office/drawing/2014/main" id="{CC2FD62B-7AFC-4D50-934B-B4FCBCC51D18}"/>
              </a:ext>
            </a:extLst>
          </p:cNvPr>
          <p:cNvSpPr/>
          <p:nvPr/>
        </p:nvSpPr>
        <p:spPr bwMode="auto">
          <a:xfrm>
            <a:off x="6299997" y="2249383"/>
            <a:ext cx="1828800" cy="457200"/>
          </a:xfrm>
          <a:prstGeom prst="rect">
            <a:avLst/>
          </a:prstGeom>
          <a:solidFill>
            <a:srgbClr val="0000FF"/>
          </a:solidFill>
          <a:ln w="12700" cap="flat" cmpd="sng" algn="ctr">
            <a:solidFill>
              <a:srgbClr val="EEECE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r>
              <a:rPr lang="en-US" sz="1400" b="1" dirty="0">
                <a:solidFill>
                  <a:srgbClr val="FFFFFF"/>
                </a:solidFill>
                <a:latin typeface="Arial" pitchFamily="-112" charset="0"/>
              </a:rPr>
              <a:t>Operating &amp; Support (O&amp;S)</a:t>
            </a:r>
          </a:p>
        </p:txBody>
      </p:sp>
      <p:sp>
        <p:nvSpPr>
          <p:cNvPr id="51" name="Rectangle 50">
            <a:extLst>
              <a:ext uri="{FF2B5EF4-FFF2-40B4-BE49-F238E27FC236}">
                <a16:creationId xmlns:a16="http://schemas.microsoft.com/office/drawing/2014/main" id="{BB3732AD-4A3B-4527-9295-7729830E5BB3}"/>
              </a:ext>
            </a:extLst>
          </p:cNvPr>
          <p:cNvSpPr/>
          <p:nvPr/>
        </p:nvSpPr>
        <p:spPr bwMode="auto">
          <a:xfrm>
            <a:off x="8604620" y="2249383"/>
            <a:ext cx="1156762" cy="457200"/>
          </a:xfrm>
          <a:prstGeom prst="rect">
            <a:avLst/>
          </a:prstGeom>
          <a:solidFill>
            <a:sysClr val="windowText" lastClr="000000"/>
          </a:solidFill>
          <a:ln w="12700" cap="flat" cmpd="sng" algn="ctr">
            <a:solidFill>
              <a:srgbClr val="EEECE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r>
              <a:rPr lang="en-US" sz="1400" b="1" dirty="0">
                <a:solidFill>
                  <a:srgbClr val="EEECE1"/>
                </a:solidFill>
                <a:latin typeface="Arial" pitchFamily="-112" charset="0"/>
              </a:rPr>
              <a:t>Disposal</a:t>
            </a:r>
          </a:p>
        </p:txBody>
      </p:sp>
      <p:sp>
        <p:nvSpPr>
          <p:cNvPr id="52" name="TextBox 28">
            <a:extLst>
              <a:ext uri="{FF2B5EF4-FFF2-40B4-BE49-F238E27FC236}">
                <a16:creationId xmlns:a16="http://schemas.microsoft.com/office/drawing/2014/main" id="{95419C21-4280-4E67-BF36-EF9B40ED55F1}"/>
              </a:ext>
            </a:extLst>
          </p:cNvPr>
          <p:cNvSpPr txBox="1"/>
          <p:nvPr/>
        </p:nvSpPr>
        <p:spPr>
          <a:xfrm>
            <a:off x="1517927" y="2824880"/>
            <a:ext cx="2491524" cy="1336239"/>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Design and Development</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Integration, Verification, &amp; Validation</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Prepare for Full Rate Production</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Platform Integration</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Prototypes &amp; Development Models</a:t>
            </a:r>
          </a:p>
        </p:txBody>
      </p:sp>
      <p:sp>
        <p:nvSpPr>
          <p:cNvPr id="53" name="TextBox 29">
            <a:extLst>
              <a:ext uri="{FF2B5EF4-FFF2-40B4-BE49-F238E27FC236}">
                <a16:creationId xmlns:a16="http://schemas.microsoft.com/office/drawing/2014/main" id="{B803F8BB-9316-40C6-946A-0BDB97672F0E}"/>
              </a:ext>
            </a:extLst>
          </p:cNvPr>
          <p:cNvSpPr txBox="1"/>
          <p:nvPr/>
        </p:nvSpPr>
        <p:spPr>
          <a:xfrm>
            <a:off x="4271047" y="2824880"/>
            <a:ext cx="2011680" cy="2873190"/>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Material</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Fabrication</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Verification</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Delivery</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Production Support</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Production Tooling</a:t>
            </a:r>
          </a:p>
          <a:p>
            <a:pPr marL="119063" indent="-119063">
              <a:spcBef>
                <a:spcPct val="20000"/>
              </a:spcBef>
              <a:buFont typeface="Arial" pitchFamily="34" charset="0"/>
              <a:buChar char="•"/>
            </a:pPr>
            <a:r>
              <a:rPr lang="en-US" b="1" dirty="0">
                <a:solidFill>
                  <a:prstClr val="black"/>
                </a:solidFill>
                <a:latin typeface="Arial Narrow" panose="020B0606020202030204" pitchFamily="34" charset="0"/>
                <a:cs typeface="Arial" pitchFamily="34" charset="0"/>
              </a:rPr>
              <a:t>Spares</a:t>
            </a:r>
          </a:p>
        </p:txBody>
      </p:sp>
      <p:sp>
        <p:nvSpPr>
          <p:cNvPr id="61" name="TextBox 30">
            <a:extLst>
              <a:ext uri="{FF2B5EF4-FFF2-40B4-BE49-F238E27FC236}">
                <a16:creationId xmlns:a16="http://schemas.microsoft.com/office/drawing/2014/main" id="{3F39C172-9775-48B6-A916-7994B2C0ACF0}"/>
              </a:ext>
            </a:extLst>
          </p:cNvPr>
          <p:cNvSpPr txBox="1"/>
          <p:nvPr/>
        </p:nvSpPr>
        <p:spPr>
          <a:xfrm>
            <a:off x="6315613" y="2824880"/>
            <a:ext cx="2011680" cy="1899523"/>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fontAlgn="base">
              <a:spcBef>
                <a:spcPct val="0"/>
              </a:spcBef>
              <a:spcAft>
                <a:spcPct val="0"/>
              </a:spcAft>
              <a:buFont typeface="Arial" pitchFamily="34" charset="0"/>
              <a:buChar char="•"/>
            </a:pPr>
            <a:r>
              <a:rPr lang="en-US" b="1" dirty="0">
                <a:solidFill>
                  <a:srgbClr val="000000"/>
                </a:solidFill>
                <a:latin typeface="Arial Narrow" panose="020B0606020202030204" pitchFamily="34" charset="0"/>
              </a:rPr>
              <a:t>Unit-Level Manpower</a:t>
            </a:r>
          </a:p>
          <a:p>
            <a:pPr marL="119063" indent="-119063" fontAlgn="base">
              <a:spcBef>
                <a:spcPct val="0"/>
              </a:spcBef>
              <a:spcAft>
                <a:spcPct val="0"/>
              </a:spcAft>
              <a:buFont typeface="Arial" pitchFamily="34" charset="0"/>
              <a:buChar char="•"/>
            </a:pPr>
            <a:r>
              <a:rPr lang="en-US" b="1" dirty="0">
                <a:solidFill>
                  <a:srgbClr val="000000"/>
                </a:solidFill>
                <a:latin typeface="Arial Narrow" panose="020B0606020202030204" pitchFamily="34" charset="0"/>
              </a:rPr>
              <a:t>Transportation</a:t>
            </a:r>
          </a:p>
          <a:p>
            <a:pPr marL="119063" indent="-119063" fontAlgn="base">
              <a:spcBef>
                <a:spcPct val="0"/>
              </a:spcBef>
              <a:spcAft>
                <a:spcPct val="0"/>
              </a:spcAft>
              <a:buFont typeface="Arial" pitchFamily="34" charset="0"/>
              <a:buChar char="•"/>
            </a:pPr>
            <a:r>
              <a:rPr lang="en-US" b="1" dirty="0">
                <a:solidFill>
                  <a:srgbClr val="000000"/>
                </a:solidFill>
                <a:latin typeface="Arial Narrow" panose="020B0606020202030204" pitchFamily="34" charset="0"/>
              </a:rPr>
              <a:t>Training</a:t>
            </a:r>
          </a:p>
          <a:p>
            <a:pPr marL="119063" indent="-119063" fontAlgn="base">
              <a:spcBef>
                <a:spcPct val="0"/>
              </a:spcBef>
              <a:spcAft>
                <a:spcPct val="0"/>
              </a:spcAft>
              <a:buFont typeface="Arial" pitchFamily="34" charset="0"/>
              <a:buChar char="•"/>
            </a:pPr>
            <a:r>
              <a:rPr lang="en-US" b="1" dirty="0">
                <a:solidFill>
                  <a:srgbClr val="000000"/>
                </a:solidFill>
                <a:latin typeface="Arial Narrow" panose="020B0606020202030204" pitchFamily="34" charset="0"/>
              </a:rPr>
              <a:t>Operating Materiel</a:t>
            </a:r>
          </a:p>
          <a:p>
            <a:pPr marL="119063" indent="-119063" fontAlgn="base">
              <a:spcBef>
                <a:spcPct val="0"/>
              </a:spcBef>
              <a:spcAft>
                <a:spcPct val="0"/>
              </a:spcAft>
              <a:buFont typeface="Arial" pitchFamily="34" charset="0"/>
              <a:buChar char="•"/>
            </a:pPr>
            <a:r>
              <a:rPr lang="en-US" b="1" dirty="0">
                <a:solidFill>
                  <a:srgbClr val="000000"/>
                </a:solidFill>
                <a:latin typeface="Arial Narrow" panose="020B0606020202030204" pitchFamily="34" charset="0"/>
              </a:rPr>
              <a:t>Energy</a:t>
            </a:r>
          </a:p>
          <a:p>
            <a:pPr marL="119063" indent="-119063" fontAlgn="base">
              <a:spcBef>
                <a:spcPct val="0"/>
              </a:spcBef>
              <a:spcAft>
                <a:spcPct val="0"/>
              </a:spcAft>
              <a:buFont typeface="Arial" pitchFamily="34" charset="0"/>
              <a:buChar char="•"/>
            </a:pPr>
            <a:r>
              <a:rPr lang="en-US" b="1" dirty="0">
                <a:solidFill>
                  <a:srgbClr val="000000"/>
                </a:solidFill>
                <a:latin typeface="Arial Narrow" panose="020B0606020202030204" pitchFamily="34" charset="0"/>
              </a:rPr>
              <a:t>SW Maintenance &amp; Modifications</a:t>
            </a:r>
          </a:p>
          <a:p>
            <a:pPr marL="119063" indent="-119063" fontAlgn="base">
              <a:spcBef>
                <a:spcPct val="0"/>
              </a:spcBef>
              <a:spcAft>
                <a:spcPct val="0"/>
              </a:spcAft>
              <a:buFont typeface="Arial" pitchFamily="34" charset="0"/>
              <a:buChar char="•"/>
            </a:pPr>
            <a:r>
              <a:rPr lang="en-US" b="1" dirty="0">
                <a:solidFill>
                  <a:srgbClr val="000000"/>
                </a:solidFill>
                <a:latin typeface="Arial Narrow" panose="020B0606020202030204" pitchFamily="34" charset="0"/>
              </a:rPr>
              <a:t>Repairs &amp; Maintenance</a:t>
            </a:r>
          </a:p>
        </p:txBody>
      </p:sp>
      <p:cxnSp>
        <p:nvCxnSpPr>
          <p:cNvPr id="63" name="Elbow Connector 56">
            <a:extLst>
              <a:ext uri="{FF2B5EF4-FFF2-40B4-BE49-F238E27FC236}">
                <a16:creationId xmlns:a16="http://schemas.microsoft.com/office/drawing/2014/main" id="{BA22FC20-49A6-459C-80E4-C8D7C1898010}"/>
              </a:ext>
            </a:extLst>
          </p:cNvPr>
          <p:cNvCxnSpPr>
            <a:stCxn id="40" idx="2"/>
            <a:endCxn id="38" idx="0"/>
          </p:cNvCxnSpPr>
          <p:nvPr/>
        </p:nvCxnSpPr>
        <p:spPr bwMode="auto">
          <a:xfrm rot="5400000">
            <a:off x="3882704" y="362071"/>
            <a:ext cx="537401" cy="3064456"/>
          </a:xfrm>
          <a:prstGeom prst="bentConnector3">
            <a:avLst>
              <a:gd name="adj1" fmla="val 60128"/>
            </a:avLst>
          </a:prstGeom>
          <a:gradFill rotWithShape="0">
            <a:gsLst>
              <a:gs pos="0">
                <a:srgbClr val="4F81BD">
                  <a:gamma/>
                  <a:shade val="46275"/>
                  <a:invGamma/>
                </a:srgbClr>
              </a:gs>
              <a:gs pos="100000">
                <a:srgbClr val="4F81BD"/>
              </a:gs>
            </a:gsLst>
            <a:lin ang="5400000" scaled="1"/>
          </a:gradFill>
          <a:ln w="12700" cap="flat" cmpd="sng" algn="ctr">
            <a:solidFill>
              <a:sysClr val="windowText" lastClr="000000"/>
            </a:solidFill>
            <a:prstDash val="solid"/>
            <a:round/>
            <a:headEnd type="none" w="med" len="med"/>
            <a:tailEnd type="none" w="med" len="med"/>
          </a:ln>
          <a:effectLst/>
        </p:spPr>
      </p:cxnSp>
      <p:cxnSp>
        <p:nvCxnSpPr>
          <p:cNvPr id="64" name="Elbow Connector 57">
            <a:extLst>
              <a:ext uri="{FF2B5EF4-FFF2-40B4-BE49-F238E27FC236}">
                <a16:creationId xmlns:a16="http://schemas.microsoft.com/office/drawing/2014/main" id="{087EC3CD-C56D-4F71-B342-2AFAB2CD4770}"/>
              </a:ext>
            </a:extLst>
          </p:cNvPr>
          <p:cNvCxnSpPr>
            <a:stCxn id="40" idx="2"/>
            <a:endCxn id="39" idx="0"/>
          </p:cNvCxnSpPr>
          <p:nvPr/>
        </p:nvCxnSpPr>
        <p:spPr bwMode="auto">
          <a:xfrm rot="5400000">
            <a:off x="5030531" y="1596282"/>
            <a:ext cx="623784" cy="682418"/>
          </a:xfrm>
          <a:prstGeom prst="bentConnector3">
            <a:avLst>
              <a:gd name="adj1" fmla="val 50000"/>
            </a:avLst>
          </a:prstGeom>
          <a:gradFill rotWithShape="0">
            <a:gsLst>
              <a:gs pos="0">
                <a:srgbClr val="4F81BD">
                  <a:gamma/>
                  <a:shade val="46275"/>
                  <a:invGamma/>
                </a:srgbClr>
              </a:gs>
              <a:gs pos="100000">
                <a:srgbClr val="4F81BD"/>
              </a:gs>
            </a:gsLst>
            <a:lin ang="5400000" scaled="1"/>
          </a:gradFill>
          <a:ln w="12700" cap="flat" cmpd="sng" algn="ctr">
            <a:solidFill>
              <a:sysClr val="windowText" lastClr="000000"/>
            </a:solidFill>
            <a:prstDash val="solid"/>
            <a:round/>
            <a:headEnd type="none" w="med" len="med"/>
            <a:tailEnd type="none" w="med" len="med"/>
          </a:ln>
          <a:effectLst/>
        </p:spPr>
      </p:cxnSp>
      <p:cxnSp>
        <p:nvCxnSpPr>
          <p:cNvPr id="65" name="Elbow Connector 58">
            <a:extLst>
              <a:ext uri="{FF2B5EF4-FFF2-40B4-BE49-F238E27FC236}">
                <a16:creationId xmlns:a16="http://schemas.microsoft.com/office/drawing/2014/main" id="{B93418C9-99A6-4EEB-BC00-6D236018C237}"/>
              </a:ext>
            </a:extLst>
          </p:cNvPr>
          <p:cNvCxnSpPr>
            <a:stCxn id="40" idx="2"/>
            <a:endCxn id="45" idx="0"/>
          </p:cNvCxnSpPr>
          <p:nvPr/>
        </p:nvCxnSpPr>
        <p:spPr bwMode="auto">
          <a:xfrm rot="16200000" flipH="1">
            <a:off x="6137122" y="1172108"/>
            <a:ext cx="623784" cy="1530765"/>
          </a:xfrm>
          <a:prstGeom prst="bentConnector3">
            <a:avLst>
              <a:gd name="adj1" fmla="val 50000"/>
            </a:avLst>
          </a:prstGeom>
          <a:gradFill rotWithShape="0">
            <a:gsLst>
              <a:gs pos="0">
                <a:srgbClr val="4F81BD">
                  <a:gamma/>
                  <a:shade val="46275"/>
                  <a:invGamma/>
                </a:srgbClr>
              </a:gs>
              <a:gs pos="100000">
                <a:srgbClr val="4F81BD"/>
              </a:gs>
            </a:gsLst>
            <a:lin ang="5400000" scaled="1"/>
          </a:gradFill>
          <a:ln w="12700" cap="flat" cmpd="sng" algn="ctr">
            <a:solidFill>
              <a:sysClr val="windowText" lastClr="000000"/>
            </a:solidFill>
            <a:prstDash val="solid"/>
            <a:round/>
            <a:headEnd type="none" w="med" len="med"/>
            <a:tailEnd type="none" w="med" len="med"/>
          </a:ln>
          <a:effectLst/>
        </p:spPr>
      </p:cxnSp>
      <p:cxnSp>
        <p:nvCxnSpPr>
          <p:cNvPr id="66" name="Elbow Connector 59">
            <a:extLst>
              <a:ext uri="{FF2B5EF4-FFF2-40B4-BE49-F238E27FC236}">
                <a16:creationId xmlns:a16="http://schemas.microsoft.com/office/drawing/2014/main" id="{8FF480A0-520C-4063-AB23-680B7ACDBA4E}"/>
              </a:ext>
            </a:extLst>
          </p:cNvPr>
          <p:cNvCxnSpPr>
            <a:stCxn id="40" idx="2"/>
            <a:endCxn id="51" idx="0"/>
          </p:cNvCxnSpPr>
          <p:nvPr/>
        </p:nvCxnSpPr>
        <p:spPr bwMode="auto">
          <a:xfrm rot="16200000" flipH="1">
            <a:off x="7121424" y="187806"/>
            <a:ext cx="623784" cy="3499369"/>
          </a:xfrm>
          <a:prstGeom prst="bentConnector3">
            <a:avLst>
              <a:gd name="adj1" fmla="val 50000"/>
            </a:avLst>
          </a:prstGeom>
          <a:gradFill rotWithShape="0">
            <a:gsLst>
              <a:gs pos="0">
                <a:srgbClr val="4F81BD">
                  <a:gamma/>
                  <a:shade val="46275"/>
                  <a:invGamma/>
                </a:srgbClr>
              </a:gs>
              <a:gs pos="100000">
                <a:srgbClr val="4F81BD"/>
              </a:gs>
            </a:gsLst>
            <a:lin ang="5400000" scaled="1"/>
          </a:gradFill>
          <a:ln w="12700" cap="flat" cmpd="sng" algn="ctr">
            <a:solidFill>
              <a:sysClr val="windowText" lastClr="000000"/>
            </a:solidFill>
            <a:prstDash val="solid"/>
            <a:round/>
            <a:headEnd type="none" w="med" len="med"/>
            <a:tailEnd type="none" w="med" len="med"/>
          </a:ln>
          <a:effectLst/>
        </p:spPr>
      </p:cxnSp>
      <p:sp>
        <p:nvSpPr>
          <p:cNvPr id="67" name="TextBox 30">
            <a:extLst>
              <a:ext uri="{FF2B5EF4-FFF2-40B4-BE49-F238E27FC236}">
                <a16:creationId xmlns:a16="http://schemas.microsoft.com/office/drawing/2014/main" id="{0E1763DF-05B3-4EFA-844A-D0C03B771AA3}"/>
              </a:ext>
            </a:extLst>
          </p:cNvPr>
          <p:cNvSpPr txBox="1"/>
          <p:nvPr/>
        </p:nvSpPr>
        <p:spPr>
          <a:xfrm>
            <a:off x="8460259" y="2824880"/>
            <a:ext cx="1854640" cy="1899523"/>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b="1" dirty="0">
                <a:solidFill>
                  <a:schemeClr val="tx2"/>
                </a:solidFill>
                <a:latin typeface="Arial Narrow" panose="020B0606020202030204" pitchFamily="34" charset="0"/>
              </a:rPr>
              <a:t>Decommission</a:t>
            </a:r>
          </a:p>
          <a:p>
            <a:pPr marL="119063" indent="-119063">
              <a:buFont typeface="Arial" pitchFamily="34" charset="0"/>
              <a:buChar char="•"/>
            </a:pPr>
            <a:r>
              <a:rPr lang="en-US" b="1" dirty="0">
                <a:solidFill>
                  <a:schemeClr val="tx2"/>
                </a:solidFill>
                <a:latin typeface="Arial Narrow" panose="020B0606020202030204" pitchFamily="34" charset="0"/>
              </a:rPr>
              <a:t>Storage</a:t>
            </a:r>
          </a:p>
        </p:txBody>
      </p:sp>
    </p:spTree>
    <p:extLst>
      <p:ext uri="{BB962C8B-B14F-4D97-AF65-F5344CB8AC3E}">
        <p14:creationId xmlns:p14="http://schemas.microsoft.com/office/powerpoint/2010/main" val="381909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57144" y="258543"/>
            <a:ext cx="7123389" cy="531812"/>
          </a:xfrm>
        </p:spPr>
        <p:txBody>
          <a:bodyPr anchor="ctr"/>
          <a:lstStyle/>
          <a:p>
            <a:r>
              <a:rPr lang="en-US" sz="3200" dirty="0"/>
              <a:t>Program Life Cycle Cost Distributions</a:t>
            </a:r>
          </a:p>
        </p:txBody>
      </p:sp>
      <p:sp>
        <p:nvSpPr>
          <p:cNvPr id="4" name="TextBox 3"/>
          <p:cNvSpPr txBox="1"/>
          <p:nvPr/>
        </p:nvSpPr>
        <p:spPr>
          <a:xfrm>
            <a:off x="1880529" y="881353"/>
            <a:ext cx="8069015" cy="72327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O&amp;S bills are a major cause of the current budget challenges</a:t>
            </a:r>
          </a:p>
          <a:p>
            <a:pPr marL="285750" indent="-285750">
              <a:spcBef>
                <a:spcPts val="600"/>
              </a:spcBef>
              <a:buFont typeface="Arial" panose="020B0604020202020204" pitchFamily="34" charset="0"/>
              <a:buChar char="•"/>
            </a:pPr>
            <a:r>
              <a:rPr lang="en-US" dirty="0"/>
              <a:t>Ratios of cost elements vary by system type</a:t>
            </a:r>
          </a:p>
        </p:txBody>
      </p:sp>
      <p:sp>
        <p:nvSpPr>
          <p:cNvPr id="2" name="TextBox 1"/>
          <p:cNvSpPr txBox="1"/>
          <p:nvPr/>
        </p:nvSpPr>
        <p:spPr>
          <a:xfrm>
            <a:off x="8543114" y="6451801"/>
            <a:ext cx="2124891" cy="400110"/>
          </a:xfrm>
          <a:prstGeom prst="rect">
            <a:avLst/>
          </a:prstGeom>
          <a:solidFill>
            <a:schemeClr val="tx2"/>
          </a:solidFill>
        </p:spPr>
        <p:txBody>
          <a:bodyPr wrap="square" rtlCol="0">
            <a:spAutoFit/>
          </a:bodyPr>
          <a:lstStyle/>
          <a:p>
            <a:r>
              <a:rPr lang="en-US" sz="1000" dirty="0"/>
              <a:t>Data from: OSD/CAPE O&amp;S Cost-Estimating Guide </a:t>
            </a:r>
            <a:r>
              <a:rPr lang="en-US" sz="1000" dirty="0" err="1"/>
              <a:t>dtd</a:t>
            </a:r>
            <a:r>
              <a:rPr lang="en-US" sz="1000" dirty="0"/>
              <a:t> Mar 2014</a:t>
            </a:r>
          </a:p>
        </p:txBody>
      </p:sp>
    </p:spTree>
    <p:extLst>
      <p:ext uri="{BB962C8B-B14F-4D97-AF65-F5344CB8AC3E}">
        <p14:creationId xmlns:p14="http://schemas.microsoft.com/office/powerpoint/2010/main" val="226829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0588" y="220638"/>
            <a:ext cx="7123389" cy="531812"/>
          </a:xfrm>
        </p:spPr>
        <p:txBody>
          <a:bodyPr anchor="ctr"/>
          <a:lstStyle/>
          <a:p>
            <a:r>
              <a:rPr lang="en-US" sz="2800" dirty="0"/>
              <a:t>The Cost of a System is “Designed In”</a:t>
            </a:r>
          </a:p>
        </p:txBody>
      </p:sp>
      <p:sp>
        <p:nvSpPr>
          <p:cNvPr id="4" name="TextBox 3"/>
          <p:cNvSpPr txBox="1"/>
          <p:nvPr/>
        </p:nvSpPr>
        <p:spPr>
          <a:xfrm>
            <a:off x="2061492" y="580495"/>
            <a:ext cx="8069015" cy="198515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When is the Cost Designed In?   Here’s a prototypical  example:</a:t>
            </a:r>
          </a:p>
          <a:p>
            <a:pPr marL="742950" lvl="1" indent="-285750">
              <a:spcBef>
                <a:spcPts val="600"/>
              </a:spcBef>
              <a:buFont typeface="Arial" panose="020B0604020202020204" pitchFamily="34" charset="0"/>
              <a:buChar char="•"/>
            </a:pPr>
            <a:r>
              <a:rPr lang="en-US" sz="1600" dirty="0"/>
              <a:t>40%  Gleam in the eye of a few visionaries</a:t>
            </a:r>
          </a:p>
          <a:p>
            <a:pPr marL="742950" lvl="1" indent="-285750">
              <a:spcBef>
                <a:spcPts val="600"/>
              </a:spcBef>
              <a:buFont typeface="Arial" panose="020B0604020202020204" pitchFamily="34" charset="0"/>
              <a:buChar char="•"/>
            </a:pPr>
            <a:r>
              <a:rPr lang="en-US" sz="1600" dirty="0"/>
              <a:t>65%  Milestone 0:  Material Solution Sought</a:t>
            </a:r>
          </a:p>
          <a:p>
            <a:pPr marL="742950" lvl="1" indent="-285750">
              <a:spcBef>
                <a:spcPts val="600"/>
              </a:spcBef>
              <a:buFont typeface="Arial" panose="020B0604020202020204" pitchFamily="34" charset="0"/>
              <a:buChar char="•"/>
            </a:pPr>
            <a:r>
              <a:rPr lang="en-US" sz="1600" dirty="0"/>
              <a:t>75%  Contract Award for Tech Development</a:t>
            </a:r>
          </a:p>
          <a:p>
            <a:pPr marL="742950" lvl="1" indent="-285750">
              <a:spcBef>
                <a:spcPts val="600"/>
              </a:spcBef>
              <a:buFont typeface="Arial" panose="020B0604020202020204" pitchFamily="34" charset="0"/>
              <a:buChar char="•"/>
            </a:pPr>
            <a:r>
              <a:rPr lang="en-US" sz="1600" dirty="0"/>
              <a:t>85%  Contract Award for Engineering Manufacturing Development</a:t>
            </a:r>
          </a:p>
          <a:p>
            <a:pPr marL="742950" lvl="1" indent="-285750">
              <a:spcBef>
                <a:spcPts val="600"/>
              </a:spcBef>
              <a:buFont typeface="Arial" panose="020B0604020202020204" pitchFamily="34" charset="0"/>
              <a:buChar char="•"/>
            </a:pPr>
            <a:r>
              <a:rPr lang="en-US" sz="1600" dirty="0"/>
              <a:t>93%  Contract Award for Full Rate Production</a:t>
            </a:r>
          </a:p>
        </p:txBody>
      </p:sp>
      <p:grpSp>
        <p:nvGrpSpPr>
          <p:cNvPr id="736" name="Group 735"/>
          <p:cNvGrpSpPr/>
          <p:nvPr/>
        </p:nvGrpSpPr>
        <p:grpSpPr>
          <a:xfrm>
            <a:off x="1928643" y="2563545"/>
            <a:ext cx="8069015" cy="3713960"/>
            <a:chOff x="322230" y="2760892"/>
            <a:chExt cx="8264617" cy="3882541"/>
          </a:xfrm>
        </p:grpSpPr>
        <p:grpSp>
          <p:nvGrpSpPr>
            <p:cNvPr id="737" name="Group 736"/>
            <p:cNvGrpSpPr/>
            <p:nvPr/>
          </p:nvGrpSpPr>
          <p:grpSpPr>
            <a:xfrm>
              <a:off x="5227292" y="3219515"/>
              <a:ext cx="3303431" cy="2953235"/>
              <a:chOff x="5227292" y="3219515"/>
              <a:chExt cx="3303431" cy="2953235"/>
            </a:xfrm>
          </p:grpSpPr>
          <p:sp>
            <p:nvSpPr>
              <p:cNvPr id="1062" name="Rectangle 1061"/>
              <p:cNvSpPr/>
              <p:nvPr/>
            </p:nvSpPr>
            <p:spPr bwMode="auto">
              <a:xfrm>
                <a:off x="6951441" y="3219515"/>
                <a:ext cx="849313" cy="2953235"/>
              </a:xfrm>
              <a:prstGeom prst="rect">
                <a:avLst/>
              </a:prstGeom>
              <a:solidFill>
                <a:srgbClr val="6EB82D">
                  <a:lumMod val="40000"/>
                  <a:lumOff val="6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63" name="Rectangle 1062"/>
              <p:cNvSpPr/>
              <p:nvPr/>
            </p:nvSpPr>
            <p:spPr bwMode="auto">
              <a:xfrm>
                <a:off x="7783787" y="3219515"/>
                <a:ext cx="746936" cy="2953235"/>
              </a:xfrm>
              <a:prstGeom prst="rect">
                <a:avLst/>
              </a:prstGeom>
              <a:solidFill>
                <a:srgbClr val="6EB82D">
                  <a:lumMod val="60000"/>
                  <a:lumOff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64" name="Rectangle 1063"/>
              <p:cNvSpPr/>
              <p:nvPr/>
            </p:nvSpPr>
            <p:spPr bwMode="auto">
              <a:xfrm>
                <a:off x="6249868" y="3219515"/>
                <a:ext cx="701574" cy="2953235"/>
              </a:xfrm>
              <a:prstGeom prst="rect">
                <a:avLst/>
              </a:prstGeom>
              <a:solidFill>
                <a:srgbClr val="FF99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65" name="Rectangle 1064"/>
              <p:cNvSpPr/>
              <p:nvPr/>
            </p:nvSpPr>
            <p:spPr bwMode="auto">
              <a:xfrm>
                <a:off x="6126931" y="3219515"/>
                <a:ext cx="147144" cy="2953235"/>
              </a:xfrm>
              <a:prstGeom prst="rect">
                <a:avLst/>
              </a:prstGeom>
              <a:solidFill>
                <a:srgbClr val="FFCC66"/>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66" name="Rectangle 1065"/>
              <p:cNvSpPr/>
              <p:nvPr/>
            </p:nvSpPr>
            <p:spPr bwMode="auto">
              <a:xfrm>
                <a:off x="5907778" y="3219515"/>
                <a:ext cx="219740" cy="2953235"/>
              </a:xfrm>
              <a:prstGeom prst="rect">
                <a:avLst/>
              </a:prstGeom>
              <a:solidFill>
                <a:srgbClr val="3366CC">
                  <a:lumMod val="60000"/>
                  <a:lumOff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67" name="Rectangle 1066"/>
              <p:cNvSpPr/>
              <p:nvPr/>
            </p:nvSpPr>
            <p:spPr bwMode="auto">
              <a:xfrm>
                <a:off x="5669581" y="3219515"/>
                <a:ext cx="236215" cy="2953235"/>
              </a:xfrm>
              <a:prstGeom prst="rect">
                <a:avLst/>
              </a:prstGeom>
              <a:solidFill>
                <a:srgbClr val="CCFF99">
                  <a:alpha val="8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68" name="Rectangle 1067"/>
              <p:cNvSpPr/>
              <p:nvPr/>
            </p:nvSpPr>
            <p:spPr bwMode="auto">
              <a:xfrm>
                <a:off x="5227292" y="3219515"/>
                <a:ext cx="314573" cy="2953235"/>
              </a:xfrm>
              <a:prstGeom prst="rect">
                <a:avLst/>
              </a:prstGeom>
              <a:solidFill>
                <a:srgbClr val="CCCC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69" name="Rectangle 1068"/>
              <p:cNvSpPr/>
              <p:nvPr/>
            </p:nvSpPr>
            <p:spPr bwMode="auto">
              <a:xfrm>
                <a:off x="5541865" y="3219515"/>
                <a:ext cx="128711" cy="2953235"/>
              </a:xfrm>
              <a:prstGeom prst="rect">
                <a:avLst/>
              </a:prstGeom>
              <a:solidFill>
                <a:srgbClr val="D6AD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grpSp>
        <p:grpSp>
          <p:nvGrpSpPr>
            <p:cNvPr id="738" name="Group 737"/>
            <p:cNvGrpSpPr/>
            <p:nvPr/>
          </p:nvGrpSpPr>
          <p:grpSpPr>
            <a:xfrm>
              <a:off x="5201805" y="3030187"/>
              <a:ext cx="3259305" cy="391658"/>
              <a:chOff x="958224" y="2947880"/>
              <a:chExt cx="3259305" cy="391658"/>
            </a:xfrm>
          </p:grpSpPr>
          <p:sp>
            <p:nvSpPr>
              <p:cNvPr id="1054" name="TextBox 1053"/>
              <p:cNvSpPr txBox="1"/>
              <p:nvPr/>
            </p:nvSpPr>
            <p:spPr>
              <a:xfrm>
                <a:off x="1725992" y="2972635"/>
                <a:ext cx="423514"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LRIP</a:t>
                </a:r>
              </a:p>
            </p:txBody>
          </p:sp>
          <p:grpSp>
            <p:nvGrpSpPr>
              <p:cNvPr id="1055" name="Group 1054"/>
              <p:cNvGrpSpPr/>
              <p:nvPr/>
            </p:nvGrpSpPr>
            <p:grpSpPr>
              <a:xfrm>
                <a:off x="958224" y="2947880"/>
                <a:ext cx="3259305" cy="391658"/>
                <a:chOff x="958224" y="2947880"/>
                <a:chExt cx="3259305" cy="391658"/>
              </a:xfrm>
            </p:grpSpPr>
            <p:sp>
              <p:nvSpPr>
                <p:cNvPr id="1056" name="TextBox 1055"/>
                <p:cNvSpPr txBox="1"/>
                <p:nvPr/>
              </p:nvSpPr>
              <p:spPr>
                <a:xfrm>
                  <a:off x="958224" y="3093317"/>
                  <a:ext cx="458780"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Pre A</a:t>
                  </a:r>
                </a:p>
              </p:txBody>
            </p:sp>
            <p:sp>
              <p:nvSpPr>
                <p:cNvPr id="1057" name="TextBox 1056"/>
                <p:cNvSpPr txBox="1"/>
                <p:nvPr/>
              </p:nvSpPr>
              <p:spPr>
                <a:xfrm>
                  <a:off x="1283500" y="2947880"/>
                  <a:ext cx="487634"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TMRR</a:t>
                  </a:r>
                </a:p>
              </p:txBody>
            </p:sp>
            <p:sp>
              <p:nvSpPr>
                <p:cNvPr id="1058" name="TextBox 1057"/>
                <p:cNvSpPr txBox="1"/>
                <p:nvPr/>
              </p:nvSpPr>
              <p:spPr>
                <a:xfrm>
                  <a:off x="1533815" y="3093317"/>
                  <a:ext cx="418704"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EMD</a:t>
                  </a:r>
                </a:p>
              </p:txBody>
            </p:sp>
            <p:sp>
              <p:nvSpPr>
                <p:cNvPr id="1059" name="TextBox 1058"/>
                <p:cNvSpPr txBox="1"/>
                <p:nvPr/>
              </p:nvSpPr>
              <p:spPr>
                <a:xfrm>
                  <a:off x="1939491" y="3093317"/>
                  <a:ext cx="684803"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Production</a:t>
                  </a:r>
                </a:p>
              </p:txBody>
            </p:sp>
            <p:sp>
              <p:nvSpPr>
                <p:cNvPr id="1060" name="TextBox 1059"/>
                <p:cNvSpPr txBox="1"/>
                <p:nvPr/>
              </p:nvSpPr>
              <p:spPr>
                <a:xfrm>
                  <a:off x="2832725" y="3093317"/>
                  <a:ext cx="556563"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Service</a:t>
                  </a:r>
                </a:p>
              </p:txBody>
            </p:sp>
            <p:sp>
              <p:nvSpPr>
                <p:cNvPr id="1061" name="TextBox 1060"/>
                <p:cNvSpPr txBox="1"/>
                <p:nvPr/>
              </p:nvSpPr>
              <p:spPr>
                <a:xfrm>
                  <a:off x="3458988" y="3093317"/>
                  <a:ext cx="758541"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Ramp Down</a:t>
                  </a:r>
                </a:p>
              </p:txBody>
            </p:sp>
          </p:grpSp>
        </p:grpSp>
        <p:grpSp>
          <p:nvGrpSpPr>
            <p:cNvPr id="739" name="Group 738"/>
            <p:cNvGrpSpPr/>
            <p:nvPr/>
          </p:nvGrpSpPr>
          <p:grpSpPr>
            <a:xfrm>
              <a:off x="1020034" y="3212415"/>
              <a:ext cx="3303431" cy="2953235"/>
              <a:chOff x="1020034" y="3212415"/>
              <a:chExt cx="3303431" cy="2953235"/>
            </a:xfrm>
          </p:grpSpPr>
          <p:sp>
            <p:nvSpPr>
              <p:cNvPr id="1046" name="Rectangle 1045"/>
              <p:cNvSpPr/>
              <p:nvPr/>
            </p:nvSpPr>
            <p:spPr bwMode="auto">
              <a:xfrm>
                <a:off x="2744183" y="3212415"/>
                <a:ext cx="849313" cy="2953235"/>
              </a:xfrm>
              <a:prstGeom prst="rect">
                <a:avLst/>
              </a:prstGeom>
              <a:solidFill>
                <a:srgbClr val="6EB82D">
                  <a:lumMod val="40000"/>
                  <a:lumOff val="6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47" name="Rectangle 1046"/>
              <p:cNvSpPr/>
              <p:nvPr/>
            </p:nvSpPr>
            <p:spPr bwMode="auto">
              <a:xfrm>
                <a:off x="3576529" y="3212415"/>
                <a:ext cx="746936" cy="2953235"/>
              </a:xfrm>
              <a:prstGeom prst="rect">
                <a:avLst/>
              </a:prstGeom>
              <a:solidFill>
                <a:srgbClr val="6EB82D">
                  <a:lumMod val="60000"/>
                  <a:lumOff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48" name="Rectangle 1047"/>
              <p:cNvSpPr/>
              <p:nvPr/>
            </p:nvSpPr>
            <p:spPr bwMode="auto">
              <a:xfrm>
                <a:off x="2042610" y="3212415"/>
                <a:ext cx="701574" cy="2953235"/>
              </a:xfrm>
              <a:prstGeom prst="rect">
                <a:avLst/>
              </a:prstGeom>
              <a:solidFill>
                <a:srgbClr val="FF99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49" name="Rectangle 1048"/>
              <p:cNvSpPr/>
              <p:nvPr/>
            </p:nvSpPr>
            <p:spPr bwMode="auto">
              <a:xfrm>
                <a:off x="1919673" y="3212415"/>
                <a:ext cx="147144" cy="2953235"/>
              </a:xfrm>
              <a:prstGeom prst="rect">
                <a:avLst/>
              </a:prstGeom>
              <a:solidFill>
                <a:srgbClr val="FFCC66"/>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50" name="Rectangle 1049"/>
              <p:cNvSpPr/>
              <p:nvPr/>
            </p:nvSpPr>
            <p:spPr bwMode="auto">
              <a:xfrm>
                <a:off x="1700520" y="3212415"/>
                <a:ext cx="219740" cy="2953235"/>
              </a:xfrm>
              <a:prstGeom prst="rect">
                <a:avLst/>
              </a:prstGeom>
              <a:solidFill>
                <a:srgbClr val="3366CC">
                  <a:lumMod val="60000"/>
                  <a:lumOff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51" name="Rectangle 1050"/>
              <p:cNvSpPr/>
              <p:nvPr/>
            </p:nvSpPr>
            <p:spPr bwMode="auto">
              <a:xfrm>
                <a:off x="1462323" y="3212415"/>
                <a:ext cx="236215" cy="2953235"/>
              </a:xfrm>
              <a:prstGeom prst="rect">
                <a:avLst/>
              </a:prstGeom>
              <a:solidFill>
                <a:srgbClr val="CCFF99">
                  <a:alpha val="8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52" name="Rectangle 1051"/>
              <p:cNvSpPr/>
              <p:nvPr/>
            </p:nvSpPr>
            <p:spPr bwMode="auto">
              <a:xfrm>
                <a:off x="1020034" y="3212415"/>
                <a:ext cx="314573" cy="2953235"/>
              </a:xfrm>
              <a:prstGeom prst="rect">
                <a:avLst/>
              </a:prstGeom>
              <a:solidFill>
                <a:srgbClr val="CCCC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1053" name="Rectangle 1052"/>
              <p:cNvSpPr/>
              <p:nvPr/>
            </p:nvSpPr>
            <p:spPr bwMode="auto">
              <a:xfrm>
                <a:off x="1334607" y="3212415"/>
                <a:ext cx="128711" cy="2953235"/>
              </a:xfrm>
              <a:prstGeom prst="rect">
                <a:avLst/>
              </a:prstGeom>
              <a:solidFill>
                <a:srgbClr val="D6AD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grpSp>
        <p:grpSp>
          <p:nvGrpSpPr>
            <p:cNvPr id="740" name="Group 739"/>
            <p:cNvGrpSpPr/>
            <p:nvPr/>
          </p:nvGrpSpPr>
          <p:grpSpPr>
            <a:xfrm>
              <a:off x="994547" y="3021601"/>
              <a:ext cx="3259305" cy="393144"/>
              <a:chOff x="958224" y="2946394"/>
              <a:chExt cx="3259305" cy="393144"/>
            </a:xfrm>
          </p:grpSpPr>
          <p:sp>
            <p:nvSpPr>
              <p:cNvPr id="1038" name="TextBox 1037"/>
              <p:cNvSpPr txBox="1"/>
              <p:nvPr/>
            </p:nvSpPr>
            <p:spPr>
              <a:xfrm>
                <a:off x="1725992" y="2972635"/>
                <a:ext cx="423514"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LRIP</a:t>
                </a:r>
              </a:p>
            </p:txBody>
          </p:sp>
          <p:grpSp>
            <p:nvGrpSpPr>
              <p:cNvPr id="1039" name="Group 1038"/>
              <p:cNvGrpSpPr/>
              <p:nvPr/>
            </p:nvGrpSpPr>
            <p:grpSpPr>
              <a:xfrm>
                <a:off x="958224" y="2946394"/>
                <a:ext cx="3259305" cy="393144"/>
                <a:chOff x="958224" y="2946394"/>
                <a:chExt cx="3259305" cy="393144"/>
              </a:xfrm>
            </p:grpSpPr>
            <p:sp>
              <p:nvSpPr>
                <p:cNvPr id="1040" name="TextBox 1039"/>
                <p:cNvSpPr txBox="1"/>
                <p:nvPr/>
              </p:nvSpPr>
              <p:spPr>
                <a:xfrm>
                  <a:off x="958224" y="3093317"/>
                  <a:ext cx="458780"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Pre A</a:t>
                  </a:r>
                </a:p>
              </p:txBody>
            </p:sp>
            <p:sp>
              <p:nvSpPr>
                <p:cNvPr id="1041" name="TextBox 1040"/>
                <p:cNvSpPr txBox="1"/>
                <p:nvPr/>
              </p:nvSpPr>
              <p:spPr>
                <a:xfrm>
                  <a:off x="1293173" y="2946394"/>
                  <a:ext cx="487634"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TMRR</a:t>
                  </a:r>
                </a:p>
              </p:txBody>
            </p:sp>
            <p:sp>
              <p:nvSpPr>
                <p:cNvPr id="1042" name="TextBox 1041"/>
                <p:cNvSpPr txBox="1"/>
                <p:nvPr/>
              </p:nvSpPr>
              <p:spPr>
                <a:xfrm>
                  <a:off x="1533815" y="3093317"/>
                  <a:ext cx="418704"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EMD</a:t>
                  </a:r>
                </a:p>
              </p:txBody>
            </p:sp>
            <p:sp>
              <p:nvSpPr>
                <p:cNvPr id="1043" name="TextBox 1042"/>
                <p:cNvSpPr txBox="1"/>
                <p:nvPr/>
              </p:nvSpPr>
              <p:spPr>
                <a:xfrm>
                  <a:off x="1939491" y="3093317"/>
                  <a:ext cx="684803"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Production</a:t>
                  </a:r>
                </a:p>
              </p:txBody>
            </p:sp>
            <p:sp>
              <p:nvSpPr>
                <p:cNvPr id="1044" name="TextBox 1043"/>
                <p:cNvSpPr txBox="1"/>
                <p:nvPr/>
              </p:nvSpPr>
              <p:spPr>
                <a:xfrm>
                  <a:off x="2832725" y="3093317"/>
                  <a:ext cx="556563"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Service</a:t>
                  </a:r>
                </a:p>
              </p:txBody>
            </p:sp>
            <p:sp>
              <p:nvSpPr>
                <p:cNvPr id="1045" name="TextBox 1044"/>
                <p:cNvSpPr txBox="1"/>
                <p:nvPr/>
              </p:nvSpPr>
              <p:spPr>
                <a:xfrm>
                  <a:off x="3458988" y="3093317"/>
                  <a:ext cx="758541" cy="246221"/>
                </a:xfrm>
                <a:prstGeom prst="rect">
                  <a:avLst/>
                </a:prstGeom>
                <a:noFill/>
              </p:spPr>
              <p:txBody>
                <a:bodyPr wrap="none" rtlCol="0">
                  <a:spAutoFit/>
                </a:bodyPr>
                <a:lstStyle/>
                <a:p>
                  <a:pPr>
                    <a:defRPr/>
                  </a:pPr>
                  <a:r>
                    <a:rPr lang="en-US" sz="1000" kern="0" dirty="0">
                      <a:solidFill>
                        <a:srgbClr val="000000"/>
                      </a:solidFill>
                      <a:latin typeface="Arial Narrow" panose="020B0606020202030204" pitchFamily="34" charset="0"/>
                      <a:ea typeface="ＭＳ Ｐゴシック"/>
                    </a:rPr>
                    <a:t>Ramp Down</a:t>
                  </a:r>
                </a:p>
              </p:txBody>
            </p:sp>
          </p:grpSp>
        </p:grpSp>
        <p:grpSp>
          <p:nvGrpSpPr>
            <p:cNvPr id="741" name="Group 740"/>
            <p:cNvGrpSpPr/>
            <p:nvPr/>
          </p:nvGrpSpPr>
          <p:grpSpPr>
            <a:xfrm>
              <a:off x="593221" y="3304181"/>
              <a:ext cx="3787180" cy="3053636"/>
              <a:chOff x="558385" y="3225800"/>
              <a:chExt cx="3787180" cy="3053636"/>
            </a:xfrm>
          </p:grpSpPr>
          <p:sp>
            <p:nvSpPr>
              <p:cNvPr id="800" name="Freeform 11"/>
              <p:cNvSpPr>
                <a:spLocks noEditPoints="1"/>
              </p:cNvSpPr>
              <p:nvPr/>
            </p:nvSpPr>
            <p:spPr bwMode="auto">
              <a:xfrm>
                <a:off x="971135" y="3286125"/>
                <a:ext cx="3321050" cy="2554288"/>
              </a:xfrm>
              <a:custGeom>
                <a:avLst/>
                <a:gdLst>
                  <a:gd name="T0" fmla="*/ 0 w 2092"/>
                  <a:gd name="T1" fmla="*/ 1604 h 1609"/>
                  <a:gd name="T2" fmla="*/ 2092 w 2092"/>
                  <a:gd name="T3" fmla="*/ 1604 h 1609"/>
                  <a:gd name="T4" fmla="*/ 2092 w 2092"/>
                  <a:gd name="T5" fmla="*/ 1609 h 1609"/>
                  <a:gd name="T6" fmla="*/ 0 w 2092"/>
                  <a:gd name="T7" fmla="*/ 1609 h 1609"/>
                  <a:gd name="T8" fmla="*/ 0 w 2092"/>
                  <a:gd name="T9" fmla="*/ 1604 h 1609"/>
                  <a:gd name="T10" fmla="*/ 0 w 2092"/>
                  <a:gd name="T11" fmla="*/ 1444 h 1609"/>
                  <a:gd name="T12" fmla="*/ 2092 w 2092"/>
                  <a:gd name="T13" fmla="*/ 1444 h 1609"/>
                  <a:gd name="T14" fmla="*/ 2092 w 2092"/>
                  <a:gd name="T15" fmla="*/ 1448 h 1609"/>
                  <a:gd name="T16" fmla="*/ 0 w 2092"/>
                  <a:gd name="T17" fmla="*/ 1448 h 1609"/>
                  <a:gd name="T18" fmla="*/ 0 w 2092"/>
                  <a:gd name="T19" fmla="*/ 1444 h 1609"/>
                  <a:gd name="T20" fmla="*/ 0 w 2092"/>
                  <a:gd name="T21" fmla="*/ 1283 h 1609"/>
                  <a:gd name="T22" fmla="*/ 2092 w 2092"/>
                  <a:gd name="T23" fmla="*/ 1283 h 1609"/>
                  <a:gd name="T24" fmla="*/ 2092 w 2092"/>
                  <a:gd name="T25" fmla="*/ 1288 h 1609"/>
                  <a:gd name="T26" fmla="*/ 0 w 2092"/>
                  <a:gd name="T27" fmla="*/ 1288 h 1609"/>
                  <a:gd name="T28" fmla="*/ 0 w 2092"/>
                  <a:gd name="T29" fmla="*/ 1283 h 1609"/>
                  <a:gd name="T30" fmla="*/ 0 w 2092"/>
                  <a:gd name="T31" fmla="*/ 1123 h 1609"/>
                  <a:gd name="T32" fmla="*/ 2092 w 2092"/>
                  <a:gd name="T33" fmla="*/ 1123 h 1609"/>
                  <a:gd name="T34" fmla="*/ 2092 w 2092"/>
                  <a:gd name="T35" fmla="*/ 1128 h 1609"/>
                  <a:gd name="T36" fmla="*/ 0 w 2092"/>
                  <a:gd name="T37" fmla="*/ 1128 h 1609"/>
                  <a:gd name="T38" fmla="*/ 0 w 2092"/>
                  <a:gd name="T39" fmla="*/ 1123 h 1609"/>
                  <a:gd name="T40" fmla="*/ 0 w 2092"/>
                  <a:gd name="T41" fmla="*/ 963 h 1609"/>
                  <a:gd name="T42" fmla="*/ 2092 w 2092"/>
                  <a:gd name="T43" fmla="*/ 963 h 1609"/>
                  <a:gd name="T44" fmla="*/ 2092 w 2092"/>
                  <a:gd name="T45" fmla="*/ 967 h 1609"/>
                  <a:gd name="T46" fmla="*/ 0 w 2092"/>
                  <a:gd name="T47" fmla="*/ 967 h 1609"/>
                  <a:gd name="T48" fmla="*/ 0 w 2092"/>
                  <a:gd name="T49" fmla="*/ 963 h 1609"/>
                  <a:gd name="T50" fmla="*/ 0 w 2092"/>
                  <a:gd name="T51" fmla="*/ 802 h 1609"/>
                  <a:gd name="T52" fmla="*/ 2092 w 2092"/>
                  <a:gd name="T53" fmla="*/ 802 h 1609"/>
                  <a:gd name="T54" fmla="*/ 2092 w 2092"/>
                  <a:gd name="T55" fmla="*/ 806 h 1609"/>
                  <a:gd name="T56" fmla="*/ 0 w 2092"/>
                  <a:gd name="T57" fmla="*/ 806 h 1609"/>
                  <a:gd name="T58" fmla="*/ 0 w 2092"/>
                  <a:gd name="T59" fmla="*/ 802 h 1609"/>
                  <a:gd name="T60" fmla="*/ 0 w 2092"/>
                  <a:gd name="T61" fmla="*/ 642 h 1609"/>
                  <a:gd name="T62" fmla="*/ 2092 w 2092"/>
                  <a:gd name="T63" fmla="*/ 642 h 1609"/>
                  <a:gd name="T64" fmla="*/ 2092 w 2092"/>
                  <a:gd name="T65" fmla="*/ 646 h 1609"/>
                  <a:gd name="T66" fmla="*/ 0 w 2092"/>
                  <a:gd name="T67" fmla="*/ 646 h 1609"/>
                  <a:gd name="T68" fmla="*/ 0 w 2092"/>
                  <a:gd name="T69" fmla="*/ 642 h 1609"/>
                  <a:gd name="T70" fmla="*/ 0 w 2092"/>
                  <a:gd name="T71" fmla="*/ 481 h 1609"/>
                  <a:gd name="T72" fmla="*/ 2092 w 2092"/>
                  <a:gd name="T73" fmla="*/ 481 h 1609"/>
                  <a:gd name="T74" fmla="*/ 2092 w 2092"/>
                  <a:gd name="T75" fmla="*/ 486 h 1609"/>
                  <a:gd name="T76" fmla="*/ 0 w 2092"/>
                  <a:gd name="T77" fmla="*/ 486 h 1609"/>
                  <a:gd name="T78" fmla="*/ 0 w 2092"/>
                  <a:gd name="T79" fmla="*/ 481 h 1609"/>
                  <a:gd name="T80" fmla="*/ 0 w 2092"/>
                  <a:gd name="T81" fmla="*/ 321 h 1609"/>
                  <a:gd name="T82" fmla="*/ 2092 w 2092"/>
                  <a:gd name="T83" fmla="*/ 321 h 1609"/>
                  <a:gd name="T84" fmla="*/ 2092 w 2092"/>
                  <a:gd name="T85" fmla="*/ 326 h 1609"/>
                  <a:gd name="T86" fmla="*/ 0 w 2092"/>
                  <a:gd name="T87" fmla="*/ 326 h 1609"/>
                  <a:gd name="T88" fmla="*/ 0 w 2092"/>
                  <a:gd name="T89" fmla="*/ 321 h 1609"/>
                  <a:gd name="T90" fmla="*/ 0 w 2092"/>
                  <a:gd name="T91" fmla="*/ 161 h 1609"/>
                  <a:gd name="T92" fmla="*/ 2092 w 2092"/>
                  <a:gd name="T93" fmla="*/ 161 h 1609"/>
                  <a:gd name="T94" fmla="*/ 2092 w 2092"/>
                  <a:gd name="T95" fmla="*/ 165 h 1609"/>
                  <a:gd name="T96" fmla="*/ 0 w 2092"/>
                  <a:gd name="T97" fmla="*/ 165 h 1609"/>
                  <a:gd name="T98" fmla="*/ 0 w 2092"/>
                  <a:gd name="T99" fmla="*/ 161 h 1609"/>
                  <a:gd name="T100" fmla="*/ 0 w 2092"/>
                  <a:gd name="T101" fmla="*/ 0 h 1609"/>
                  <a:gd name="T102" fmla="*/ 2092 w 2092"/>
                  <a:gd name="T103" fmla="*/ 0 h 1609"/>
                  <a:gd name="T104" fmla="*/ 2092 w 2092"/>
                  <a:gd name="T105" fmla="*/ 5 h 1609"/>
                  <a:gd name="T106" fmla="*/ 0 w 2092"/>
                  <a:gd name="T107" fmla="*/ 5 h 1609"/>
                  <a:gd name="T108" fmla="*/ 0 w 2092"/>
                  <a:gd name="T10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92" h="1609">
                    <a:moveTo>
                      <a:pt x="0" y="1604"/>
                    </a:moveTo>
                    <a:lnTo>
                      <a:pt x="2092" y="1604"/>
                    </a:lnTo>
                    <a:lnTo>
                      <a:pt x="2092" y="1609"/>
                    </a:lnTo>
                    <a:lnTo>
                      <a:pt x="0" y="1609"/>
                    </a:lnTo>
                    <a:lnTo>
                      <a:pt x="0" y="1604"/>
                    </a:lnTo>
                    <a:close/>
                    <a:moveTo>
                      <a:pt x="0" y="1444"/>
                    </a:moveTo>
                    <a:lnTo>
                      <a:pt x="2092" y="1444"/>
                    </a:lnTo>
                    <a:lnTo>
                      <a:pt x="2092" y="1448"/>
                    </a:lnTo>
                    <a:lnTo>
                      <a:pt x="0" y="1448"/>
                    </a:lnTo>
                    <a:lnTo>
                      <a:pt x="0" y="1444"/>
                    </a:lnTo>
                    <a:close/>
                    <a:moveTo>
                      <a:pt x="0" y="1283"/>
                    </a:moveTo>
                    <a:lnTo>
                      <a:pt x="2092" y="1283"/>
                    </a:lnTo>
                    <a:lnTo>
                      <a:pt x="2092" y="1288"/>
                    </a:lnTo>
                    <a:lnTo>
                      <a:pt x="0" y="1288"/>
                    </a:lnTo>
                    <a:lnTo>
                      <a:pt x="0" y="1283"/>
                    </a:lnTo>
                    <a:close/>
                    <a:moveTo>
                      <a:pt x="0" y="1123"/>
                    </a:moveTo>
                    <a:lnTo>
                      <a:pt x="2092" y="1123"/>
                    </a:lnTo>
                    <a:lnTo>
                      <a:pt x="2092" y="1128"/>
                    </a:lnTo>
                    <a:lnTo>
                      <a:pt x="0" y="1128"/>
                    </a:lnTo>
                    <a:lnTo>
                      <a:pt x="0" y="1123"/>
                    </a:lnTo>
                    <a:close/>
                    <a:moveTo>
                      <a:pt x="0" y="963"/>
                    </a:moveTo>
                    <a:lnTo>
                      <a:pt x="2092" y="963"/>
                    </a:lnTo>
                    <a:lnTo>
                      <a:pt x="2092" y="967"/>
                    </a:lnTo>
                    <a:lnTo>
                      <a:pt x="0" y="967"/>
                    </a:lnTo>
                    <a:lnTo>
                      <a:pt x="0" y="963"/>
                    </a:lnTo>
                    <a:close/>
                    <a:moveTo>
                      <a:pt x="0" y="802"/>
                    </a:moveTo>
                    <a:lnTo>
                      <a:pt x="2092" y="802"/>
                    </a:lnTo>
                    <a:lnTo>
                      <a:pt x="2092" y="806"/>
                    </a:lnTo>
                    <a:lnTo>
                      <a:pt x="0" y="806"/>
                    </a:lnTo>
                    <a:lnTo>
                      <a:pt x="0" y="802"/>
                    </a:lnTo>
                    <a:close/>
                    <a:moveTo>
                      <a:pt x="0" y="642"/>
                    </a:moveTo>
                    <a:lnTo>
                      <a:pt x="2092" y="642"/>
                    </a:lnTo>
                    <a:lnTo>
                      <a:pt x="2092" y="646"/>
                    </a:lnTo>
                    <a:lnTo>
                      <a:pt x="0" y="646"/>
                    </a:lnTo>
                    <a:lnTo>
                      <a:pt x="0" y="642"/>
                    </a:lnTo>
                    <a:close/>
                    <a:moveTo>
                      <a:pt x="0" y="481"/>
                    </a:moveTo>
                    <a:lnTo>
                      <a:pt x="2092" y="481"/>
                    </a:lnTo>
                    <a:lnTo>
                      <a:pt x="2092" y="486"/>
                    </a:lnTo>
                    <a:lnTo>
                      <a:pt x="0" y="486"/>
                    </a:lnTo>
                    <a:lnTo>
                      <a:pt x="0" y="481"/>
                    </a:lnTo>
                    <a:close/>
                    <a:moveTo>
                      <a:pt x="0" y="321"/>
                    </a:moveTo>
                    <a:lnTo>
                      <a:pt x="2092" y="321"/>
                    </a:lnTo>
                    <a:lnTo>
                      <a:pt x="2092" y="326"/>
                    </a:lnTo>
                    <a:lnTo>
                      <a:pt x="0" y="326"/>
                    </a:lnTo>
                    <a:lnTo>
                      <a:pt x="0" y="321"/>
                    </a:lnTo>
                    <a:close/>
                    <a:moveTo>
                      <a:pt x="0" y="161"/>
                    </a:moveTo>
                    <a:lnTo>
                      <a:pt x="2092" y="161"/>
                    </a:lnTo>
                    <a:lnTo>
                      <a:pt x="2092" y="165"/>
                    </a:lnTo>
                    <a:lnTo>
                      <a:pt x="0" y="165"/>
                    </a:lnTo>
                    <a:lnTo>
                      <a:pt x="0" y="161"/>
                    </a:lnTo>
                    <a:close/>
                    <a:moveTo>
                      <a:pt x="0" y="0"/>
                    </a:moveTo>
                    <a:lnTo>
                      <a:pt x="2092" y="0"/>
                    </a:lnTo>
                    <a:lnTo>
                      <a:pt x="2092" y="5"/>
                    </a:lnTo>
                    <a:lnTo>
                      <a:pt x="0" y="5"/>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1" name="Rectangle 12"/>
              <p:cNvSpPr>
                <a:spLocks noChangeArrowheads="1"/>
              </p:cNvSpPr>
              <p:nvPr/>
            </p:nvSpPr>
            <p:spPr bwMode="auto">
              <a:xfrm>
                <a:off x="967960" y="3290888"/>
                <a:ext cx="7938" cy="2800350"/>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2" name="Freeform 13"/>
              <p:cNvSpPr>
                <a:spLocks noEditPoints="1"/>
              </p:cNvSpPr>
              <p:nvPr/>
            </p:nvSpPr>
            <p:spPr bwMode="auto">
              <a:xfrm>
                <a:off x="940973" y="3286125"/>
                <a:ext cx="55563" cy="2808288"/>
              </a:xfrm>
              <a:custGeom>
                <a:avLst/>
                <a:gdLst>
                  <a:gd name="T0" fmla="*/ 35 w 35"/>
                  <a:gd name="T1" fmla="*/ 1769 h 1769"/>
                  <a:gd name="T2" fmla="*/ 5 w 35"/>
                  <a:gd name="T3" fmla="*/ 1685 h 1769"/>
                  <a:gd name="T4" fmla="*/ 5 w 35"/>
                  <a:gd name="T5" fmla="*/ 1689 h 1769"/>
                  <a:gd name="T6" fmla="*/ 35 w 35"/>
                  <a:gd name="T7" fmla="*/ 1604 h 1769"/>
                  <a:gd name="T8" fmla="*/ 5 w 35"/>
                  <a:gd name="T9" fmla="*/ 1604 h 1769"/>
                  <a:gd name="T10" fmla="*/ 35 w 35"/>
                  <a:gd name="T11" fmla="*/ 1529 h 1769"/>
                  <a:gd name="T12" fmla="*/ 5 w 35"/>
                  <a:gd name="T13" fmla="*/ 1444 h 1769"/>
                  <a:gd name="T14" fmla="*/ 5 w 35"/>
                  <a:gd name="T15" fmla="*/ 1448 h 1769"/>
                  <a:gd name="T16" fmla="*/ 35 w 35"/>
                  <a:gd name="T17" fmla="*/ 1363 h 1769"/>
                  <a:gd name="T18" fmla="*/ 5 w 35"/>
                  <a:gd name="T19" fmla="*/ 1363 h 1769"/>
                  <a:gd name="T20" fmla="*/ 35 w 35"/>
                  <a:gd name="T21" fmla="*/ 1288 h 1769"/>
                  <a:gd name="T22" fmla="*/ 5 w 35"/>
                  <a:gd name="T23" fmla="*/ 1203 h 1769"/>
                  <a:gd name="T24" fmla="*/ 5 w 35"/>
                  <a:gd name="T25" fmla="*/ 1207 h 1769"/>
                  <a:gd name="T26" fmla="*/ 35 w 35"/>
                  <a:gd name="T27" fmla="*/ 1123 h 1769"/>
                  <a:gd name="T28" fmla="*/ 5 w 35"/>
                  <a:gd name="T29" fmla="*/ 1123 h 1769"/>
                  <a:gd name="T30" fmla="*/ 35 w 35"/>
                  <a:gd name="T31" fmla="*/ 1047 h 1769"/>
                  <a:gd name="T32" fmla="*/ 5 w 35"/>
                  <a:gd name="T33" fmla="*/ 963 h 1769"/>
                  <a:gd name="T34" fmla="*/ 5 w 35"/>
                  <a:gd name="T35" fmla="*/ 967 h 1769"/>
                  <a:gd name="T36" fmla="*/ 35 w 35"/>
                  <a:gd name="T37" fmla="*/ 882 h 1769"/>
                  <a:gd name="T38" fmla="*/ 5 w 35"/>
                  <a:gd name="T39" fmla="*/ 882 h 1769"/>
                  <a:gd name="T40" fmla="*/ 35 w 35"/>
                  <a:gd name="T41" fmla="*/ 806 h 1769"/>
                  <a:gd name="T42" fmla="*/ 5 w 35"/>
                  <a:gd name="T43" fmla="*/ 722 h 1769"/>
                  <a:gd name="T44" fmla="*/ 5 w 35"/>
                  <a:gd name="T45" fmla="*/ 727 h 1769"/>
                  <a:gd name="T46" fmla="*/ 35 w 35"/>
                  <a:gd name="T47" fmla="*/ 642 h 1769"/>
                  <a:gd name="T48" fmla="*/ 5 w 35"/>
                  <a:gd name="T49" fmla="*/ 642 h 1769"/>
                  <a:gd name="T50" fmla="*/ 35 w 35"/>
                  <a:gd name="T51" fmla="*/ 566 h 1769"/>
                  <a:gd name="T52" fmla="*/ 5 w 35"/>
                  <a:gd name="T53" fmla="*/ 481 h 1769"/>
                  <a:gd name="T54" fmla="*/ 5 w 35"/>
                  <a:gd name="T55" fmla="*/ 486 h 1769"/>
                  <a:gd name="T56" fmla="*/ 35 w 35"/>
                  <a:gd name="T57" fmla="*/ 401 h 1769"/>
                  <a:gd name="T58" fmla="*/ 5 w 35"/>
                  <a:gd name="T59" fmla="*/ 401 h 1769"/>
                  <a:gd name="T60" fmla="*/ 35 w 35"/>
                  <a:gd name="T61" fmla="*/ 326 h 1769"/>
                  <a:gd name="T62" fmla="*/ 5 w 35"/>
                  <a:gd name="T63" fmla="*/ 240 h 1769"/>
                  <a:gd name="T64" fmla="*/ 5 w 35"/>
                  <a:gd name="T65" fmla="*/ 245 h 1769"/>
                  <a:gd name="T66" fmla="*/ 35 w 35"/>
                  <a:gd name="T67" fmla="*/ 161 h 1769"/>
                  <a:gd name="T68" fmla="*/ 5 w 35"/>
                  <a:gd name="T69" fmla="*/ 161 h 1769"/>
                  <a:gd name="T70" fmla="*/ 35 w 35"/>
                  <a:gd name="T71" fmla="*/ 85 h 1769"/>
                  <a:gd name="T72" fmla="*/ 5 w 35"/>
                  <a:gd name="T73" fmla="*/ 0 h 1769"/>
                  <a:gd name="T74" fmla="*/ 5 w 35"/>
                  <a:gd name="T75" fmla="*/ 5 h 1769"/>
                  <a:gd name="T76" fmla="*/ 19 w 35"/>
                  <a:gd name="T77" fmla="*/ 1764 h 1769"/>
                  <a:gd name="T78" fmla="*/ 0 w 35"/>
                  <a:gd name="T79" fmla="*/ 1764 h 1769"/>
                  <a:gd name="T80" fmla="*/ 19 w 35"/>
                  <a:gd name="T81" fmla="*/ 1609 h 1769"/>
                  <a:gd name="T82" fmla="*/ 0 w 35"/>
                  <a:gd name="T83" fmla="*/ 1444 h 1769"/>
                  <a:gd name="T84" fmla="*/ 0 w 35"/>
                  <a:gd name="T85" fmla="*/ 1448 h 1769"/>
                  <a:gd name="T86" fmla="*/ 19 w 35"/>
                  <a:gd name="T87" fmla="*/ 1283 h 1769"/>
                  <a:gd name="T88" fmla="*/ 0 w 35"/>
                  <a:gd name="T89" fmla="*/ 1283 h 1769"/>
                  <a:gd name="T90" fmla="*/ 19 w 35"/>
                  <a:gd name="T91" fmla="*/ 1128 h 1769"/>
                  <a:gd name="T92" fmla="*/ 0 w 35"/>
                  <a:gd name="T93" fmla="*/ 963 h 1769"/>
                  <a:gd name="T94" fmla="*/ 0 w 35"/>
                  <a:gd name="T95" fmla="*/ 967 h 1769"/>
                  <a:gd name="T96" fmla="*/ 19 w 35"/>
                  <a:gd name="T97" fmla="*/ 802 h 1769"/>
                  <a:gd name="T98" fmla="*/ 0 w 35"/>
                  <a:gd name="T99" fmla="*/ 802 h 1769"/>
                  <a:gd name="T100" fmla="*/ 19 w 35"/>
                  <a:gd name="T101" fmla="*/ 646 h 1769"/>
                  <a:gd name="T102" fmla="*/ 0 w 35"/>
                  <a:gd name="T103" fmla="*/ 481 h 1769"/>
                  <a:gd name="T104" fmla="*/ 0 w 35"/>
                  <a:gd name="T105" fmla="*/ 486 h 1769"/>
                  <a:gd name="T106" fmla="*/ 19 w 35"/>
                  <a:gd name="T107" fmla="*/ 321 h 1769"/>
                  <a:gd name="T108" fmla="*/ 0 w 35"/>
                  <a:gd name="T109" fmla="*/ 321 h 1769"/>
                  <a:gd name="T110" fmla="*/ 19 w 35"/>
                  <a:gd name="T111" fmla="*/ 165 h 1769"/>
                  <a:gd name="T112" fmla="*/ 0 w 35"/>
                  <a:gd name="T113" fmla="*/ 0 h 1769"/>
                  <a:gd name="T114" fmla="*/ 0 w 35"/>
                  <a:gd name="T115" fmla="*/ 5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 h="1769">
                    <a:moveTo>
                      <a:pt x="5" y="1764"/>
                    </a:moveTo>
                    <a:lnTo>
                      <a:pt x="35" y="1764"/>
                    </a:lnTo>
                    <a:lnTo>
                      <a:pt x="35" y="1769"/>
                    </a:lnTo>
                    <a:lnTo>
                      <a:pt x="5" y="1769"/>
                    </a:lnTo>
                    <a:lnTo>
                      <a:pt x="5" y="1764"/>
                    </a:lnTo>
                    <a:close/>
                    <a:moveTo>
                      <a:pt x="5" y="1685"/>
                    </a:moveTo>
                    <a:lnTo>
                      <a:pt x="35" y="1685"/>
                    </a:lnTo>
                    <a:lnTo>
                      <a:pt x="35" y="1689"/>
                    </a:lnTo>
                    <a:lnTo>
                      <a:pt x="5" y="1689"/>
                    </a:lnTo>
                    <a:lnTo>
                      <a:pt x="5" y="1685"/>
                    </a:lnTo>
                    <a:close/>
                    <a:moveTo>
                      <a:pt x="5" y="1604"/>
                    </a:moveTo>
                    <a:lnTo>
                      <a:pt x="35" y="1604"/>
                    </a:lnTo>
                    <a:lnTo>
                      <a:pt x="35" y="1609"/>
                    </a:lnTo>
                    <a:lnTo>
                      <a:pt x="5" y="1609"/>
                    </a:lnTo>
                    <a:lnTo>
                      <a:pt x="5" y="1604"/>
                    </a:lnTo>
                    <a:close/>
                    <a:moveTo>
                      <a:pt x="5" y="1524"/>
                    </a:moveTo>
                    <a:lnTo>
                      <a:pt x="35" y="1524"/>
                    </a:lnTo>
                    <a:lnTo>
                      <a:pt x="35" y="1529"/>
                    </a:lnTo>
                    <a:lnTo>
                      <a:pt x="5" y="1529"/>
                    </a:lnTo>
                    <a:lnTo>
                      <a:pt x="5" y="1524"/>
                    </a:lnTo>
                    <a:close/>
                    <a:moveTo>
                      <a:pt x="5" y="1444"/>
                    </a:moveTo>
                    <a:lnTo>
                      <a:pt x="35" y="1444"/>
                    </a:lnTo>
                    <a:lnTo>
                      <a:pt x="35" y="1448"/>
                    </a:lnTo>
                    <a:lnTo>
                      <a:pt x="5" y="1448"/>
                    </a:lnTo>
                    <a:lnTo>
                      <a:pt x="5" y="1444"/>
                    </a:lnTo>
                    <a:close/>
                    <a:moveTo>
                      <a:pt x="5" y="1363"/>
                    </a:moveTo>
                    <a:lnTo>
                      <a:pt x="35" y="1363"/>
                    </a:lnTo>
                    <a:lnTo>
                      <a:pt x="35" y="1368"/>
                    </a:lnTo>
                    <a:lnTo>
                      <a:pt x="5" y="1368"/>
                    </a:lnTo>
                    <a:lnTo>
                      <a:pt x="5" y="1363"/>
                    </a:lnTo>
                    <a:close/>
                    <a:moveTo>
                      <a:pt x="5" y="1283"/>
                    </a:moveTo>
                    <a:lnTo>
                      <a:pt x="35" y="1283"/>
                    </a:lnTo>
                    <a:lnTo>
                      <a:pt x="35" y="1288"/>
                    </a:lnTo>
                    <a:lnTo>
                      <a:pt x="5" y="1288"/>
                    </a:lnTo>
                    <a:lnTo>
                      <a:pt x="5" y="1283"/>
                    </a:lnTo>
                    <a:close/>
                    <a:moveTo>
                      <a:pt x="5" y="1203"/>
                    </a:moveTo>
                    <a:lnTo>
                      <a:pt x="35" y="1203"/>
                    </a:lnTo>
                    <a:lnTo>
                      <a:pt x="35" y="1207"/>
                    </a:lnTo>
                    <a:lnTo>
                      <a:pt x="5" y="1207"/>
                    </a:lnTo>
                    <a:lnTo>
                      <a:pt x="5" y="1203"/>
                    </a:lnTo>
                    <a:close/>
                    <a:moveTo>
                      <a:pt x="5" y="1123"/>
                    </a:moveTo>
                    <a:lnTo>
                      <a:pt x="35" y="1123"/>
                    </a:lnTo>
                    <a:lnTo>
                      <a:pt x="35" y="1128"/>
                    </a:lnTo>
                    <a:lnTo>
                      <a:pt x="5" y="1128"/>
                    </a:lnTo>
                    <a:lnTo>
                      <a:pt x="5" y="1123"/>
                    </a:lnTo>
                    <a:close/>
                    <a:moveTo>
                      <a:pt x="5" y="1043"/>
                    </a:moveTo>
                    <a:lnTo>
                      <a:pt x="35" y="1043"/>
                    </a:lnTo>
                    <a:lnTo>
                      <a:pt x="35" y="1047"/>
                    </a:lnTo>
                    <a:lnTo>
                      <a:pt x="5" y="1047"/>
                    </a:lnTo>
                    <a:lnTo>
                      <a:pt x="5" y="1043"/>
                    </a:lnTo>
                    <a:close/>
                    <a:moveTo>
                      <a:pt x="5" y="963"/>
                    </a:moveTo>
                    <a:lnTo>
                      <a:pt x="35" y="963"/>
                    </a:lnTo>
                    <a:lnTo>
                      <a:pt x="35" y="967"/>
                    </a:lnTo>
                    <a:lnTo>
                      <a:pt x="5" y="967"/>
                    </a:lnTo>
                    <a:lnTo>
                      <a:pt x="5" y="963"/>
                    </a:lnTo>
                    <a:close/>
                    <a:moveTo>
                      <a:pt x="5" y="882"/>
                    </a:moveTo>
                    <a:lnTo>
                      <a:pt x="35" y="882"/>
                    </a:lnTo>
                    <a:lnTo>
                      <a:pt x="35" y="887"/>
                    </a:lnTo>
                    <a:lnTo>
                      <a:pt x="5" y="887"/>
                    </a:lnTo>
                    <a:lnTo>
                      <a:pt x="5" y="882"/>
                    </a:lnTo>
                    <a:close/>
                    <a:moveTo>
                      <a:pt x="5" y="802"/>
                    </a:moveTo>
                    <a:lnTo>
                      <a:pt x="35" y="802"/>
                    </a:lnTo>
                    <a:lnTo>
                      <a:pt x="35" y="806"/>
                    </a:lnTo>
                    <a:lnTo>
                      <a:pt x="5" y="806"/>
                    </a:lnTo>
                    <a:lnTo>
                      <a:pt x="5" y="802"/>
                    </a:lnTo>
                    <a:close/>
                    <a:moveTo>
                      <a:pt x="5" y="722"/>
                    </a:moveTo>
                    <a:lnTo>
                      <a:pt x="35" y="722"/>
                    </a:lnTo>
                    <a:lnTo>
                      <a:pt x="35" y="727"/>
                    </a:lnTo>
                    <a:lnTo>
                      <a:pt x="5" y="727"/>
                    </a:lnTo>
                    <a:lnTo>
                      <a:pt x="5" y="722"/>
                    </a:lnTo>
                    <a:close/>
                    <a:moveTo>
                      <a:pt x="5" y="642"/>
                    </a:moveTo>
                    <a:lnTo>
                      <a:pt x="35" y="642"/>
                    </a:lnTo>
                    <a:lnTo>
                      <a:pt x="35" y="646"/>
                    </a:lnTo>
                    <a:lnTo>
                      <a:pt x="5" y="646"/>
                    </a:lnTo>
                    <a:lnTo>
                      <a:pt x="5" y="642"/>
                    </a:lnTo>
                    <a:close/>
                    <a:moveTo>
                      <a:pt x="5" y="562"/>
                    </a:moveTo>
                    <a:lnTo>
                      <a:pt x="35" y="562"/>
                    </a:lnTo>
                    <a:lnTo>
                      <a:pt x="35" y="566"/>
                    </a:lnTo>
                    <a:lnTo>
                      <a:pt x="5" y="566"/>
                    </a:lnTo>
                    <a:lnTo>
                      <a:pt x="5" y="562"/>
                    </a:lnTo>
                    <a:close/>
                    <a:moveTo>
                      <a:pt x="5" y="481"/>
                    </a:moveTo>
                    <a:lnTo>
                      <a:pt x="35" y="481"/>
                    </a:lnTo>
                    <a:lnTo>
                      <a:pt x="35" y="486"/>
                    </a:lnTo>
                    <a:lnTo>
                      <a:pt x="5" y="486"/>
                    </a:lnTo>
                    <a:lnTo>
                      <a:pt x="5" y="481"/>
                    </a:lnTo>
                    <a:close/>
                    <a:moveTo>
                      <a:pt x="5" y="401"/>
                    </a:moveTo>
                    <a:lnTo>
                      <a:pt x="35" y="401"/>
                    </a:lnTo>
                    <a:lnTo>
                      <a:pt x="35" y="405"/>
                    </a:lnTo>
                    <a:lnTo>
                      <a:pt x="5" y="405"/>
                    </a:lnTo>
                    <a:lnTo>
                      <a:pt x="5" y="401"/>
                    </a:lnTo>
                    <a:close/>
                    <a:moveTo>
                      <a:pt x="5" y="321"/>
                    </a:moveTo>
                    <a:lnTo>
                      <a:pt x="35" y="321"/>
                    </a:lnTo>
                    <a:lnTo>
                      <a:pt x="35" y="326"/>
                    </a:lnTo>
                    <a:lnTo>
                      <a:pt x="5" y="326"/>
                    </a:lnTo>
                    <a:lnTo>
                      <a:pt x="5" y="321"/>
                    </a:lnTo>
                    <a:close/>
                    <a:moveTo>
                      <a:pt x="5" y="240"/>
                    </a:moveTo>
                    <a:lnTo>
                      <a:pt x="35" y="240"/>
                    </a:lnTo>
                    <a:lnTo>
                      <a:pt x="35" y="245"/>
                    </a:lnTo>
                    <a:lnTo>
                      <a:pt x="5" y="245"/>
                    </a:lnTo>
                    <a:lnTo>
                      <a:pt x="5" y="240"/>
                    </a:lnTo>
                    <a:close/>
                    <a:moveTo>
                      <a:pt x="5" y="161"/>
                    </a:moveTo>
                    <a:lnTo>
                      <a:pt x="35" y="161"/>
                    </a:lnTo>
                    <a:lnTo>
                      <a:pt x="35" y="165"/>
                    </a:lnTo>
                    <a:lnTo>
                      <a:pt x="5" y="165"/>
                    </a:lnTo>
                    <a:lnTo>
                      <a:pt x="5" y="161"/>
                    </a:lnTo>
                    <a:close/>
                    <a:moveTo>
                      <a:pt x="5" y="80"/>
                    </a:moveTo>
                    <a:lnTo>
                      <a:pt x="35" y="80"/>
                    </a:lnTo>
                    <a:lnTo>
                      <a:pt x="35" y="85"/>
                    </a:lnTo>
                    <a:lnTo>
                      <a:pt x="5" y="85"/>
                    </a:lnTo>
                    <a:lnTo>
                      <a:pt x="5" y="80"/>
                    </a:lnTo>
                    <a:close/>
                    <a:moveTo>
                      <a:pt x="5" y="0"/>
                    </a:moveTo>
                    <a:lnTo>
                      <a:pt x="35" y="0"/>
                    </a:lnTo>
                    <a:lnTo>
                      <a:pt x="35" y="5"/>
                    </a:lnTo>
                    <a:lnTo>
                      <a:pt x="5" y="5"/>
                    </a:lnTo>
                    <a:lnTo>
                      <a:pt x="5" y="0"/>
                    </a:lnTo>
                    <a:close/>
                    <a:moveTo>
                      <a:pt x="0" y="1764"/>
                    </a:moveTo>
                    <a:lnTo>
                      <a:pt x="19" y="1764"/>
                    </a:lnTo>
                    <a:lnTo>
                      <a:pt x="19" y="1769"/>
                    </a:lnTo>
                    <a:lnTo>
                      <a:pt x="0" y="1769"/>
                    </a:lnTo>
                    <a:lnTo>
                      <a:pt x="0" y="1764"/>
                    </a:lnTo>
                    <a:close/>
                    <a:moveTo>
                      <a:pt x="0" y="1604"/>
                    </a:moveTo>
                    <a:lnTo>
                      <a:pt x="19" y="1604"/>
                    </a:lnTo>
                    <a:lnTo>
                      <a:pt x="19" y="1609"/>
                    </a:lnTo>
                    <a:lnTo>
                      <a:pt x="0" y="1609"/>
                    </a:lnTo>
                    <a:lnTo>
                      <a:pt x="0" y="1604"/>
                    </a:lnTo>
                    <a:close/>
                    <a:moveTo>
                      <a:pt x="0" y="1444"/>
                    </a:moveTo>
                    <a:lnTo>
                      <a:pt x="19" y="1444"/>
                    </a:lnTo>
                    <a:lnTo>
                      <a:pt x="19" y="1448"/>
                    </a:lnTo>
                    <a:lnTo>
                      <a:pt x="0" y="1448"/>
                    </a:lnTo>
                    <a:lnTo>
                      <a:pt x="0" y="1444"/>
                    </a:lnTo>
                    <a:close/>
                    <a:moveTo>
                      <a:pt x="0" y="1283"/>
                    </a:moveTo>
                    <a:lnTo>
                      <a:pt x="19" y="1283"/>
                    </a:lnTo>
                    <a:lnTo>
                      <a:pt x="19" y="1288"/>
                    </a:lnTo>
                    <a:lnTo>
                      <a:pt x="0" y="1288"/>
                    </a:lnTo>
                    <a:lnTo>
                      <a:pt x="0" y="1283"/>
                    </a:lnTo>
                    <a:close/>
                    <a:moveTo>
                      <a:pt x="0" y="1123"/>
                    </a:moveTo>
                    <a:lnTo>
                      <a:pt x="19" y="1123"/>
                    </a:lnTo>
                    <a:lnTo>
                      <a:pt x="19" y="1128"/>
                    </a:lnTo>
                    <a:lnTo>
                      <a:pt x="0" y="1128"/>
                    </a:lnTo>
                    <a:lnTo>
                      <a:pt x="0" y="1123"/>
                    </a:lnTo>
                    <a:close/>
                    <a:moveTo>
                      <a:pt x="0" y="963"/>
                    </a:moveTo>
                    <a:lnTo>
                      <a:pt x="19" y="963"/>
                    </a:lnTo>
                    <a:lnTo>
                      <a:pt x="19" y="967"/>
                    </a:lnTo>
                    <a:lnTo>
                      <a:pt x="0" y="967"/>
                    </a:lnTo>
                    <a:lnTo>
                      <a:pt x="0" y="963"/>
                    </a:lnTo>
                    <a:close/>
                    <a:moveTo>
                      <a:pt x="0" y="802"/>
                    </a:moveTo>
                    <a:lnTo>
                      <a:pt x="19" y="802"/>
                    </a:lnTo>
                    <a:lnTo>
                      <a:pt x="19" y="806"/>
                    </a:lnTo>
                    <a:lnTo>
                      <a:pt x="0" y="806"/>
                    </a:lnTo>
                    <a:lnTo>
                      <a:pt x="0" y="802"/>
                    </a:lnTo>
                    <a:close/>
                    <a:moveTo>
                      <a:pt x="0" y="642"/>
                    </a:moveTo>
                    <a:lnTo>
                      <a:pt x="19" y="642"/>
                    </a:lnTo>
                    <a:lnTo>
                      <a:pt x="19" y="646"/>
                    </a:lnTo>
                    <a:lnTo>
                      <a:pt x="0" y="646"/>
                    </a:lnTo>
                    <a:lnTo>
                      <a:pt x="0" y="642"/>
                    </a:lnTo>
                    <a:close/>
                    <a:moveTo>
                      <a:pt x="0" y="481"/>
                    </a:moveTo>
                    <a:lnTo>
                      <a:pt x="19" y="481"/>
                    </a:lnTo>
                    <a:lnTo>
                      <a:pt x="19" y="486"/>
                    </a:lnTo>
                    <a:lnTo>
                      <a:pt x="0" y="486"/>
                    </a:lnTo>
                    <a:lnTo>
                      <a:pt x="0" y="481"/>
                    </a:lnTo>
                    <a:close/>
                    <a:moveTo>
                      <a:pt x="0" y="321"/>
                    </a:moveTo>
                    <a:lnTo>
                      <a:pt x="19" y="321"/>
                    </a:lnTo>
                    <a:lnTo>
                      <a:pt x="19" y="326"/>
                    </a:lnTo>
                    <a:lnTo>
                      <a:pt x="0" y="326"/>
                    </a:lnTo>
                    <a:lnTo>
                      <a:pt x="0" y="321"/>
                    </a:lnTo>
                    <a:close/>
                    <a:moveTo>
                      <a:pt x="0" y="161"/>
                    </a:moveTo>
                    <a:lnTo>
                      <a:pt x="19" y="161"/>
                    </a:lnTo>
                    <a:lnTo>
                      <a:pt x="19" y="165"/>
                    </a:lnTo>
                    <a:lnTo>
                      <a:pt x="0" y="165"/>
                    </a:lnTo>
                    <a:lnTo>
                      <a:pt x="0" y="161"/>
                    </a:lnTo>
                    <a:close/>
                    <a:moveTo>
                      <a:pt x="0" y="0"/>
                    </a:moveTo>
                    <a:lnTo>
                      <a:pt x="19" y="0"/>
                    </a:lnTo>
                    <a:lnTo>
                      <a:pt x="19" y="5"/>
                    </a:lnTo>
                    <a:lnTo>
                      <a:pt x="0" y="5"/>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3" name="Rectangle 14"/>
              <p:cNvSpPr>
                <a:spLocks noChangeArrowheads="1"/>
              </p:cNvSpPr>
              <p:nvPr/>
            </p:nvSpPr>
            <p:spPr bwMode="auto">
              <a:xfrm>
                <a:off x="971135" y="6086475"/>
                <a:ext cx="3321050" cy="7938"/>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4" name="Freeform 15"/>
              <p:cNvSpPr>
                <a:spLocks noEditPoints="1"/>
              </p:cNvSpPr>
              <p:nvPr/>
            </p:nvSpPr>
            <p:spPr bwMode="auto">
              <a:xfrm>
                <a:off x="967960" y="6067425"/>
                <a:ext cx="3327400" cy="55563"/>
              </a:xfrm>
              <a:custGeom>
                <a:avLst/>
                <a:gdLst>
                  <a:gd name="T0" fmla="*/ 53 w 2096"/>
                  <a:gd name="T1" fmla="*/ 0 h 35"/>
                  <a:gd name="T2" fmla="*/ 100 w 2096"/>
                  <a:gd name="T3" fmla="*/ 30 h 35"/>
                  <a:gd name="T4" fmla="*/ 143 w 2096"/>
                  <a:gd name="T5" fmla="*/ 30 h 35"/>
                  <a:gd name="T6" fmla="*/ 191 w 2096"/>
                  <a:gd name="T7" fmla="*/ 0 h 35"/>
                  <a:gd name="T8" fmla="*/ 242 w 2096"/>
                  <a:gd name="T9" fmla="*/ 0 h 35"/>
                  <a:gd name="T10" fmla="*/ 338 w 2096"/>
                  <a:gd name="T11" fmla="*/ 0 h 35"/>
                  <a:gd name="T12" fmla="*/ 385 w 2096"/>
                  <a:gd name="T13" fmla="*/ 30 h 35"/>
                  <a:gd name="T14" fmla="*/ 428 w 2096"/>
                  <a:gd name="T15" fmla="*/ 30 h 35"/>
                  <a:gd name="T16" fmla="*/ 476 w 2096"/>
                  <a:gd name="T17" fmla="*/ 0 h 35"/>
                  <a:gd name="T18" fmla="*/ 528 w 2096"/>
                  <a:gd name="T19" fmla="*/ 0 h 35"/>
                  <a:gd name="T20" fmla="*/ 623 w 2096"/>
                  <a:gd name="T21" fmla="*/ 0 h 35"/>
                  <a:gd name="T22" fmla="*/ 671 w 2096"/>
                  <a:gd name="T23" fmla="*/ 30 h 35"/>
                  <a:gd name="T24" fmla="*/ 714 w 2096"/>
                  <a:gd name="T25" fmla="*/ 30 h 35"/>
                  <a:gd name="T26" fmla="*/ 761 w 2096"/>
                  <a:gd name="T27" fmla="*/ 0 h 35"/>
                  <a:gd name="T28" fmla="*/ 814 w 2096"/>
                  <a:gd name="T29" fmla="*/ 0 h 35"/>
                  <a:gd name="T30" fmla="*/ 908 w 2096"/>
                  <a:gd name="T31" fmla="*/ 0 h 35"/>
                  <a:gd name="T32" fmla="*/ 956 w 2096"/>
                  <a:gd name="T33" fmla="*/ 30 h 35"/>
                  <a:gd name="T34" fmla="*/ 999 w 2096"/>
                  <a:gd name="T35" fmla="*/ 30 h 35"/>
                  <a:gd name="T36" fmla="*/ 1046 w 2096"/>
                  <a:gd name="T37" fmla="*/ 0 h 35"/>
                  <a:gd name="T38" fmla="*/ 1099 w 2096"/>
                  <a:gd name="T39" fmla="*/ 0 h 35"/>
                  <a:gd name="T40" fmla="*/ 1194 w 2096"/>
                  <a:gd name="T41" fmla="*/ 0 h 35"/>
                  <a:gd name="T42" fmla="*/ 1241 w 2096"/>
                  <a:gd name="T43" fmla="*/ 30 h 35"/>
                  <a:gd name="T44" fmla="*/ 1284 w 2096"/>
                  <a:gd name="T45" fmla="*/ 30 h 35"/>
                  <a:gd name="T46" fmla="*/ 1332 w 2096"/>
                  <a:gd name="T47" fmla="*/ 0 h 35"/>
                  <a:gd name="T48" fmla="*/ 1384 w 2096"/>
                  <a:gd name="T49" fmla="*/ 0 h 35"/>
                  <a:gd name="T50" fmla="*/ 1479 w 2096"/>
                  <a:gd name="T51" fmla="*/ 0 h 35"/>
                  <a:gd name="T52" fmla="*/ 1526 w 2096"/>
                  <a:gd name="T53" fmla="*/ 30 h 35"/>
                  <a:gd name="T54" fmla="*/ 1569 w 2096"/>
                  <a:gd name="T55" fmla="*/ 30 h 35"/>
                  <a:gd name="T56" fmla="*/ 1617 w 2096"/>
                  <a:gd name="T57" fmla="*/ 0 h 35"/>
                  <a:gd name="T58" fmla="*/ 1669 w 2096"/>
                  <a:gd name="T59" fmla="*/ 0 h 35"/>
                  <a:gd name="T60" fmla="*/ 1764 w 2096"/>
                  <a:gd name="T61" fmla="*/ 0 h 35"/>
                  <a:gd name="T62" fmla="*/ 1811 w 2096"/>
                  <a:gd name="T63" fmla="*/ 30 h 35"/>
                  <a:gd name="T64" fmla="*/ 1855 w 2096"/>
                  <a:gd name="T65" fmla="*/ 30 h 35"/>
                  <a:gd name="T66" fmla="*/ 1902 w 2096"/>
                  <a:gd name="T67" fmla="*/ 0 h 35"/>
                  <a:gd name="T68" fmla="*/ 1954 w 2096"/>
                  <a:gd name="T69" fmla="*/ 0 h 35"/>
                  <a:gd name="T70" fmla="*/ 2049 w 2096"/>
                  <a:gd name="T71" fmla="*/ 0 h 35"/>
                  <a:gd name="T72" fmla="*/ 2096 w 2096"/>
                  <a:gd name="T73" fmla="*/ 30 h 35"/>
                  <a:gd name="T74" fmla="*/ 0 w 2096"/>
                  <a:gd name="T75" fmla="*/ 35 h 35"/>
                  <a:gd name="T76" fmla="*/ 96 w 2096"/>
                  <a:gd name="T77" fmla="*/ 15 h 35"/>
                  <a:gd name="T78" fmla="*/ 195 w 2096"/>
                  <a:gd name="T79" fmla="*/ 15 h 35"/>
                  <a:gd name="T80" fmla="*/ 385 w 2096"/>
                  <a:gd name="T81" fmla="*/ 15 h 35"/>
                  <a:gd name="T82" fmla="*/ 480 w 2096"/>
                  <a:gd name="T83" fmla="*/ 35 h 35"/>
                  <a:gd name="T84" fmla="*/ 571 w 2096"/>
                  <a:gd name="T85" fmla="*/ 35 h 35"/>
                  <a:gd name="T86" fmla="*/ 666 w 2096"/>
                  <a:gd name="T87" fmla="*/ 15 h 35"/>
                  <a:gd name="T88" fmla="*/ 765 w 2096"/>
                  <a:gd name="T89" fmla="*/ 15 h 35"/>
                  <a:gd name="T90" fmla="*/ 956 w 2096"/>
                  <a:gd name="T91" fmla="*/ 15 h 35"/>
                  <a:gd name="T92" fmla="*/ 1051 w 2096"/>
                  <a:gd name="T93" fmla="*/ 35 h 35"/>
                  <a:gd name="T94" fmla="*/ 1142 w 2096"/>
                  <a:gd name="T95" fmla="*/ 35 h 35"/>
                  <a:gd name="T96" fmla="*/ 1236 w 2096"/>
                  <a:gd name="T97" fmla="*/ 15 h 35"/>
                  <a:gd name="T98" fmla="*/ 1337 w 2096"/>
                  <a:gd name="T99" fmla="*/ 15 h 35"/>
                  <a:gd name="T100" fmla="*/ 1526 w 2096"/>
                  <a:gd name="T101" fmla="*/ 15 h 35"/>
                  <a:gd name="T102" fmla="*/ 1622 w 2096"/>
                  <a:gd name="T103" fmla="*/ 35 h 35"/>
                  <a:gd name="T104" fmla="*/ 1712 w 2096"/>
                  <a:gd name="T105" fmla="*/ 35 h 35"/>
                  <a:gd name="T106" fmla="*/ 1807 w 2096"/>
                  <a:gd name="T107" fmla="*/ 15 h 35"/>
                  <a:gd name="T108" fmla="*/ 1907 w 2096"/>
                  <a:gd name="T109" fmla="*/ 15 h 35"/>
                  <a:gd name="T110" fmla="*/ 2096 w 2096"/>
                  <a:gd name="T11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96" h="35">
                    <a:moveTo>
                      <a:pt x="5" y="0"/>
                    </a:moveTo>
                    <a:lnTo>
                      <a:pt x="5" y="30"/>
                    </a:lnTo>
                    <a:lnTo>
                      <a:pt x="0" y="30"/>
                    </a:lnTo>
                    <a:lnTo>
                      <a:pt x="0" y="0"/>
                    </a:lnTo>
                    <a:lnTo>
                      <a:pt x="5" y="0"/>
                    </a:lnTo>
                    <a:close/>
                    <a:moveTo>
                      <a:pt x="53" y="0"/>
                    </a:moveTo>
                    <a:lnTo>
                      <a:pt x="53" y="30"/>
                    </a:lnTo>
                    <a:lnTo>
                      <a:pt x="48" y="30"/>
                    </a:lnTo>
                    <a:lnTo>
                      <a:pt x="48" y="0"/>
                    </a:lnTo>
                    <a:lnTo>
                      <a:pt x="53" y="0"/>
                    </a:lnTo>
                    <a:close/>
                    <a:moveTo>
                      <a:pt x="100" y="0"/>
                    </a:moveTo>
                    <a:lnTo>
                      <a:pt x="100" y="30"/>
                    </a:lnTo>
                    <a:lnTo>
                      <a:pt x="96" y="30"/>
                    </a:lnTo>
                    <a:lnTo>
                      <a:pt x="96" y="0"/>
                    </a:lnTo>
                    <a:lnTo>
                      <a:pt x="100" y="0"/>
                    </a:lnTo>
                    <a:close/>
                    <a:moveTo>
                      <a:pt x="148" y="0"/>
                    </a:moveTo>
                    <a:lnTo>
                      <a:pt x="148" y="30"/>
                    </a:lnTo>
                    <a:lnTo>
                      <a:pt x="143" y="30"/>
                    </a:lnTo>
                    <a:lnTo>
                      <a:pt x="143" y="0"/>
                    </a:lnTo>
                    <a:lnTo>
                      <a:pt x="148" y="0"/>
                    </a:lnTo>
                    <a:close/>
                    <a:moveTo>
                      <a:pt x="195" y="0"/>
                    </a:moveTo>
                    <a:lnTo>
                      <a:pt x="195" y="30"/>
                    </a:lnTo>
                    <a:lnTo>
                      <a:pt x="191" y="30"/>
                    </a:lnTo>
                    <a:lnTo>
                      <a:pt x="191" y="0"/>
                    </a:lnTo>
                    <a:lnTo>
                      <a:pt x="195" y="0"/>
                    </a:lnTo>
                    <a:close/>
                    <a:moveTo>
                      <a:pt x="242" y="0"/>
                    </a:moveTo>
                    <a:lnTo>
                      <a:pt x="242" y="30"/>
                    </a:lnTo>
                    <a:lnTo>
                      <a:pt x="238" y="30"/>
                    </a:lnTo>
                    <a:lnTo>
                      <a:pt x="238" y="0"/>
                    </a:lnTo>
                    <a:lnTo>
                      <a:pt x="242" y="0"/>
                    </a:lnTo>
                    <a:close/>
                    <a:moveTo>
                      <a:pt x="290" y="0"/>
                    </a:moveTo>
                    <a:lnTo>
                      <a:pt x="290" y="30"/>
                    </a:lnTo>
                    <a:lnTo>
                      <a:pt x="285" y="30"/>
                    </a:lnTo>
                    <a:lnTo>
                      <a:pt x="285" y="0"/>
                    </a:lnTo>
                    <a:lnTo>
                      <a:pt x="290" y="0"/>
                    </a:lnTo>
                    <a:close/>
                    <a:moveTo>
                      <a:pt x="338" y="0"/>
                    </a:moveTo>
                    <a:lnTo>
                      <a:pt x="338" y="30"/>
                    </a:lnTo>
                    <a:lnTo>
                      <a:pt x="334" y="30"/>
                    </a:lnTo>
                    <a:lnTo>
                      <a:pt x="334" y="0"/>
                    </a:lnTo>
                    <a:lnTo>
                      <a:pt x="338" y="0"/>
                    </a:lnTo>
                    <a:close/>
                    <a:moveTo>
                      <a:pt x="385" y="0"/>
                    </a:moveTo>
                    <a:lnTo>
                      <a:pt x="385" y="30"/>
                    </a:lnTo>
                    <a:lnTo>
                      <a:pt x="381" y="30"/>
                    </a:lnTo>
                    <a:lnTo>
                      <a:pt x="381" y="0"/>
                    </a:lnTo>
                    <a:lnTo>
                      <a:pt x="385" y="0"/>
                    </a:lnTo>
                    <a:close/>
                    <a:moveTo>
                      <a:pt x="433" y="0"/>
                    </a:moveTo>
                    <a:lnTo>
                      <a:pt x="433" y="30"/>
                    </a:lnTo>
                    <a:lnTo>
                      <a:pt x="428" y="30"/>
                    </a:lnTo>
                    <a:lnTo>
                      <a:pt x="428" y="0"/>
                    </a:lnTo>
                    <a:lnTo>
                      <a:pt x="433" y="0"/>
                    </a:lnTo>
                    <a:close/>
                    <a:moveTo>
                      <a:pt x="480" y="0"/>
                    </a:moveTo>
                    <a:lnTo>
                      <a:pt x="480" y="30"/>
                    </a:lnTo>
                    <a:lnTo>
                      <a:pt x="476" y="30"/>
                    </a:lnTo>
                    <a:lnTo>
                      <a:pt x="476" y="0"/>
                    </a:lnTo>
                    <a:lnTo>
                      <a:pt x="480" y="0"/>
                    </a:lnTo>
                    <a:close/>
                    <a:moveTo>
                      <a:pt x="528" y="0"/>
                    </a:moveTo>
                    <a:lnTo>
                      <a:pt x="528" y="30"/>
                    </a:lnTo>
                    <a:lnTo>
                      <a:pt x="523" y="30"/>
                    </a:lnTo>
                    <a:lnTo>
                      <a:pt x="523" y="0"/>
                    </a:lnTo>
                    <a:lnTo>
                      <a:pt x="528" y="0"/>
                    </a:lnTo>
                    <a:close/>
                    <a:moveTo>
                      <a:pt x="576" y="0"/>
                    </a:moveTo>
                    <a:lnTo>
                      <a:pt x="576" y="30"/>
                    </a:lnTo>
                    <a:lnTo>
                      <a:pt x="571" y="30"/>
                    </a:lnTo>
                    <a:lnTo>
                      <a:pt x="571" y="0"/>
                    </a:lnTo>
                    <a:lnTo>
                      <a:pt x="576" y="0"/>
                    </a:lnTo>
                    <a:close/>
                    <a:moveTo>
                      <a:pt x="623" y="0"/>
                    </a:moveTo>
                    <a:lnTo>
                      <a:pt x="623" y="30"/>
                    </a:lnTo>
                    <a:lnTo>
                      <a:pt x="619" y="30"/>
                    </a:lnTo>
                    <a:lnTo>
                      <a:pt x="619" y="0"/>
                    </a:lnTo>
                    <a:lnTo>
                      <a:pt x="623" y="0"/>
                    </a:lnTo>
                    <a:close/>
                    <a:moveTo>
                      <a:pt x="671" y="0"/>
                    </a:moveTo>
                    <a:lnTo>
                      <a:pt x="671" y="30"/>
                    </a:lnTo>
                    <a:lnTo>
                      <a:pt x="666" y="30"/>
                    </a:lnTo>
                    <a:lnTo>
                      <a:pt x="666" y="0"/>
                    </a:lnTo>
                    <a:lnTo>
                      <a:pt x="671" y="0"/>
                    </a:lnTo>
                    <a:close/>
                    <a:moveTo>
                      <a:pt x="718" y="0"/>
                    </a:moveTo>
                    <a:lnTo>
                      <a:pt x="718" y="30"/>
                    </a:lnTo>
                    <a:lnTo>
                      <a:pt x="714" y="30"/>
                    </a:lnTo>
                    <a:lnTo>
                      <a:pt x="714" y="0"/>
                    </a:lnTo>
                    <a:lnTo>
                      <a:pt x="718" y="0"/>
                    </a:lnTo>
                    <a:close/>
                    <a:moveTo>
                      <a:pt x="765" y="0"/>
                    </a:moveTo>
                    <a:lnTo>
                      <a:pt x="765" y="30"/>
                    </a:lnTo>
                    <a:lnTo>
                      <a:pt x="761" y="30"/>
                    </a:lnTo>
                    <a:lnTo>
                      <a:pt x="761" y="0"/>
                    </a:lnTo>
                    <a:lnTo>
                      <a:pt x="765" y="0"/>
                    </a:lnTo>
                    <a:close/>
                    <a:moveTo>
                      <a:pt x="814" y="0"/>
                    </a:moveTo>
                    <a:lnTo>
                      <a:pt x="814" y="30"/>
                    </a:lnTo>
                    <a:lnTo>
                      <a:pt x="809" y="30"/>
                    </a:lnTo>
                    <a:lnTo>
                      <a:pt x="809" y="0"/>
                    </a:lnTo>
                    <a:lnTo>
                      <a:pt x="814" y="0"/>
                    </a:lnTo>
                    <a:close/>
                    <a:moveTo>
                      <a:pt x="861" y="0"/>
                    </a:moveTo>
                    <a:lnTo>
                      <a:pt x="861" y="30"/>
                    </a:lnTo>
                    <a:lnTo>
                      <a:pt x="856" y="30"/>
                    </a:lnTo>
                    <a:lnTo>
                      <a:pt x="856" y="0"/>
                    </a:lnTo>
                    <a:lnTo>
                      <a:pt x="861" y="0"/>
                    </a:lnTo>
                    <a:close/>
                    <a:moveTo>
                      <a:pt x="908" y="0"/>
                    </a:moveTo>
                    <a:lnTo>
                      <a:pt x="908" y="30"/>
                    </a:lnTo>
                    <a:lnTo>
                      <a:pt x="904" y="30"/>
                    </a:lnTo>
                    <a:lnTo>
                      <a:pt x="904" y="0"/>
                    </a:lnTo>
                    <a:lnTo>
                      <a:pt x="908" y="0"/>
                    </a:lnTo>
                    <a:close/>
                    <a:moveTo>
                      <a:pt x="956" y="0"/>
                    </a:moveTo>
                    <a:lnTo>
                      <a:pt x="956" y="30"/>
                    </a:lnTo>
                    <a:lnTo>
                      <a:pt x="951" y="30"/>
                    </a:lnTo>
                    <a:lnTo>
                      <a:pt x="951" y="0"/>
                    </a:lnTo>
                    <a:lnTo>
                      <a:pt x="956" y="0"/>
                    </a:lnTo>
                    <a:close/>
                    <a:moveTo>
                      <a:pt x="1003" y="0"/>
                    </a:moveTo>
                    <a:lnTo>
                      <a:pt x="1003" y="30"/>
                    </a:lnTo>
                    <a:lnTo>
                      <a:pt x="999" y="30"/>
                    </a:lnTo>
                    <a:lnTo>
                      <a:pt x="999" y="0"/>
                    </a:lnTo>
                    <a:lnTo>
                      <a:pt x="1003" y="0"/>
                    </a:lnTo>
                    <a:close/>
                    <a:moveTo>
                      <a:pt x="1051" y="0"/>
                    </a:moveTo>
                    <a:lnTo>
                      <a:pt x="1051" y="30"/>
                    </a:lnTo>
                    <a:lnTo>
                      <a:pt x="1046" y="30"/>
                    </a:lnTo>
                    <a:lnTo>
                      <a:pt x="1046" y="0"/>
                    </a:lnTo>
                    <a:lnTo>
                      <a:pt x="1051" y="0"/>
                    </a:lnTo>
                    <a:close/>
                    <a:moveTo>
                      <a:pt x="1099" y="0"/>
                    </a:moveTo>
                    <a:lnTo>
                      <a:pt x="1099" y="30"/>
                    </a:lnTo>
                    <a:lnTo>
                      <a:pt x="1094" y="30"/>
                    </a:lnTo>
                    <a:lnTo>
                      <a:pt x="1094" y="0"/>
                    </a:lnTo>
                    <a:lnTo>
                      <a:pt x="1099" y="0"/>
                    </a:lnTo>
                    <a:close/>
                    <a:moveTo>
                      <a:pt x="1146" y="0"/>
                    </a:moveTo>
                    <a:lnTo>
                      <a:pt x="1146" y="30"/>
                    </a:lnTo>
                    <a:lnTo>
                      <a:pt x="1142" y="30"/>
                    </a:lnTo>
                    <a:lnTo>
                      <a:pt x="1142" y="0"/>
                    </a:lnTo>
                    <a:lnTo>
                      <a:pt x="1146" y="0"/>
                    </a:lnTo>
                    <a:close/>
                    <a:moveTo>
                      <a:pt x="1194" y="0"/>
                    </a:moveTo>
                    <a:lnTo>
                      <a:pt x="1194" y="30"/>
                    </a:lnTo>
                    <a:lnTo>
                      <a:pt x="1189" y="30"/>
                    </a:lnTo>
                    <a:lnTo>
                      <a:pt x="1189" y="0"/>
                    </a:lnTo>
                    <a:lnTo>
                      <a:pt x="1194" y="0"/>
                    </a:lnTo>
                    <a:close/>
                    <a:moveTo>
                      <a:pt x="1241" y="0"/>
                    </a:moveTo>
                    <a:lnTo>
                      <a:pt x="1241" y="30"/>
                    </a:lnTo>
                    <a:lnTo>
                      <a:pt x="1236" y="30"/>
                    </a:lnTo>
                    <a:lnTo>
                      <a:pt x="1236" y="0"/>
                    </a:lnTo>
                    <a:lnTo>
                      <a:pt x="1241" y="0"/>
                    </a:lnTo>
                    <a:close/>
                    <a:moveTo>
                      <a:pt x="1288" y="0"/>
                    </a:moveTo>
                    <a:lnTo>
                      <a:pt x="1288" y="30"/>
                    </a:lnTo>
                    <a:lnTo>
                      <a:pt x="1284" y="30"/>
                    </a:lnTo>
                    <a:lnTo>
                      <a:pt x="1284" y="0"/>
                    </a:lnTo>
                    <a:lnTo>
                      <a:pt x="1288" y="0"/>
                    </a:lnTo>
                    <a:close/>
                    <a:moveTo>
                      <a:pt x="1337" y="0"/>
                    </a:moveTo>
                    <a:lnTo>
                      <a:pt x="1337" y="30"/>
                    </a:lnTo>
                    <a:lnTo>
                      <a:pt x="1332" y="30"/>
                    </a:lnTo>
                    <a:lnTo>
                      <a:pt x="1332" y="0"/>
                    </a:lnTo>
                    <a:lnTo>
                      <a:pt x="1337" y="0"/>
                    </a:lnTo>
                    <a:close/>
                    <a:moveTo>
                      <a:pt x="1384" y="0"/>
                    </a:moveTo>
                    <a:lnTo>
                      <a:pt x="1384" y="30"/>
                    </a:lnTo>
                    <a:lnTo>
                      <a:pt x="1379" y="30"/>
                    </a:lnTo>
                    <a:lnTo>
                      <a:pt x="1379" y="0"/>
                    </a:lnTo>
                    <a:lnTo>
                      <a:pt x="1384" y="0"/>
                    </a:lnTo>
                    <a:close/>
                    <a:moveTo>
                      <a:pt x="1431" y="0"/>
                    </a:moveTo>
                    <a:lnTo>
                      <a:pt x="1431" y="30"/>
                    </a:lnTo>
                    <a:lnTo>
                      <a:pt x="1427" y="30"/>
                    </a:lnTo>
                    <a:lnTo>
                      <a:pt x="1427" y="0"/>
                    </a:lnTo>
                    <a:lnTo>
                      <a:pt x="1431" y="0"/>
                    </a:lnTo>
                    <a:close/>
                    <a:moveTo>
                      <a:pt x="1479" y="0"/>
                    </a:moveTo>
                    <a:lnTo>
                      <a:pt x="1479" y="30"/>
                    </a:lnTo>
                    <a:lnTo>
                      <a:pt x="1474" y="30"/>
                    </a:lnTo>
                    <a:lnTo>
                      <a:pt x="1474" y="0"/>
                    </a:lnTo>
                    <a:lnTo>
                      <a:pt x="1479" y="0"/>
                    </a:lnTo>
                    <a:close/>
                    <a:moveTo>
                      <a:pt x="1526" y="0"/>
                    </a:moveTo>
                    <a:lnTo>
                      <a:pt x="1526" y="30"/>
                    </a:lnTo>
                    <a:lnTo>
                      <a:pt x="1522" y="30"/>
                    </a:lnTo>
                    <a:lnTo>
                      <a:pt x="1522" y="0"/>
                    </a:lnTo>
                    <a:lnTo>
                      <a:pt x="1526" y="0"/>
                    </a:lnTo>
                    <a:close/>
                    <a:moveTo>
                      <a:pt x="1574" y="0"/>
                    </a:moveTo>
                    <a:lnTo>
                      <a:pt x="1574" y="30"/>
                    </a:lnTo>
                    <a:lnTo>
                      <a:pt x="1569" y="30"/>
                    </a:lnTo>
                    <a:lnTo>
                      <a:pt x="1569" y="0"/>
                    </a:lnTo>
                    <a:lnTo>
                      <a:pt x="1574" y="0"/>
                    </a:lnTo>
                    <a:close/>
                    <a:moveTo>
                      <a:pt x="1622" y="0"/>
                    </a:moveTo>
                    <a:lnTo>
                      <a:pt x="1622" y="30"/>
                    </a:lnTo>
                    <a:lnTo>
                      <a:pt x="1617" y="30"/>
                    </a:lnTo>
                    <a:lnTo>
                      <a:pt x="1617" y="0"/>
                    </a:lnTo>
                    <a:lnTo>
                      <a:pt x="1622" y="0"/>
                    </a:lnTo>
                    <a:close/>
                    <a:moveTo>
                      <a:pt x="1669" y="0"/>
                    </a:moveTo>
                    <a:lnTo>
                      <a:pt x="1669" y="30"/>
                    </a:lnTo>
                    <a:lnTo>
                      <a:pt x="1665" y="30"/>
                    </a:lnTo>
                    <a:lnTo>
                      <a:pt x="1665" y="0"/>
                    </a:lnTo>
                    <a:lnTo>
                      <a:pt x="1669" y="0"/>
                    </a:lnTo>
                    <a:close/>
                    <a:moveTo>
                      <a:pt x="1716" y="0"/>
                    </a:moveTo>
                    <a:lnTo>
                      <a:pt x="1716" y="30"/>
                    </a:lnTo>
                    <a:lnTo>
                      <a:pt x="1712" y="30"/>
                    </a:lnTo>
                    <a:lnTo>
                      <a:pt x="1712" y="0"/>
                    </a:lnTo>
                    <a:lnTo>
                      <a:pt x="1716" y="0"/>
                    </a:lnTo>
                    <a:close/>
                    <a:moveTo>
                      <a:pt x="1764" y="0"/>
                    </a:moveTo>
                    <a:lnTo>
                      <a:pt x="1764" y="30"/>
                    </a:lnTo>
                    <a:lnTo>
                      <a:pt x="1759" y="30"/>
                    </a:lnTo>
                    <a:lnTo>
                      <a:pt x="1759" y="0"/>
                    </a:lnTo>
                    <a:lnTo>
                      <a:pt x="1764" y="0"/>
                    </a:lnTo>
                    <a:close/>
                    <a:moveTo>
                      <a:pt x="1811" y="0"/>
                    </a:moveTo>
                    <a:lnTo>
                      <a:pt x="1811" y="30"/>
                    </a:lnTo>
                    <a:lnTo>
                      <a:pt x="1807" y="30"/>
                    </a:lnTo>
                    <a:lnTo>
                      <a:pt x="1807" y="0"/>
                    </a:lnTo>
                    <a:lnTo>
                      <a:pt x="1811" y="0"/>
                    </a:lnTo>
                    <a:close/>
                    <a:moveTo>
                      <a:pt x="1859" y="0"/>
                    </a:moveTo>
                    <a:lnTo>
                      <a:pt x="1859" y="30"/>
                    </a:lnTo>
                    <a:lnTo>
                      <a:pt x="1855" y="30"/>
                    </a:lnTo>
                    <a:lnTo>
                      <a:pt x="1855" y="0"/>
                    </a:lnTo>
                    <a:lnTo>
                      <a:pt x="1859" y="0"/>
                    </a:lnTo>
                    <a:close/>
                    <a:moveTo>
                      <a:pt x="1907" y="0"/>
                    </a:moveTo>
                    <a:lnTo>
                      <a:pt x="1907" y="30"/>
                    </a:lnTo>
                    <a:lnTo>
                      <a:pt x="1902" y="30"/>
                    </a:lnTo>
                    <a:lnTo>
                      <a:pt x="1902" y="0"/>
                    </a:lnTo>
                    <a:lnTo>
                      <a:pt x="1907" y="0"/>
                    </a:lnTo>
                    <a:close/>
                    <a:moveTo>
                      <a:pt x="1954" y="0"/>
                    </a:moveTo>
                    <a:lnTo>
                      <a:pt x="1954" y="30"/>
                    </a:lnTo>
                    <a:lnTo>
                      <a:pt x="1950" y="30"/>
                    </a:lnTo>
                    <a:lnTo>
                      <a:pt x="1950" y="0"/>
                    </a:lnTo>
                    <a:lnTo>
                      <a:pt x="1954" y="0"/>
                    </a:lnTo>
                    <a:close/>
                    <a:moveTo>
                      <a:pt x="2002" y="0"/>
                    </a:moveTo>
                    <a:lnTo>
                      <a:pt x="2002" y="30"/>
                    </a:lnTo>
                    <a:lnTo>
                      <a:pt x="1997" y="30"/>
                    </a:lnTo>
                    <a:lnTo>
                      <a:pt x="1997" y="0"/>
                    </a:lnTo>
                    <a:lnTo>
                      <a:pt x="2002" y="0"/>
                    </a:lnTo>
                    <a:close/>
                    <a:moveTo>
                      <a:pt x="2049" y="0"/>
                    </a:moveTo>
                    <a:lnTo>
                      <a:pt x="2049" y="30"/>
                    </a:lnTo>
                    <a:lnTo>
                      <a:pt x="2045" y="30"/>
                    </a:lnTo>
                    <a:lnTo>
                      <a:pt x="2045" y="0"/>
                    </a:lnTo>
                    <a:lnTo>
                      <a:pt x="2049" y="0"/>
                    </a:lnTo>
                    <a:close/>
                    <a:moveTo>
                      <a:pt x="2096" y="0"/>
                    </a:moveTo>
                    <a:lnTo>
                      <a:pt x="2096" y="30"/>
                    </a:lnTo>
                    <a:lnTo>
                      <a:pt x="2092" y="30"/>
                    </a:lnTo>
                    <a:lnTo>
                      <a:pt x="2092" y="0"/>
                    </a:lnTo>
                    <a:lnTo>
                      <a:pt x="2096" y="0"/>
                    </a:lnTo>
                    <a:close/>
                    <a:moveTo>
                      <a:pt x="5" y="15"/>
                    </a:moveTo>
                    <a:lnTo>
                      <a:pt x="5" y="35"/>
                    </a:lnTo>
                    <a:lnTo>
                      <a:pt x="0" y="35"/>
                    </a:lnTo>
                    <a:lnTo>
                      <a:pt x="0" y="15"/>
                    </a:lnTo>
                    <a:lnTo>
                      <a:pt x="5" y="15"/>
                    </a:lnTo>
                    <a:close/>
                    <a:moveTo>
                      <a:pt x="100" y="15"/>
                    </a:moveTo>
                    <a:lnTo>
                      <a:pt x="100" y="35"/>
                    </a:lnTo>
                    <a:lnTo>
                      <a:pt x="96" y="35"/>
                    </a:lnTo>
                    <a:lnTo>
                      <a:pt x="96" y="15"/>
                    </a:lnTo>
                    <a:lnTo>
                      <a:pt x="100" y="15"/>
                    </a:lnTo>
                    <a:close/>
                    <a:moveTo>
                      <a:pt x="195" y="15"/>
                    </a:moveTo>
                    <a:lnTo>
                      <a:pt x="195" y="35"/>
                    </a:lnTo>
                    <a:lnTo>
                      <a:pt x="191" y="35"/>
                    </a:lnTo>
                    <a:lnTo>
                      <a:pt x="191" y="15"/>
                    </a:lnTo>
                    <a:lnTo>
                      <a:pt x="195" y="15"/>
                    </a:lnTo>
                    <a:close/>
                    <a:moveTo>
                      <a:pt x="290" y="15"/>
                    </a:moveTo>
                    <a:lnTo>
                      <a:pt x="290" y="35"/>
                    </a:lnTo>
                    <a:lnTo>
                      <a:pt x="285" y="35"/>
                    </a:lnTo>
                    <a:lnTo>
                      <a:pt x="285" y="15"/>
                    </a:lnTo>
                    <a:lnTo>
                      <a:pt x="290" y="15"/>
                    </a:lnTo>
                    <a:close/>
                    <a:moveTo>
                      <a:pt x="385" y="15"/>
                    </a:moveTo>
                    <a:lnTo>
                      <a:pt x="385" y="35"/>
                    </a:lnTo>
                    <a:lnTo>
                      <a:pt x="381" y="35"/>
                    </a:lnTo>
                    <a:lnTo>
                      <a:pt x="381" y="15"/>
                    </a:lnTo>
                    <a:lnTo>
                      <a:pt x="385" y="15"/>
                    </a:lnTo>
                    <a:close/>
                    <a:moveTo>
                      <a:pt x="480" y="15"/>
                    </a:moveTo>
                    <a:lnTo>
                      <a:pt x="480" y="35"/>
                    </a:lnTo>
                    <a:lnTo>
                      <a:pt x="476" y="35"/>
                    </a:lnTo>
                    <a:lnTo>
                      <a:pt x="476" y="15"/>
                    </a:lnTo>
                    <a:lnTo>
                      <a:pt x="480" y="15"/>
                    </a:lnTo>
                    <a:close/>
                    <a:moveTo>
                      <a:pt x="576" y="15"/>
                    </a:moveTo>
                    <a:lnTo>
                      <a:pt x="576" y="35"/>
                    </a:lnTo>
                    <a:lnTo>
                      <a:pt x="571" y="35"/>
                    </a:lnTo>
                    <a:lnTo>
                      <a:pt x="571" y="15"/>
                    </a:lnTo>
                    <a:lnTo>
                      <a:pt x="576" y="15"/>
                    </a:lnTo>
                    <a:close/>
                    <a:moveTo>
                      <a:pt x="671" y="15"/>
                    </a:moveTo>
                    <a:lnTo>
                      <a:pt x="671" y="35"/>
                    </a:lnTo>
                    <a:lnTo>
                      <a:pt x="666" y="35"/>
                    </a:lnTo>
                    <a:lnTo>
                      <a:pt x="666" y="15"/>
                    </a:lnTo>
                    <a:lnTo>
                      <a:pt x="671" y="15"/>
                    </a:lnTo>
                    <a:close/>
                    <a:moveTo>
                      <a:pt x="765" y="15"/>
                    </a:moveTo>
                    <a:lnTo>
                      <a:pt x="765" y="35"/>
                    </a:lnTo>
                    <a:lnTo>
                      <a:pt x="761" y="35"/>
                    </a:lnTo>
                    <a:lnTo>
                      <a:pt x="761" y="15"/>
                    </a:lnTo>
                    <a:lnTo>
                      <a:pt x="765" y="15"/>
                    </a:lnTo>
                    <a:close/>
                    <a:moveTo>
                      <a:pt x="861" y="15"/>
                    </a:moveTo>
                    <a:lnTo>
                      <a:pt x="861" y="35"/>
                    </a:lnTo>
                    <a:lnTo>
                      <a:pt x="856" y="35"/>
                    </a:lnTo>
                    <a:lnTo>
                      <a:pt x="856" y="15"/>
                    </a:lnTo>
                    <a:lnTo>
                      <a:pt x="861" y="15"/>
                    </a:lnTo>
                    <a:close/>
                    <a:moveTo>
                      <a:pt x="956" y="15"/>
                    </a:moveTo>
                    <a:lnTo>
                      <a:pt x="956" y="35"/>
                    </a:lnTo>
                    <a:lnTo>
                      <a:pt x="951" y="35"/>
                    </a:lnTo>
                    <a:lnTo>
                      <a:pt x="951" y="15"/>
                    </a:lnTo>
                    <a:lnTo>
                      <a:pt x="956" y="15"/>
                    </a:lnTo>
                    <a:close/>
                    <a:moveTo>
                      <a:pt x="1051" y="15"/>
                    </a:moveTo>
                    <a:lnTo>
                      <a:pt x="1051" y="35"/>
                    </a:lnTo>
                    <a:lnTo>
                      <a:pt x="1046" y="35"/>
                    </a:lnTo>
                    <a:lnTo>
                      <a:pt x="1046" y="15"/>
                    </a:lnTo>
                    <a:lnTo>
                      <a:pt x="1051" y="15"/>
                    </a:lnTo>
                    <a:close/>
                    <a:moveTo>
                      <a:pt x="1146" y="15"/>
                    </a:moveTo>
                    <a:lnTo>
                      <a:pt x="1146" y="35"/>
                    </a:lnTo>
                    <a:lnTo>
                      <a:pt x="1142" y="35"/>
                    </a:lnTo>
                    <a:lnTo>
                      <a:pt x="1142" y="15"/>
                    </a:lnTo>
                    <a:lnTo>
                      <a:pt x="1146" y="15"/>
                    </a:lnTo>
                    <a:close/>
                    <a:moveTo>
                      <a:pt x="1241" y="15"/>
                    </a:moveTo>
                    <a:lnTo>
                      <a:pt x="1241" y="35"/>
                    </a:lnTo>
                    <a:lnTo>
                      <a:pt x="1236" y="35"/>
                    </a:lnTo>
                    <a:lnTo>
                      <a:pt x="1236" y="15"/>
                    </a:lnTo>
                    <a:lnTo>
                      <a:pt x="1241" y="15"/>
                    </a:lnTo>
                    <a:close/>
                    <a:moveTo>
                      <a:pt x="1337" y="15"/>
                    </a:moveTo>
                    <a:lnTo>
                      <a:pt x="1337" y="35"/>
                    </a:lnTo>
                    <a:lnTo>
                      <a:pt x="1332" y="35"/>
                    </a:lnTo>
                    <a:lnTo>
                      <a:pt x="1332" y="15"/>
                    </a:lnTo>
                    <a:lnTo>
                      <a:pt x="1337" y="15"/>
                    </a:lnTo>
                    <a:close/>
                    <a:moveTo>
                      <a:pt x="1431" y="15"/>
                    </a:moveTo>
                    <a:lnTo>
                      <a:pt x="1431" y="35"/>
                    </a:lnTo>
                    <a:lnTo>
                      <a:pt x="1427" y="35"/>
                    </a:lnTo>
                    <a:lnTo>
                      <a:pt x="1427" y="15"/>
                    </a:lnTo>
                    <a:lnTo>
                      <a:pt x="1431" y="15"/>
                    </a:lnTo>
                    <a:close/>
                    <a:moveTo>
                      <a:pt x="1526" y="15"/>
                    </a:moveTo>
                    <a:lnTo>
                      <a:pt x="1526" y="35"/>
                    </a:lnTo>
                    <a:lnTo>
                      <a:pt x="1522" y="35"/>
                    </a:lnTo>
                    <a:lnTo>
                      <a:pt x="1522" y="15"/>
                    </a:lnTo>
                    <a:lnTo>
                      <a:pt x="1526" y="15"/>
                    </a:lnTo>
                    <a:close/>
                    <a:moveTo>
                      <a:pt x="1622" y="15"/>
                    </a:moveTo>
                    <a:lnTo>
                      <a:pt x="1622" y="35"/>
                    </a:lnTo>
                    <a:lnTo>
                      <a:pt x="1617" y="35"/>
                    </a:lnTo>
                    <a:lnTo>
                      <a:pt x="1617" y="15"/>
                    </a:lnTo>
                    <a:lnTo>
                      <a:pt x="1622" y="15"/>
                    </a:lnTo>
                    <a:close/>
                    <a:moveTo>
                      <a:pt x="1716" y="15"/>
                    </a:moveTo>
                    <a:lnTo>
                      <a:pt x="1716" y="35"/>
                    </a:lnTo>
                    <a:lnTo>
                      <a:pt x="1712" y="35"/>
                    </a:lnTo>
                    <a:lnTo>
                      <a:pt x="1712" y="15"/>
                    </a:lnTo>
                    <a:lnTo>
                      <a:pt x="1716" y="15"/>
                    </a:lnTo>
                    <a:close/>
                    <a:moveTo>
                      <a:pt x="1811" y="15"/>
                    </a:moveTo>
                    <a:lnTo>
                      <a:pt x="1811" y="35"/>
                    </a:lnTo>
                    <a:lnTo>
                      <a:pt x="1807" y="35"/>
                    </a:lnTo>
                    <a:lnTo>
                      <a:pt x="1807" y="15"/>
                    </a:lnTo>
                    <a:lnTo>
                      <a:pt x="1811" y="15"/>
                    </a:lnTo>
                    <a:close/>
                    <a:moveTo>
                      <a:pt x="1907" y="15"/>
                    </a:moveTo>
                    <a:lnTo>
                      <a:pt x="1907" y="35"/>
                    </a:lnTo>
                    <a:lnTo>
                      <a:pt x="1902" y="35"/>
                    </a:lnTo>
                    <a:lnTo>
                      <a:pt x="1902" y="15"/>
                    </a:lnTo>
                    <a:lnTo>
                      <a:pt x="1907" y="15"/>
                    </a:lnTo>
                    <a:close/>
                    <a:moveTo>
                      <a:pt x="2002" y="15"/>
                    </a:moveTo>
                    <a:lnTo>
                      <a:pt x="2002" y="35"/>
                    </a:lnTo>
                    <a:lnTo>
                      <a:pt x="1997" y="35"/>
                    </a:lnTo>
                    <a:lnTo>
                      <a:pt x="1997" y="15"/>
                    </a:lnTo>
                    <a:lnTo>
                      <a:pt x="2002" y="15"/>
                    </a:lnTo>
                    <a:close/>
                    <a:moveTo>
                      <a:pt x="2096" y="15"/>
                    </a:moveTo>
                    <a:lnTo>
                      <a:pt x="2096" y="35"/>
                    </a:lnTo>
                    <a:lnTo>
                      <a:pt x="2092" y="35"/>
                    </a:lnTo>
                    <a:lnTo>
                      <a:pt x="2092" y="15"/>
                    </a:lnTo>
                    <a:lnTo>
                      <a:pt x="2096" y="15"/>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5" name="Freeform 16"/>
              <p:cNvSpPr>
                <a:spLocks/>
              </p:cNvSpPr>
              <p:nvPr/>
            </p:nvSpPr>
            <p:spPr bwMode="auto">
              <a:xfrm>
                <a:off x="961610" y="3473450"/>
                <a:ext cx="3341688" cy="1585913"/>
              </a:xfrm>
              <a:custGeom>
                <a:avLst/>
                <a:gdLst>
                  <a:gd name="T0" fmla="*/ 200 w 22380"/>
                  <a:gd name="T1" fmla="*/ 9912 h 10614"/>
                  <a:gd name="T2" fmla="*/ 422 w 22380"/>
                  <a:gd name="T3" fmla="*/ 9213 h 10614"/>
                  <a:gd name="T4" fmla="*/ 549 w 22380"/>
                  <a:gd name="T5" fmla="*/ 8868 h 10614"/>
                  <a:gd name="T6" fmla="*/ 773 w 22380"/>
                  <a:gd name="T7" fmla="*/ 8376 h 10614"/>
                  <a:gd name="T8" fmla="*/ 1153 w 22380"/>
                  <a:gd name="T9" fmla="*/ 7659 h 10614"/>
                  <a:gd name="T10" fmla="*/ 1598 w 22380"/>
                  <a:gd name="T11" fmla="*/ 6920 h 10614"/>
                  <a:gd name="T12" fmla="*/ 1916 w 22380"/>
                  <a:gd name="T13" fmla="*/ 6485 h 10614"/>
                  <a:gd name="T14" fmla="*/ 2799 w 22380"/>
                  <a:gd name="T15" fmla="*/ 5258 h 10614"/>
                  <a:gd name="T16" fmla="*/ 3054 w 22380"/>
                  <a:gd name="T17" fmla="*/ 4916 h 10614"/>
                  <a:gd name="T18" fmla="*/ 3312 w 22380"/>
                  <a:gd name="T19" fmla="*/ 4638 h 10614"/>
                  <a:gd name="T20" fmla="*/ 4575 w 22380"/>
                  <a:gd name="T21" fmla="*/ 3341 h 10614"/>
                  <a:gd name="T22" fmla="*/ 4954 w 22380"/>
                  <a:gd name="T23" fmla="*/ 2935 h 10614"/>
                  <a:gd name="T24" fmla="*/ 5342 w 22380"/>
                  <a:gd name="T25" fmla="*/ 2613 h 10614"/>
                  <a:gd name="T26" fmla="*/ 5735 w 22380"/>
                  <a:gd name="T27" fmla="*/ 2397 h 10614"/>
                  <a:gd name="T28" fmla="*/ 6118 w 22380"/>
                  <a:gd name="T29" fmla="*/ 2276 h 10614"/>
                  <a:gd name="T30" fmla="*/ 7001 w 22380"/>
                  <a:gd name="T31" fmla="*/ 1964 h 10614"/>
                  <a:gd name="T32" fmla="*/ 7265 w 22380"/>
                  <a:gd name="T33" fmla="*/ 1901 h 10614"/>
                  <a:gd name="T34" fmla="*/ 8151 w 22380"/>
                  <a:gd name="T35" fmla="*/ 1797 h 10614"/>
                  <a:gd name="T36" fmla="*/ 10173 w 22380"/>
                  <a:gd name="T37" fmla="*/ 1541 h 10614"/>
                  <a:gd name="T38" fmla="*/ 12195 w 22380"/>
                  <a:gd name="T39" fmla="*/ 1285 h 10614"/>
                  <a:gd name="T40" fmla="*/ 14217 w 22380"/>
                  <a:gd name="T41" fmla="*/ 1029 h 10614"/>
                  <a:gd name="T42" fmla="*/ 16239 w 22380"/>
                  <a:gd name="T43" fmla="*/ 772 h 10614"/>
                  <a:gd name="T44" fmla="*/ 18260 w 22380"/>
                  <a:gd name="T45" fmla="*/ 516 h 10614"/>
                  <a:gd name="T46" fmla="*/ 20282 w 22380"/>
                  <a:gd name="T47" fmla="*/ 260 h 10614"/>
                  <a:gd name="T48" fmla="*/ 22304 w 22380"/>
                  <a:gd name="T49" fmla="*/ 4 h 10614"/>
                  <a:gd name="T50" fmla="*/ 21310 w 22380"/>
                  <a:gd name="T51" fmla="*/ 259 h 10614"/>
                  <a:gd name="T52" fmla="*/ 19288 w 22380"/>
                  <a:gd name="T53" fmla="*/ 515 h 10614"/>
                  <a:gd name="T54" fmla="*/ 17266 w 22380"/>
                  <a:gd name="T55" fmla="*/ 771 h 10614"/>
                  <a:gd name="T56" fmla="*/ 15244 w 22380"/>
                  <a:gd name="T57" fmla="*/ 1028 h 10614"/>
                  <a:gd name="T58" fmla="*/ 13222 w 22380"/>
                  <a:gd name="T59" fmla="*/ 1284 h 10614"/>
                  <a:gd name="T60" fmla="*/ 11200 w 22380"/>
                  <a:gd name="T61" fmla="*/ 1540 h 10614"/>
                  <a:gd name="T62" fmla="*/ 9178 w 22380"/>
                  <a:gd name="T63" fmla="*/ 1796 h 10614"/>
                  <a:gd name="T64" fmla="*/ 7534 w 22380"/>
                  <a:gd name="T65" fmla="*/ 2001 h 10614"/>
                  <a:gd name="T66" fmla="*/ 7165 w 22380"/>
                  <a:gd name="T67" fmla="*/ 2050 h 10614"/>
                  <a:gd name="T68" fmla="*/ 6791 w 22380"/>
                  <a:gd name="T69" fmla="*/ 2177 h 10614"/>
                  <a:gd name="T70" fmla="*/ 5904 w 22380"/>
                  <a:gd name="T71" fmla="*/ 2475 h 10614"/>
                  <a:gd name="T72" fmla="*/ 5663 w 22380"/>
                  <a:gd name="T73" fmla="*/ 2568 h 10614"/>
                  <a:gd name="T74" fmla="*/ 5169 w 22380"/>
                  <a:gd name="T75" fmla="*/ 2909 h 10614"/>
                  <a:gd name="T76" fmla="*/ 4921 w 22380"/>
                  <a:gd name="T77" fmla="*/ 3156 h 10614"/>
                  <a:gd name="T78" fmla="*/ 3655 w 22380"/>
                  <a:gd name="T79" fmla="*/ 4478 h 10614"/>
                  <a:gd name="T80" fmla="*/ 3278 w 22380"/>
                  <a:gd name="T81" fmla="*/ 4856 h 10614"/>
                  <a:gd name="T82" fmla="*/ 3030 w 22380"/>
                  <a:gd name="T83" fmla="*/ 5156 h 10614"/>
                  <a:gd name="T84" fmla="*/ 2651 w 22380"/>
                  <a:gd name="T85" fmla="*/ 5692 h 10614"/>
                  <a:gd name="T86" fmla="*/ 1829 w 22380"/>
                  <a:gd name="T87" fmla="*/ 6814 h 10614"/>
                  <a:gd name="T88" fmla="*/ 1517 w 22380"/>
                  <a:gd name="T89" fmla="*/ 7286 h 10614"/>
                  <a:gd name="T90" fmla="*/ 1013 w 22380"/>
                  <a:gd name="T91" fmla="*/ 8191 h 10614"/>
                  <a:gd name="T92" fmla="*/ 763 w 22380"/>
                  <a:gd name="T93" fmla="*/ 8694 h 10614"/>
                  <a:gd name="T94" fmla="*/ 606 w 22380"/>
                  <a:gd name="T95" fmla="*/ 9077 h 10614"/>
                  <a:gd name="T96" fmla="*/ 449 w 22380"/>
                  <a:gd name="T97" fmla="*/ 9542 h 10614"/>
                  <a:gd name="T98" fmla="*/ 196 w 22380"/>
                  <a:gd name="T99" fmla="*/ 10362 h 10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0" h="10614">
                    <a:moveTo>
                      <a:pt x="11" y="10523"/>
                    </a:moveTo>
                    <a:lnTo>
                      <a:pt x="74" y="10323"/>
                    </a:lnTo>
                    <a:lnTo>
                      <a:pt x="137" y="10119"/>
                    </a:lnTo>
                    <a:lnTo>
                      <a:pt x="200" y="9912"/>
                    </a:lnTo>
                    <a:lnTo>
                      <a:pt x="264" y="9706"/>
                    </a:lnTo>
                    <a:lnTo>
                      <a:pt x="327" y="9503"/>
                    </a:lnTo>
                    <a:lnTo>
                      <a:pt x="390" y="9308"/>
                    </a:lnTo>
                    <a:lnTo>
                      <a:pt x="422" y="9213"/>
                    </a:lnTo>
                    <a:lnTo>
                      <a:pt x="454" y="9122"/>
                    </a:lnTo>
                    <a:lnTo>
                      <a:pt x="486" y="9034"/>
                    </a:lnTo>
                    <a:lnTo>
                      <a:pt x="518" y="8949"/>
                    </a:lnTo>
                    <a:lnTo>
                      <a:pt x="549" y="8868"/>
                    </a:lnTo>
                    <a:lnTo>
                      <a:pt x="581" y="8790"/>
                    </a:lnTo>
                    <a:lnTo>
                      <a:pt x="645" y="8643"/>
                    </a:lnTo>
                    <a:lnTo>
                      <a:pt x="709" y="8506"/>
                    </a:lnTo>
                    <a:lnTo>
                      <a:pt x="773" y="8376"/>
                    </a:lnTo>
                    <a:lnTo>
                      <a:pt x="836" y="8252"/>
                    </a:lnTo>
                    <a:lnTo>
                      <a:pt x="899" y="8132"/>
                    </a:lnTo>
                    <a:lnTo>
                      <a:pt x="1026" y="7894"/>
                    </a:lnTo>
                    <a:lnTo>
                      <a:pt x="1153" y="7659"/>
                    </a:lnTo>
                    <a:lnTo>
                      <a:pt x="1280" y="7434"/>
                    </a:lnTo>
                    <a:lnTo>
                      <a:pt x="1406" y="7220"/>
                    </a:lnTo>
                    <a:lnTo>
                      <a:pt x="1534" y="7017"/>
                    </a:lnTo>
                    <a:lnTo>
                      <a:pt x="1598" y="6920"/>
                    </a:lnTo>
                    <a:lnTo>
                      <a:pt x="1662" y="6827"/>
                    </a:lnTo>
                    <a:lnTo>
                      <a:pt x="1726" y="6739"/>
                    </a:lnTo>
                    <a:lnTo>
                      <a:pt x="1790" y="6653"/>
                    </a:lnTo>
                    <a:lnTo>
                      <a:pt x="1916" y="6485"/>
                    </a:lnTo>
                    <a:lnTo>
                      <a:pt x="2042" y="6314"/>
                    </a:lnTo>
                    <a:lnTo>
                      <a:pt x="2547" y="5617"/>
                    </a:lnTo>
                    <a:lnTo>
                      <a:pt x="2673" y="5439"/>
                    </a:lnTo>
                    <a:lnTo>
                      <a:pt x="2799" y="5258"/>
                    </a:lnTo>
                    <a:lnTo>
                      <a:pt x="2863" y="5168"/>
                    </a:lnTo>
                    <a:lnTo>
                      <a:pt x="2926" y="5081"/>
                    </a:lnTo>
                    <a:lnTo>
                      <a:pt x="2991" y="4996"/>
                    </a:lnTo>
                    <a:lnTo>
                      <a:pt x="3054" y="4916"/>
                    </a:lnTo>
                    <a:lnTo>
                      <a:pt x="3119" y="4840"/>
                    </a:lnTo>
                    <a:lnTo>
                      <a:pt x="3184" y="4770"/>
                    </a:lnTo>
                    <a:lnTo>
                      <a:pt x="3248" y="4703"/>
                    </a:lnTo>
                    <a:lnTo>
                      <a:pt x="3312" y="4638"/>
                    </a:lnTo>
                    <a:lnTo>
                      <a:pt x="3439" y="4514"/>
                    </a:lnTo>
                    <a:lnTo>
                      <a:pt x="3565" y="4387"/>
                    </a:lnTo>
                    <a:lnTo>
                      <a:pt x="4069" y="3864"/>
                    </a:lnTo>
                    <a:lnTo>
                      <a:pt x="4575" y="3341"/>
                    </a:lnTo>
                    <a:lnTo>
                      <a:pt x="4701" y="3206"/>
                    </a:lnTo>
                    <a:lnTo>
                      <a:pt x="4827" y="3069"/>
                    </a:lnTo>
                    <a:lnTo>
                      <a:pt x="4890" y="3001"/>
                    </a:lnTo>
                    <a:lnTo>
                      <a:pt x="4954" y="2935"/>
                    </a:lnTo>
                    <a:lnTo>
                      <a:pt x="5019" y="2872"/>
                    </a:lnTo>
                    <a:lnTo>
                      <a:pt x="5084" y="2814"/>
                    </a:lnTo>
                    <a:lnTo>
                      <a:pt x="5212" y="2708"/>
                    </a:lnTo>
                    <a:lnTo>
                      <a:pt x="5342" y="2613"/>
                    </a:lnTo>
                    <a:lnTo>
                      <a:pt x="5471" y="2529"/>
                    </a:lnTo>
                    <a:lnTo>
                      <a:pt x="5601" y="2456"/>
                    </a:lnTo>
                    <a:lnTo>
                      <a:pt x="5667" y="2424"/>
                    </a:lnTo>
                    <a:lnTo>
                      <a:pt x="5735" y="2397"/>
                    </a:lnTo>
                    <a:lnTo>
                      <a:pt x="5800" y="2374"/>
                    </a:lnTo>
                    <a:lnTo>
                      <a:pt x="5866" y="2353"/>
                    </a:lnTo>
                    <a:lnTo>
                      <a:pt x="5993" y="2316"/>
                    </a:lnTo>
                    <a:lnTo>
                      <a:pt x="6118" y="2276"/>
                    </a:lnTo>
                    <a:lnTo>
                      <a:pt x="6622" y="2102"/>
                    </a:lnTo>
                    <a:lnTo>
                      <a:pt x="6748" y="2057"/>
                    </a:lnTo>
                    <a:lnTo>
                      <a:pt x="6873" y="2009"/>
                    </a:lnTo>
                    <a:lnTo>
                      <a:pt x="7001" y="1964"/>
                    </a:lnTo>
                    <a:lnTo>
                      <a:pt x="7067" y="1944"/>
                    </a:lnTo>
                    <a:lnTo>
                      <a:pt x="7132" y="1927"/>
                    </a:lnTo>
                    <a:lnTo>
                      <a:pt x="7198" y="1912"/>
                    </a:lnTo>
                    <a:lnTo>
                      <a:pt x="7265" y="1901"/>
                    </a:lnTo>
                    <a:lnTo>
                      <a:pt x="7394" y="1886"/>
                    </a:lnTo>
                    <a:lnTo>
                      <a:pt x="7521" y="1874"/>
                    </a:lnTo>
                    <a:lnTo>
                      <a:pt x="7647" y="1861"/>
                    </a:lnTo>
                    <a:lnTo>
                      <a:pt x="8151" y="1797"/>
                    </a:lnTo>
                    <a:lnTo>
                      <a:pt x="8657" y="1733"/>
                    </a:lnTo>
                    <a:lnTo>
                      <a:pt x="9162" y="1669"/>
                    </a:lnTo>
                    <a:lnTo>
                      <a:pt x="9667" y="1605"/>
                    </a:lnTo>
                    <a:lnTo>
                      <a:pt x="10173" y="1541"/>
                    </a:lnTo>
                    <a:lnTo>
                      <a:pt x="10678" y="1477"/>
                    </a:lnTo>
                    <a:lnTo>
                      <a:pt x="11184" y="1413"/>
                    </a:lnTo>
                    <a:lnTo>
                      <a:pt x="11689" y="1349"/>
                    </a:lnTo>
                    <a:lnTo>
                      <a:pt x="12195" y="1285"/>
                    </a:lnTo>
                    <a:lnTo>
                      <a:pt x="12700" y="1221"/>
                    </a:lnTo>
                    <a:lnTo>
                      <a:pt x="13206" y="1157"/>
                    </a:lnTo>
                    <a:lnTo>
                      <a:pt x="13711" y="1093"/>
                    </a:lnTo>
                    <a:lnTo>
                      <a:pt x="14217" y="1029"/>
                    </a:lnTo>
                    <a:lnTo>
                      <a:pt x="14722" y="965"/>
                    </a:lnTo>
                    <a:lnTo>
                      <a:pt x="15228" y="901"/>
                    </a:lnTo>
                    <a:lnTo>
                      <a:pt x="15733" y="837"/>
                    </a:lnTo>
                    <a:lnTo>
                      <a:pt x="16239" y="772"/>
                    </a:lnTo>
                    <a:lnTo>
                      <a:pt x="16744" y="708"/>
                    </a:lnTo>
                    <a:lnTo>
                      <a:pt x="17249" y="644"/>
                    </a:lnTo>
                    <a:lnTo>
                      <a:pt x="17755" y="580"/>
                    </a:lnTo>
                    <a:lnTo>
                      <a:pt x="18260" y="516"/>
                    </a:lnTo>
                    <a:lnTo>
                      <a:pt x="18766" y="452"/>
                    </a:lnTo>
                    <a:lnTo>
                      <a:pt x="19271" y="388"/>
                    </a:lnTo>
                    <a:lnTo>
                      <a:pt x="19777" y="324"/>
                    </a:lnTo>
                    <a:lnTo>
                      <a:pt x="20282" y="260"/>
                    </a:lnTo>
                    <a:lnTo>
                      <a:pt x="20788" y="196"/>
                    </a:lnTo>
                    <a:lnTo>
                      <a:pt x="21293" y="132"/>
                    </a:lnTo>
                    <a:lnTo>
                      <a:pt x="21799" y="68"/>
                    </a:lnTo>
                    <a:lnTo>
                      <a:pt x="22304" y="4"/>
                    </a:lnTo>
                    <a:cubicBezTo>
                      <a:pt x="22339" y="0"/>
                      <a:pt x="22372" y="25"/>
                      <a:pt x="22376" y="60"/>
                    </a:cubicBezTo>
                    <a:cubicBezTo>
                      <a:pt x="22380" y="95"/>
                      <a:pt x="22356" y="127"/>
                      <a:pt x="22321" y="131"/>
                    </a:cubicBezTo>
                    <a:lnTo>
                      <a:pt x="21815" y="195"/>
                    </a:lnTo>
                    <a:lnTo>
                      <a:pt x="21310" y="259"/>
                    </a:lnTo>
                    <a:lnTo>
                      <a:pt x="20804" y="323"/>
                    </a:lnTo>
                    <a:lnTo>
                      <a:pt x="20299" y="387"/>
                    </a:lnTo>
                    <a:lnTo>
                      <a:pt x="19793" y="451"/>
                    </a:lnTo>
                    <a:lnTo>
                      <a:pt x="19288" y="515"/>
                    </a:lnTo>
                    <a:lnTo>
                      <a:pt x="18782" y="579"/>
                    </a:lnTo>
                    <a:lnTo>
                      <a:pt x="18277" y="643"/>
                    </a:lnTo>
                    <a:lnTo>
                      <a:pt x="17771" y="707"/>
                    </a:lnTo>
                    <a:lnTo>
                      <a:pt x="17266" y="771"/>
                    </a:lnTo>
                    <a:lnTo>
                      <a:pt x="16761" y="835"/>
                    </a:lnTo>
                    <a:lnTo>
                      <a:pt x="16255" y="899"/>
                    </a:lnTo>
                    <a:lnTo>
                      <a:pt x="15750" y="964"/>
                    </a:lnTo>
                    <a:lnTo>
                      <a:pt x="15244" y="1028"/>
                    </a:lnTo>
                    <a:lnTo>
                      <a:pt x="14739" y="1092"/>
                    </a:lnTo>
                    <a:lnTo>
                      <a:pt x="14233" y="1156"/>
                    </a:lnTo>
                    <a:lnTo>
                      <a:pt x="13728" y="1220"/>
                    </a:lnTo>
                    <a:lnTo>
                      <a:pt x="13222" y="1284"/>
                    </a:lnTo>
                    <a:lnTo>
                      <a:pt x="12717" y="1348"/>
                    </a:lnTo>
                    <a:lnTo>
                      <a:pt x="12211" y="1412"/>
                    </a:lnTo>
                    <a:lnTo>
                      <a:pt x="11706" y="1476"/>
                    </a:lnTo>
                    <a:lnTo>
                      <a:pt x="11200" y="1540"/>
                    </a:lnTo>
                    <a:lnTo>
                      <a:pt x="10695" y="1604"/>
                    </a:lnTo>
                    <a:lnTo>
                      <a:pt x="10189" y="1668"/>
                    </a:lnTo>
                    <a:lnTo>
                      <a:pt x="9684" y="1732"/>
                    </a:lnTo>
                    <a:lnTo>
                      <a:pt x="9178" y="1796"/>
                    </a:lnTo>
                    <a:lnTo>
                      <a:pt x="8673" y="1860"/>
                    </a:lnTo>
                    <a:lnTo>
                      <a:pt x="8168" y="1924"/>
                    </a:lnTo>
                    <a:lnTo>
                      <a:pt x="7661" y="1988"/>
                    </a:lnTo>
                    <a:lnTo>
                      <a:pt x="7534" y="2001"/>
                    </a:lnTo>
                    <a:lnTo>
                      <a:pt x="7409" y="2013"/>
                    </a:lnTo>
                    <a:lnTo>
                      <a:pt x="7285" y="2028"/>
                    </a:lnTo>
                    <a:lnTo>
                      <a:pt x="7225" y="2038"/>
                    </a:lnTo>
                    <a:lnTo>
                      <a:pt x="7165" y="2050"/>
                    </a:lnTo>
                    <a:lnTo>
                      <a:pt x="7104" y="2066"/>
                    </a:lnTo>
                    <a:lnTo>
                      <a:pt x="7043" y="2085"/>
                    </a:lnTo>
                    <a:lnTo>
                      <a:pt x="6919" y="2129"/>
                    </a:lnTo>
                    <a:lnTo>
                      <a:pt x="6791" y="2177"/>
                    </a:lnTo>
                    <a:lnTo>
                      <a:pt x="6664" y="2223"/>
                    </a:lnTo>
                    <a:lnTo>
                      <a:pt x="6157" y="2399"/>
                    </a:lnTo>
                    <a:lnTo>
                      <a:pt x="6029" y="2438"/>
                    </a:lnTo>
                    <a:lnTo>
                      <a:pt x="5904" y="2475"/>
                    </a:lnTo>
                    <a:lnTo>
                      <a:pt x="5843" y="2494"/>
                    </a:lnTo>
                    <a:lnTo>
                      <a:pt x="5782" y="2516"/>
                    </a:lnTo>
                    <a:lnTo>
                      <a:pt x="5722" y="2540"/>
                    </a:lnTo>
                    <a:lnTo>
                      <a:pt x="5663" y="2568"/>
                    </a:lnTo>
                    <a:lnTo>
                      <a:pt x="5540" y="2637"/>
                    </a:lnTo>
                    <a:lnTo>
                      <a:pt x="5417" y="2717"/>
                    </a:lnTo>
                    <a:lnTo>
                      <a:pt x="5293" y="2808"/>
                    </a:lnTo>
                    <a:lnTo>
                      <a:pt x="5169" y="2909"/>
                    </a:lnTo>
                    <a:lnTo>
                      <a:pt x="5108" y="2964"/>
                    </a:lnTo>
                    <a:lnTo>
                      <a:pt x="5046" y="3025"/>
                    </a:lnTo>
                    <a:lnTo>
                      <a:pt x="4984" y="3089"/>
                    </a:lnTo>
                    <a:lnTo>
                      <a:pt x="4921" y="3156"/>
                    </a:lnTo>
                    <a:lnTo>
                      <a:pt x="4794" y="3294"/>
                    </a:lnTo>
                    <a:lnTo>
                      <a:pt x="4667" y="3429"/>
                    </a:lnTo>
                    <a:lnTo>
                      <a:pt x="4162" y="3953"/>
                    </a:lnTo>
                    <a:lnTo>
                      <a:pt x="3655" y="4478"/>
                    </a:lnTo>
                    <a:lnTo>
                      <a:pt x="3528" y="4605"/>
                    </a:lnTo>
                    <a:lnTo>
                      <a:pt x="3403" y="4729"/>
                    </a:lnTo>
                    <a:lnTo>
                      <a:pt x="3340" y="4791"/>
                    </a:lnTo>
                    <a:lnTo>
                      <a:pt x="3278" y="4856"/>
                    </a:lnTo>
                    <a:lnTo>
                      <a:pt x="3216" y="4923"/>
                    </a:lnTo>
                    <a:lnTo>
                      <a:pt x="3155" y="4996"/>
                    </a:lnTo>
                    <a:lnTo>
                      <a:pt x="3092" y="5074"/>
                    </a:lnTo>
                    <a:lnTo>
                      <a:pt x="3030" y="5156"/>
                    </a:lnTo>
                    <a:lnTo>
                      <a:pt x="2967" y="5242"/>
                    </a:lnTo>
                    <a:lnTo>
                      <a:pt x="2904" y="5331"/>
                    </a:lnTo>
                    <a:lnTo>
                      <a:pt x="2778" y="5513"/>
                    </a:lnTo>
                    <a:lnTo>
                      <a:pt x="2651" y="5692"/>
                    </a:lnTo>
                    <a:lnTo>
                      <a:pt x="2145" y="6391"/>
                    </a:lnTo>
                    <a:lnTo>
                      <a:pt x="2018" y="6561"/>
                    </a:lnTo>
                    <a:lnTo>
                      <a:pt x="1892" y="6729"/>
                    </a:lnTo>
                    <a:lnTo>
                      <a:pt x="1829" y="6814"/>
                    </a:lnTo>
                    <a:lnTo>
                      <a:pt x="1767" y="6900"/>
                    </a:lnTo>
                    <a:lnTo>
                      <a:pt x="1704" y="6991"/>
                    </a:lnTo>
                    <a:lnTo>
                      <a:pt x="1642" y="7085"/>
                    </a:lnTo>
                    <a:lnTo>
                      <a:pt x="1517" y="7286"/>
                    </a:lnTo>
                    <a:lnTo>
                      <a:pt x="1391" y="7497"/>
                    </a:lnTo>
                    <a:lnTo>
                      <a:pt x="1265" y="7720"/>
                    </a:lnTo>
                    <a:lnTo>
                      <a:pt x="1139" y="7954"/>
                    </a:lnTo>
                    <a:lnTo>
                      <a:pt x="1013" y="8191"/>
                    </a:lnTo>
                    <a:lnTo>
                      <a:pt x="950" y="8310"/>
                    </a:lnTo>
                    <a:lnTo>
                      <a:pt x="887" y="8432"/>
                    </a:lnTo>
                    <a:lnTo>
                      <a:pt x="825" y="8559"/>
                    </a:lnTo>
                    <a:lnTo>
                      <a:pt x="763" y="8694"/>
                    </a:lnTo>
                    <a:lnTo>
                      <a:pt x="700" y="8839"/>
                    </a:lnTo>
                    <a:lnTo>
                      <a:pt x="669" y="8915"/>
                    </a:lnTo>
                    <a:lnTo>
                      <a:pt x="637" y="8994"/>
                    </a:lnTo>
                    <a:lnTo>
                      <a:pt x="606" y="9077"/>
                    </a:lnTo>
                    <a:lnTo>
                      <a:pt x="575" y="9164"/>
                    </a:lnTo>
                    <a:lnTo>
                      <a:pt x="543" y="9254"/>
                    </a:lnTo>
                    <a:lnTo>
                      <a:pt x="512" y="9347"/>
                    </a:lnTo>
                    <a:lnTo>
                      <a:pt x="449" y="9542"/>
                    </a:lnTo>
                    <a:lnTo>
                      <a:pt x="386" y="9743"/>
                    </a:lnTo>
                    <a:lnTo>
                      <a:pt x="323" y="9949"/>
                    </a:lnTo>
                    <a:lnTo>
                      <a:pt x="260" y="10156"/>
                    </a:lnTo>
                    <a:lnTo>
                      <a:pt x="196" y="10362"/>
                    </a:lnTo>
                    <a:lnTo>
                      <a:pt x="133" y="10562"/>
                    </a:lnTo>
                    <a:cubicBezTo>
                      <a:pt x="122" y="10595"/>
                      <a:pt x="86" y="10614"/>
                      <a:pt x="53" y="10604"/>
                    </a:cubicBezTo>
                    <a:cubicBezTo>
                      <a:pt x="19" y="10593"/>
                      <a:pt x="0" y="10557"/>
                      <a:pt x="11" y="10523"/>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6" name="Freeform 18"/>
              <p:cNvSpPr>
                <a:spLocks/>
              </p:cNvSpPr>
              <p:nvPr/>
            </p:nvSpPr>
            <p:spPr bwMode="auto">
              <a:xfrm>
                <a:off x="947323" y="5024438"/>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nvGrpSpPr>
              <p:cNvPr id="807" name="Group 806"/>
              <p:cNvGrpSpPr/>
              <p:nvPr/>
            </p:nvGrpSpPr>
            <p:grpSpPr>
              <a:xfrm>
                <a:off x="947323" y="3517900"/>
                <a:ext cx="2917825" cy="1555751"/>
                <a:chOff x="947323" y="3517900"/>
                <a:chExt cx="2917825" cy="1555751"/>
              </a:xfrm>
              <a:solidFill>
                <a:srgbClr val="000000"/>
              </a:solidFill>
            </p:grpSpPr>
            <p:grpSp>
              <p:nvGrpSpPr>
                <p:cNvPr id="957" name="Group 956"/>
                <p:cNvGrpSpPr/>
                <p:nvPr/>
              </p:nvGrpSpPr>
              <p:grpSpPr>
                <a:xfrm>
                  <a:off x="947323" y="3797300"/>
                  <a:ext cx="955675" cy="1276351"/>
                  <a:chOff x="947323" y="3797300"/>
                  <a:chExt cx="955675" cy="1276351"/>
                </a:xfrm>
                <a:grpFill/>
              </p:grpSpPr>
              <p:sp>
                <p:nvSpPr>
                  <p:cNvPr id="1012" name="Freeform 17"/>
                  <p:cNvSpPr>
                    <a:spLocks/>
                  </p:cNvSpPr>
                  <p:nvPr/>
                </p:nvSpPr>
                <p:spPr bwMode="auto">
                  <a:xfrm>
                    <a:off x="947323" y="5024438"/>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nvGrpSpPr>
                  <p:cNvPr id="1013" name="Group 1012"/>
                  <p:cNvGrpSpPr/>
                  <p:nvPr/>
                </p:nvGrpSpPr>
                <p:grpSpPr>
                  <a:xfrm>
                    <a:off x="1021935" y="3797300"/>
                    <a:ext cx="881063" cy="1042988"/>
                    <a:chOff x="1021935" y="3797300"/>
                    <a:chExt cx="881063" cy="1042988"/>
                  </a:xfrm>
                  <a:grpFill/>
                </p:grpSpPr>
                <p:sp>
                  <p:nvSpPr>
                    <p:cNvPr id="1014" name="Freeform 19"/>
                    <p:cNvSpPr>
                      <a:spLocks/>
                    </p:cNvSpPr>
                    <p:nvPr/>
                  </p:nvSpPr>
                  <p:spPr bwMode="auto">
                    <a:xfrm>
                      <a:off x="1021935" y="4789488"/>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15" name="Freeform 20"/>
                    <p:cNvSpPr>
                      <a:spLocks/>
                    </p:cNvSpPr>
                    <p:nvPr/>
                  </p:nvSpPr>
                  <p:spPr bwMode="auto">
                    <a:xfrm>
                      <a:off x="1021935" y="4789488"/>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16" name="Freeform 21"/>
                    <p:cNvSpPr>
                      <a:spLocks/>
                    </p:cNvSpPr>
                    <p:nvPr/>
                  </p:nvSpPr>
                  <p:spPr bwMode="auto">
                    <a:xfrm>
                      <a:off x="1096548" y="4633913"/>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17" name="Freeform 22"/>
                    <p:cNvSpPr>
                      <a:spLocks/>
                    </p:cNvSpPr>
                    <p:nvPr/>
                  </p:nvSpPr>
                  <p:spPr bwMode="auto">
                    <a:xfrm>
                      <a:off x="1096548" y="4633913"/>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18" name="Freeform 23"/>
                    <p:cNvSpPr>
                      <a:spLocks/>
                    </p:cNvSpPr>
                    <p:nvPr/>
                  </p:nvSpPr>
                  <p:spPr bwMode="auto">
                    <a:xfrm>
                      <a:off x="1172748" y="450215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19" name="Freeform 24"/>
                    <p:cNvSpPr>
                      <a:spLocks/>
                    </p:cNvSpPr>
                    <p:nvPr/>
                  </p:nvSpPr>
                  <p:spPr bwMode="auto">
                    <a:xfrm>
                      <a:off x="1172748" y="450215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0" name="Freeform 25"/>
                    <p:cNvSpPr>
                      <a:spLocks/>
                    </p:cNvSpPr>
                    <p:nvPr/>
                  </p:nvSpPr>
                  <p:spPr bwMode="auto">
                    <a:xfrm>
                      <a:off x="1248948" y="43973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1" name="Freeform 26"/>
                    <p:cNvSpPr>
                      <a:spLocks/>
                    </p:cNvSpPr>
                    <p:nvPr/>
                  </p:nvSpPr>
                  <p:spPr bwMode="auto">
                    <a:xfrm>
                      <a:off x="1248948" y="43973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2" name="Freeform 27"/>
                    <p:cNvSpPr>
                      <a:spLocks/>
                    </p:cNvSpPr>
                    <p:nvPr/>
                  </p:nvSpPr>
                  <p:spPr bwMode="auto">
                    <a:xfrm>
                      <a:off x="1323560" y="4294188"/>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3" name="Freeform 28"/>
                    <p:cNvSpPr>
                      <a:spLocks/>
                    </p:cNvSpPr>
                    <p:nvPr/>
                  </p:nvSpPr>
                  <p:spPr bwMode="auto">
                    <a:xfrm>
                      <a:off x="1323560" y="4294188"/>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4" name="Freeform 29"/>
                    <p:cNvSpPr>
                      <a:spLocks/>
                    </p:cNvSpPr>
                    <p:nvPr/>
                  </p:nvSpPr>
                  <p:spPr bwMode="auto">
                    <a:xfrm>
                      <a:off x="1399760" y="4189413"/>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5" name="Freeform 30"/>
                    <p:cNvSpPr>
                      <a:spLocks/>
                    </p:cNvSpPr>
                    <p:nvPr/>
                  </p:nvSpPr>
                  <p:spPr bwMode="auto">
                    <a:xfrm>
                      <a:off x="1399760" y="4189413"/>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6" name="Freeform 31"/>
                    <p:cNvSpPr>
                      <a:spLocks/>
                    </p:cNvSpPr>
                    <p:nvPr/>
                  </p:nvSpPr>
                  <p:spPr bwMode="auto">
                    <a:xfrm>
                      <a:off x="1474373" y="41116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7" name="Freeform 32"/>
                    <p:cNvSpPr>
                      <a:spLocks/>
                    </p:cNvSpPr>
                    <p:nvPr/>
                  </p:nvSpPr>
                  <p:spPr bwMode="auto">
                    <a:xfrm>
                      <a:off x="1474373" y="41116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8" name="Freeform 33"/>
                    <p:cNvSpPr>
                      <a:spLocks/>
                    </p:cNvSpPr>
                    <p:nvPr/>
                  </p:nvSpPr>
                  <p:spPr bwMode="auto">
                    <a:xfrm>
                      <a:off x="1550573" y="4033838"/>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29" name="Freeform 34"/>
                    <p:cNvSpPr>
                      <a:spLocks/>
                    </p:cNvSpPr>
                    <p:nvPr/>
                  </p:nvSpPr>
                  <p:spPr bwMode="auto">
                    <a:xfrm>
                      <a:off x="1550573" y="4033838"/>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30" name="Freeform 35"/>
                    <p:cNvSpPr>
                      <a:spLocks/>
                    </p:cNvSpPr>
                    <p:nvPr/>
                  </p:nvSpPr>
                  <p:spPr bwMode="auto">
                    <a:xfrm>
                      <a:off x="1626773" y="3954463"/>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31" name="Freeform 36"/>
                    <p:cNvSpPr>
                      <a:spLocks/>
                    </p:cNvSpPr>
                    <p:nvPr/>
                  </p:nvSpPr>
                  <p:spPr bwMode="auto">
                    <a:xfrm>
                      <a:off x="1626773" y="3954463"/>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32" name="Freeform 37"/>
                    <p:cNvSpPr>
                      <a:spLocks/>
                    </p:cNvSpPr>
                    <p:nvPr/>
                  </p:nvSpPr>
                  <p:spPr bwMode="auto">
                    <a:xfrm>
                      <a:off x="1701385" y="38766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33" name="Freeform 38"/>
                    <p:cNvSpPr>
                      <a:spLocks/>
                    </p:cNvSpPr>
                    <p:nvPr/>
                  </p:nvSpPr>
                  <p:spPr bwMode="auto">
                    <a:xfrm>
                      <a:off x="1701385" y="38766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34" name="Freeform 39"/>
                    <p:cNvSpPr>
                      <a:spLocks/>
                    </p:cNvSpPr>
                    <p:nvPr/>
                  </p:nvSpPr>
                  <p:spPr bwMode="auto">
                    <a:xfrm>
                      <a:off x="1777585" y="3824288"/>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35" name="Freeform 40"/>
                    <p:cNvSpPr>
                      <a:spLocks/>
                    </p:cNvSpPr>
                    <p:nvPr/>
                  </p:nvSpPr>
                  <p:spPr bwMode="auto">
                    <a:xfrm>
                      <a:off x="1777585" y="3824288"/>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36" name="Freeform 41"/>
                    <p:cNvSpPr>
                      <a:spLocks/>
                    </p:cNvSpPr>
                    <p:nvPr/>
                  </p:nvSpPr>
                  <p:spPr bwMode="auto">
                    <a:xfrm>
                      <a:off x="1852198" y="379730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37" name="Freeform 42"/>
                    <p:cNvSpPr>
                      <a:spLocks/>
                    </p:cNvSpPr>
                    <p:nvPr/>
                  </p:nvSpPr>
                  <p:spPr bwMode="auto">
                    <a:xfrm>
                      <a:off x="1852198" y="379730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grpSp>
            <p:grpSp>
              <p:nvGrpSpPr>
                <p:cNvPr id="958" name="Group 957"/>
                <p:cNvGrpSpPr/>
                <p:nvPr/>
              </p:nvGrpSpPr>
              <p:grpSpPr>
                <a:xfrm>
                  <a:off x="1926810" y="3594100"/>
                  <a:ext cx="1333501" cy="228601"/>
                  <a:chOff x="1926810" y="3594100"/>
                  <a:chExt cx="1333501" cy="228601"/>
                </a:xfrm>
                <a:grpFill/>
              </p:grpSpPr>
              <p:sp>
                <p:nvSpPr>
                  <p:cNvPr id="976" name="Freeform 43"/>
                  <p:cNvSpPr>
                    <a:spLocks/>
                  </p:cNvSpPr>
                  <p:nvPr/>
                </p:nvSpPr>
                <p:spPr bwMode="auto">
                  <a:xfrm>
                    <a:off x="1926810" y="3773488"/>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77" name="Freeform 44"/>
                  <p:cNvSpPr>
                    <a:spLocks/>
                  </p:cNvSpPr>
                  <p:nvPr/>
                </p:nvSpPr>
                <p:spPr bwMode="auto">
                  <a:xfrm>
                    <a:off x="1926810" y="3773488"/>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78" name="Freeform 45"/>
                  <p:cNvSpPr>
                    <a:spLocks/>
                  </p:cNvSpPr>
                  <p:nvPr/>
                </p:nvSpPr>
                <p:spPr bwMode="auto">
                  <a:xfrm>
                    <a:off x="2003010" y="374650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79" name="Freeform 46"/>
                  <p:cNvSpPr>
                    <a:spLocks/>
                  </p:cNvSpPr>
                  <p:nvPr/>
                </p:nvSpPr>
                <p:spPr bwMode="auto">
                  <a:xfrm>
                    <a:off x="2003010" y="374650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0" name="Freeform 47"/>
                  <p:cNvSpPr>
                    <a:spLocks/>
                  </p:cNvSpPr>
                  <p:nvPr/>
                </p:nvSpPr>
                <p:spPr bwMode="auto">
                  <a:xfrm>
                    <a:off x="2079210" y="37369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1" name="Freeform 48"/>
                  <p:cNvSpPr>
                    <a:spLocks/>
                  </p:cNvSpPr>
                  <p:nvPr/>
                </p:nvSpPr>
                <p:spPr bwMode="auto">
                  <a:xfrm>
                    <a:off x="2079210" y="37369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2" name="Freeform 49"/>
                  <p:cNvSpPr>
                    <a:spLocks/>
                  </p:cNvSpPr>
                  <p:nvPr/>
                </p:nvSpPr>
                <p:spPr bwMode="auto">
                  <a:xfrm>
                    <a:off x="2153823" y="372745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3" name="Freeform 50"/>
                  <p:cNvSpPr>
                    <a:spLocks/>
                  </p:cNvSpPr>
                  <p:nvPr/>
                </p:nvSpPr>
                <p:spPr bwMode="auto">
                  <a:xfrm>
                    <a:off x="2153823" y="372745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4" name="Freeform 51"/>
                  <p:cNvSpPr>
                    <a:spLocks/>
                  </p:cNvSpPr>
                  <p:nvPr/>
                </p:nvSpPr>
                <p:spPr bwMode="auto">
                  <a:xfrm>
                    <a:off x="2230023" y="371792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5" name="Freeform 52"/>
                  <p:cNvSpPr>
                    <a:spLocks/>
                  </p:cNvSpPr>
                  <p:nvPr/>
                </p:nvSpPr>
                <p:spPr bwMode="auto">
                  <a:xfrm>
                    <a:off x="2230023" y="371792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6" name="Freeform 53"/>
                  <p:cNvSpPr>
                    <a:spLocks/>
                  </p:cNvSpPr>
                  <p:nvPr/>
                </p:nvSpPr>
                <p:spPr bwMode="auto">
                  <a:xfrm>
                    <a:off x="2304635" y="370840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7" name="Freeform 54"/>
                  <p:cNvSpPr>
                    <a:spLocks/>
                  </p:cNvSpPr>
                  <p:nvPr/>
                </p:nvSpPr>
                <p:spPr bwMode="auto">
                  <a:xfrm>
                    <a:off x="2304635" y="370840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8" name="Freeform 55"/>
                  <p:cNvSpPr>
                    <a:spLocks/>
                  </p:cNvSpPr>
                  <p:nvPr/>
                </p:nvSpPr>
                <p:spPr bwMode="auto">
                  <a:xfrm>
                    <a:off x="2380835" y="369887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89" name="Freeform 56"/>
                  <p:cNvSpPr>
                    <a:spLocks/>
                  </p:cNvSpPr>
                  <p:nvPr/>
                </p:nvSpPr>
                <p:spPr bwMode="auto">
                  <a:xfrm>
                    <a:off x="2380835" y="369887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0" name="Freeform 57"/>
                  <p:cNvSpPr>
                    <a:spLocks/>
                  </p:cNvSpPr>
                  <p:nvPr/>
                </p:nvSpPr>
                <p:spPr bwMode="auto">
                  <a:xfrm>
                    <a:off x="2457035" y="3689350"/>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1" name="Freeform 58"/>
                  <p:cNvSpPr>
                    <a:spLocks/>
                  </p:cNvSpPr>
                  <p:nvPr/>
                </p:nvSpPr>
                <p:spPr bwMode="auto">
                  <a:xfrm>
                    <a:off x="2457035" y="3689350"/>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2" name="Freeform 59"/>
                  <p:cNvSpPr>
                    <a:spLocks/>
                  </p:cNvSpPr>
                  <p:nvPr/>
                </p:nvSpPr>
                <p:spPr bwMode="auto">
                  <a:xfrm>
                    <a:off x="2531648" y="367982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3" name="Freeform 60"/>
                  <p:cNvSpPr>
                    <a:spLocks/>
                  </p:cNvSpPr>
                  <p:nvPr/>
                </p:nvSpPr>
                <p:spPr bwMode="auto">
                  <a:xfrm>
                    <a:off x="2531648" y="367982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4" name="Freeform 61"/>
                  <p:cNvSpPr>
                    <a:spLocks/>
                  </p:cNvSpPr>
                  <p:nvPr/>
                </p:nvSpPr>
                <p:spPr bwMode="auto">
                  <a:xfrm>
                    <a:off x="2607848" y="3670300"/>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5" name="Freeform 62"/>
                  <p:cNvSpPr>
                    <a:spLocks/>
                  </p:cNvSpPr>
                  <p:nvPr/>
                </p:nvSpPr>
                <p:spPr bwMode="auto">
                  <a:xfrm>
                    <a:off x="2607848" y="3670300"/>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6" name="Freeform 63"/>
                  <p:cNvSpPr>
                    <a:spLocks/>
                  </p:cNvSpPr>
                  <p:nvPr/>
                </p:nvSpPr>
                <p:spPr bwMode="auto">
                  <a:xfrm>
                    <a:off x="2682460" y="36607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7" name="Freeform 64"/>
                  <p:cNvSpPr>
                    <a:spLocks/>
                  </p:cNvSpPr>
                  <p:nvPr/>
                </p:nvSpPr>
                <p:spPr bwMode="auto">
                  <a:xfrm>
                    <a:off x="2682460" y="36607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8" name="Freeform 65"/>
                  <p:cNvSpPr>
                    <a:spLocks/>
                  </p:cNvSpPr>
                  <p:nvPr/>
                </p:nvSpPr>
                <p:spPr bwMode="auto">
                  <a:xfrm>
                    <a:off x="2757073" y="365125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99" name="Freeform 66"/>
                  <p:cNvSpPr>
                    <a:spLocks/>
                  </p:cNvSpPr>
                  <p:nvPr/>
                </p:nvSpPr>
                <p:spPr bwMode="auto">
                  <a:xfrm>
                    <a:off x="2757073" y="365125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0" name="Freeform 67"/>
                  <p:cNvSpPr>
                    <a:spLocks/>
                  </p:cNvSpPr>
                  <p:nvPr/>
                </p:nvSpPr>
                <p:spPr bwMode="auto">
                  <a:xfrm>
                    <a:off x="2833273" y="364172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1" name="Freeform 68"/>
                  <p:cNvSpPr>
                    <a:spLocks/>
                  </p:cNvSpPr>
                  <p:nvPr/>
                </p:nvSpPr>
                <p:spPr bwMode="auto">
                  <a:xfrm>
                    <a:off x="2833273" y="364172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2" name="Freeform 69"/>
                  <p:cNvSpPr>
                    <a:spLocks/>
                  </p:cNvSpPr>
                  <p:nvPr/>
                </p:nvSpPr>
                <p:spPr bwMode="auto">
                  <a:xfrm>
                    <a:off x="2909473" y="363220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3" name="Freeform 70"/>
                  <p:cNvSpPr>
                    <a:spLocks/>
                  </p:cNvSpPr>
                  <p:nvPr/>
                </p:nvSpPr>
                <p:spPr bwMode="auto">
                  <a:xfrm>
                    <a:off x="2909473" y="363220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4" name="Freeform 71"/>
                  <p:cNvSpPr>
                    <a:spLocks/>
                  </p:cNvSpPr>
                  <p:nvPr/>
                </p:nvSpPr>
                <p:spPr bwMode="auto">
                  <a:xfrm>
                    <a:off x="2984085" y="3622675"/>
                    <a:ext cx="50800" cy="49213"/>
                  </a:xfrm>
                  <a:custGeom>
                    <a:avLst/>
                    <a:gdLst>
                      <a:gd name="T0" fmla="*/ 16 w 32"/>
                      <a:gd name="T1" fmla="*/ 0 h 31"/>
                      <a:gd name="T2" fmla="*/ 32 w 32"/>
                      <a:gd name="T3" fmla="*/ 16 h 31"/>
                      <a:gd name="T4" fmla="*/ 16 w 32"/>
                      <a:gd name="T5" fmla="*/ 31 h 31"/>
                      <a:gd name="T6" fmla="*/ 0 w 32"/>
                      <a:gd name="T7" fmla="*/ 16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6"/>
                        </a:lnTo>
                        <a:lnTo>
                          <a:pt x="16" y="31"/>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5" name="Freeform 72"/>
                  <p:cNvSpPr>
                    <a:spLocks/>
                  </p:cNvSpPr>
                  <p:nvPr/>
                </p:nvSpPr>
                <p:spPr bwMode="auto">
                  <a:xfrm>
                    <a:off x="2984085" y="3622675"/>
                    <a:ext cx="50800" cy="49213"/>
                  </a:xfrm>
                  <a:custGeom>
                    <a:avLst/>
                    <a:gdLst>
                      <a:gd name="T0" fmla="*/ 16 w 32"/>
                      <a:gd name="T1" fmla="*/ 0 h 31"/>
                      <a:gd name="T2" fmla="*/ 32 w 32"/>
                      <a:gd name="T3" fmla="*/ 16 h 31"/>
                      <a:gd name="T4" fmla="*/ 16 w 32"/>
                      <a:gd name="T5" fmla="*/ 31 h 31"/>
                      <a:gd name="T6" fmla="*/ 0 w 32"/>
                      <a:gd name="T7" fmla="*/ 16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6"/>
                        </a:lnTo>
                        <a:lnTo>
                          <a:pt x="16" y="31"/>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6" name="Freeform 73"/>
                  <p:cNvSpPr>
                    <a:spLocks/>
                  </p:cNvSpPr>
                  <p:nvPr/>
                </p:nvSpPr>
                <p:spPr bwMode="auto">
                  <a:xfrm>
                    <a:off x="3060285" y="3613150"/>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7" name="Freeform 74"/>
                  <p:cNvSpPr>
                    <a:spLocks/>
                  </p:cNvSpPr>
                  <p:nvPr/>
                </p:nvSpPr>
                <p:spPr bwMode="auto">
                  <a:xfrm>
                    <a:off x="3060285" y="3613150"/>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8" name="Freeform 75"/>
                  <p:cNvSpPr>
                    <a:spLocks/>
                  </p:cNvSpPr>
                  <p:nvPr/>
                </p:nvSpPr>
                <p:spPr bwMode="auto">
                  <a:xfrm>
                    <a:off x="3134898" y="3603625"/>
                    <a:ext cx="50800" cy="49213"/>
                  </a:xfrm>
                  <a:custGeom>
                    <a:avLst/>
                    <a:gdLst>
                      <a:gd name="T0" fmla="*/ 16 w 32"/>
                      <a:gd name="T1" fmla="*/ 0 h 31"/>
                      <a:gd name="T2" fmla="*/ 32 w 32"/>
                      <a:gd name="T3" fmla="*/ 16 h 31"/>
                      <a:gd name="T4" fmla="*/ 16 w 32"/>
                      <a:gd name="T5" fmla="*/ 31 h 31"/>
                      <a:gd name="T6" fmla="*/ 0 w 32"/>
                      <a:gd name="T7" fmla="*/ 16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6"/>
                        </a:lnTo>
                        <a:lnTo>
                          <a:pt x="16" y="31"/>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09" name="Freeform 76"/>
                  <p:cNvSpPr>
                    <a:spLocks/>
                  </p:cNvSpPr>
                  <p:nvPr/>
                </p:nvSpPr>
                <p:spPr bwMode="auto">
                  <a:xfrm>
                    <a:off x="3134898" y="3603625"/>
                    <a:ext cx="50800" cy="49213"/>
                  </a:xfrm>
                  <a:custGeom>
                    <a:avLst/>
                    <a:gdLst>
                      <a:gd name="T0" fmla="*/ 16 w 32"/>
                      <a:gd name="T1" fmla="*/ 0 h 31"/>
                      <a:gd name="T2" fmla="*/ 32 w 32"/>
                      <a:gd name="T3" fmla="*/ 16 h 31"/>
                      <a:gd name="T4" fmla="*/ 16 w 32"/>
                      <a:gd name="T5" fmla="*/ 31 h 31"/>
                      <a:gd name="T6" fmla="*/ 0 w 32"/>
                      <a:gd name="T7" fmla="*/ 16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6"/>
                        </a:lnTo>
                        <a:lnTo>
                          <a:pt x="16" y="31"/>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10" name="Freeform 77"/>
                  <p:cNvSpPr>
                    <a:spLocks/>
                  </p:cNvSpPr>
                  <p:nvPr/>
                </p:nvSpPr>
                <p:spPr bwMode="auto">
                  <a:xfrm>
                    <a:off x="3211098" y="3594100"/>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1011" name="Freeform 78"/>
                  <p:cNvSpPr>
                    <a:spLocks/>
                  </p:cNvSpPr>
                  <p:nvPr/>
                </p:nvSpPr>
                <p:spPr bwMode="auto">
                  <a:xfrm>
                    <a:off x="3211098" y="3594100"/>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grpSp>
              <p:nvGrpSpPr>
                <p:cNvPr id="959" name="Group 958"/>
                <p:cNvGrpSpPr/>
                <p:nvPr/>
              </p:nvGrpSpPr>
              <p:grpSpPr>
                <a:xfrm>
                  <a:off x="3287298" y="3517900"/>
                  <a:ext cx="577850" cy="115888"/>
                  <a:chOff x="3287298" y="3517900"/>
                  <a:chExt cx="577850" cy="115888"/>
                </a:xfrm>
                <a:grpFill/>
              </p:grpSpPr>
              <p:sp>
                <p:nvSpPr>
                  <p:cNvPr id="960" name="Freeform 79"/>
                  <p:cNvSpPr>
                    <a:spLocks/>
                  </p:cNvSpPr>
                  <p:nvPr/>
                </p:nvSpPr>
                <p:spPr bwMode="auto">
                  <a:xfrm>
                    <a:off x="3287298" y="3584575"/>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61" name="Freeform 80"/>
                  <p:cNvSpPr>
                    <a:spLocks/>
                  </p:cNvSpPr>
                  <p:nvPr/>
                </p:nvSpPr>
                <p:spPr bwMode="auto">
                  <a:xfrm>
                    <a:off x="3287298" y="3584575"/>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62" name="Freeform 81"/>
                  <p:cNvSpPr>
                    <a:spLocks/>
                  </p:cNvSpPr>
                  <p:nvPr/>
                </p:nvSpPr>
                <p:spPr bwMode="auto">
                  <a:xfrm>
                    <a:off x="3361910" y="357505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63" name="Freeform 82"/>
                  <p:cNvSpPr>
                    <a:spLocks/>
                  </p:cNvSpPr>
                  <p:nvPr/>
                </p:nvSpPr>
                <p:spPr bwMode="auto">
                  <a:xfrm>
                    <a:off x="3361910" y="357505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64" name="Freeform 83"/>
                  <p:cNvSpPr>
                    <a:spLocks/>
                  </p:cNvSpPr>
                  <p:nvPr/>
                </p:nvSpPr>
                <p:spPr bwMode="auto">
                  <a:xfrm>
                    <a:off x="3436523" y="35655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65" name="Freeform 84"/>
                  <p:cNvSpPr>
                    <a:spLocks/>
                  </p:cNvSpPr>
                  <p:nvPr/>
                </p:nvSpPr>
                <p:spPr bwMode="auto">
                  <a:xfrm>
                    <a:off x="3436523" y="35655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66" name="Freeform 85"/>
                  <p:cNvSpPr>
                    <a:spLocks/>
                  </p:cNvSpPr>
                  <p:nvPr/>
                </p:nvSpPr>
                <p:spPr bwMode="auto">
                  <a:xfrm>
                    <a:off x="3512723" y="3556000"/>
                    <a:ext cx="49213" cy="49213"/>
                  </a:xfrm>
                  <a:custGeom>
                    <a:avLst/>
                    <a:gdLst>
                      <a:gd name="T0" fmla="*/ 16 w 31"/>
                      <a:gd name="T1" fmla="*/ 0 h 31"/>
                      <a:gd name="T2" fmla="*/ 31 w 31"/>
                      <a:gd name="T3" fmla="*/ 15 h 31"/>
                      <a:gd name="T4" fmla="*/ 16 w 31"/>
                      <a:gd name="T5" fmla="*/ 31 h 31"/>
                      <a:gd name="T6" fmla="*/ 0 w 31"/>
                      <a:gd name="T7" fmla="*/ 15 h 31"/>
                      <a:gd name="T8" fmla="*/ 16 w 31"/>
                      <a:gd name="T9" fmla="*/ 0 h 31"/>
                    </a:gdLst>
                    <a:ahLst/>
                    <a:cxnLst>
                      <a:cxn ang="0">
                        <a:pos x="T0" y="T1"/>
                      </a:cxn>
                      <a:cxn ang="0">
                        <a:pos x="T2" y="T3"/>
                      </a:cxn>
                      <a:cxn ang="0">
                        <a:pos x="T4" y="T5"/>
                      </a:cxn>
                      <a:cxn ang="0">
                        <a:pos x="T6" y="T7"/>
                      </a:cxn>
                      <a:cxn ang="0">
                        <a:pos x="T8" y="T9"/>
                      </a:cxn>
                    </a:cxnLst>
                    <a:rect l="0" t="0" r="r" b="b"/>
                    <a:pathLst>
                      <a:path w="31" h="31">
                        <a:moveTo>
                          <a:pt x="16" y="0"/>
                        </a:moveTo>
                        <a:lnTo>
                          <a:pt x="31"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67" name="Freeform 86"/>
                  <p:cNvSpPr>
                    <a:spLocks/>
                  </p:cNvSpPr>
                  <p:nvPr/>
                </p:nvSpPr>
                <p:spPr bwMode="auto">
                  <a:xfrm>
                    <a:off x="3512723" y="3556000"/>
                    <a:ext cx="49213" cy="49213"/>
                  </a:xfrm>
                  <a:custGeom>
                    <a:avLst/>
                    <a:gdLst>
                      <a:gd name="T0" fmla="*/ 16 w 31"/>
                      <a:gd name="T1" fmla="*/ 0 h 31"/>
                      <a:gd name="T2" fmla="*/ 31 w 31"/>
                      <a:gd name="T3" fmla="*/ 15 h 31"/>
                      <a:gd name="T4" fmla="*/ 16 w 31"/>
                      <a:gd name="T5" fmla="*/ 31 h 31"/>
                      <a:gd name="T6" fmla="*/ 0 w 31"/>
                      <a:gd name="T7" fmla="*/ 15 h 31"/>
                      <a:gd name="T8" fmla="*/ 16 w 31"/>
                      <a:gd name="T9" fmla="*/ 0 h 31"/>
                    </a:gdLst>
                    <a:ahLst/>
                    <a:cxnLst>
                      <a:cxn ang="0">
                        <a:pos x="T0" y="T1"/>
                      </a:cxn>
                      <a:cxn ang="0">
                        <a:pos x="T2" y="T3"/>
                      </a:cxn>
                      <a:cxn ang="0">
                        <a:pos x="T4" y="T5"/>
                      </a:cxn>
                      <a:cxn ang="0">
                        <a:pos x="T6" y="T7"/>
                      </a:cxn>
                      <a:cxn ang="0">
                        <a:pos x="T8" y="T9"/>
                      </a:cxn>
                    </a:cxnLst>
                    <a:rect l="0" t="0" r="r" b="b"/>
                    <a:pathLst>
                      <a:path w="31" h="31">
                        <a:moveTo>
                          <a:pt x="16" y="0"/>
                        </a:moveTo>
                        <a:lnTo>
                          <a:pt x="31"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68" name="Freeform 87"/>
                  <p:cNvSpPr>
                    <a:spLocks/>
                  </p:cNvSpPr>
                  <p:nvPr/>
                </p:nvSpPr>
                <p:spPr bwMode="auto">
                  <a:xfrm>
                    <a:off x="3587335" y="354647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69" name="Freeform 88"/>
                  <p:cNvSpPr>
                    <a:spLocks/>
                  </p:cNvSpPr>
                  <p:nvPr/>
                </p:nvSpPr>
                <p:spPr bwMode="auto">
                  <a:xfrm>
                    <a:off x="3587335" y="354647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70" name="Freeform 89"/>
                  <p:cNvSpPr>
                    <a:spLocks/>
                  </p:cNvSpPr>
                  <p:nvPr/>
                </p:nvSpPr>
                <p:spPr bwMode="auto">
                  <a:xfrm>
                    <a:off x="3663535" y="3536950"/>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71" name="Freeform 90"/>
                  <p:cNvSpPr>
                    <a:spLocks/>
                  </p:cNvSpPr>
                  <p:nvPr/>
                </p:nvSpPr>
                <p:spPr bwMode="auto">
                  <a:xfrm>
                    <a:off x="3663535" y="3536950"/>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72" name="Freeform 91"/>
                  <p:cNvSpPr>
                    <a:spLocks/>
                  </p:cNvSpPr>
                  <p:nvPr/>
                </p:nvSpPr>
                <p:spPr bwMode="auto">
                  <a:xfrm>
                    <a:off x="3739735" y="3527425"/>
                    <a:ext cx="49213" cy="49213"/>
                  </a:xfrm>
                  <a:custGeom>
                    <a:avLst/>
                    <a:gdLst>
                      <a:gd name="T0" fmla="*/ 16 w 31"/>
                      <a:gd name="T1" fmla="*/ 0 h 31"/>
                      <a:gd name="T2" fmla="*/ 31 w 31"/>
                      <a:gd name="T3" fmla="*/ 15 h 31"/>
                      <a:gd name="T4" fmla="*/ 16 w 31"/>
                      <a:gd name="T5" fmla="*/ 31 h 31"/>
                      <a:gd name="T6" fmla="*/ 0 w 31"/>
                      <a:gd name="T7" fmla="*/ 15 h 31"/>
                      <a:gd name="T8" fmla="*/ 16 w 31"/>
                      <a:gd name="T9" fmla="*/ 0 h 31"/>
                    </a:gdLst>
                    <a:ahLst/>
                    <a:cxnLst>
                      <a:cxn ang="0">
                        <a:pos x="T0" y="T1"/>
                      </a:cxn>
                      <a:cxn ang="0">
                        <a:pos x="T2" y="T3"/>
                      </a:cxn>
                      <a:cxn ang="0">
                        <a:pos x="T4" y="T5"/>
                      </a:cxn>
                      <a:cxn ang="0">
                        <a:pos x="T6" y="T7"/>
                      </a:cxn>
                      <a:cxn ang="0">
                        <a:pos x="T8" y="T9"/>
                      </a:cxn>
                    </a:cxnLst>
                    <a:rect l="0" t="0" r="r" b="b"/>
                    <a:pathLst>
                      <a:path w="31" h="31">
                        <a:moveTo>
                          <a:pt x="16" y="0"/>
                        </a:moveTo>
                        <a:lnTo>
                          <a:pt x="31"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73" name="Freeform 92"/>
                  <p:cNvSpPr>
                    <a:spLocks/>
                  </p:cNvSpPr>
                  <p:nvPr/>
                </p:nvSpPr>
                <p:spPr bwMode="auto">
                  <a:xfrm>
                    <a:off x="3739735" y="3527425"/>
                    <a:ext cx="49213" cy="49213"/>
                  </a:xfrm>
                  <a:custGeom>
                    <a:avLst/>
                    <a:gdLst>
                      <a:gd name="T0" fmla="*/ 16 w 31"/>
                      <a:gd name="T1" fmla="*/ 0 h 31"/>
                      <a:gd name="T2" fmla="*/ 31 w 31"/>
                      <a:gd name="T3" fmla="*/ 15 h 31"/>
                      <a:gd name="T4" fmla="*/ 16 w 31"/>
                      <a:gd name="T5" fmla="*/ 31 h 31"/>
                      <a:gd name="T6" fmla="*/ 0 w 31"/>
                      <a:gd name="T7" fmla="*/ 15 h 31"/>
                      <a:gd name="T8" fmla="*/ 16 w 31"/>
                      <a:gd name="T9" fmla="*/ 0 h 31"/>
                    </a:gdLst>
                    <a:ahLst/>
                    <a:cxnLst>
                      <a:cxn ang="0">
                        <a:pos x="T0" y="T1"/>
                      </a:cxn>
                      <a:cxn ang="0">
                        <a:pos x="T2" y="T3"/>
                      </a:cxn>
                      <a:cxn ang="0">
                        <a:pos x="T4" y="T5"/>
                      </a:cxn>
                      <a:cxn ang="0">
                        <a:pos x="T6" y="T7"/>
                      </a:cxn>
                      <a:cxn ang="0">
                        <a:pos x="T8" y="T9"/>
                      </a:cxn>
                    </a:cxnLst>
                    <a:rect l="0" t="0" r="r" b="b"/>
                    <a:pathLst>
                      <a:path w="31" h="31">
                        <a:moveTo>
                          <a:pt x="16" y="0"/>
                        </a:moveTo>
                        <a:lnTo>
                          <a:pt x="31"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74" name="Freeform 93"/>
                  <p:cNvSpPr>
                    <a:spLocks/>
                  </p:cNvSpPr>
                  <p:nvPr/>
                </p:nvSpPr>
                <p:spPr bwMode="auto">
                  <a:xfrm>
                    <a:off x="3814348" y="351790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75" name="Freeform 94"/>
                  <p:cNvSpPr>
                    <a:spLocks/>
                  </p:cNvSpPr>
                  <p:nvPr/>
                </p:nvSpPr>
                <p:spPr bwMode="auto">
                  <a:xfrm>
                    <a:off x="3814348" y="351790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grpSp>
          <p:sp>
            <p:nvSpPr>
              <p:cNvPr id="808" name="Freeform 95"/>
              <p:cNvSpPr>
                <a:spLocks/>
              </p:cNvSpPr>
              <p:nvPr/>
            </p:nvSpPr>
            <p:spPr bwMode="auto">
              <a:xfrm>
                <a:off x="3890548" y="3508375"/>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9" name="Freeform 96"/>
              <p:cNvSpPr>
                <a:spLocks/>
              </p:cNvSpPr>
              <p:nvPr/>
            </p:nvSpPr>
            <p:spPr bwMode="auto">
              <a:xfrm>
                <a:off x="3890548" y="3508375"/>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0" name="Freeform 97"/>
              <p:cNvSpPr>
                <a:spLocks/>
              </p:cNvSpPr>
              <p:nvPr/>
            </p:nvSpPr>
            <p:spPr bwMode="auto">
              <a:xfrm>
                <a:off x="3965160" y="349885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1" name="Freeform 98"/>
              <p:cNvSpPr>
                <a:spLocks/>
              </p:cNvSpPr>
              <p:nvPr/>
            </p:nvSpPr>
            <p:spPr bwMode="auto">
              <a:xfrm>
                <a:off x="3965160" y="349885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2" name="Freeform 99"/>
              <p:cNvSpPr>
                <a:spLocks/>
              </p:cNvSpPr>
              <p:nvPr/>
            </p:nvSpPr>
            <p:spPr bwMode="auto">
              <a:xfrm>
                <a:off x="4039773" y="34893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3" name="Freeform 100"/>
              <p:cNvSpPr>
                <a:spLocks/>
              </p:cNvSpPr>
              <p:nvPr/>
            </p:nvSpPr>
            <p:spPr bwMode="auto">
              <a:xfrm>
                <a:off x="4039773" y="34893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4" name="Freeform 101"/>
              <p:cNvSpPr>
                <a:spLocks/>
              </p:cNvSpPr>
              <p:nvPr/>
            </p:nvSpPr>
            <p:spPr bwMode="auto">
              <a:xfrm>
                <a:off x="4117560" y="3479800"/>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5" name="Freeform 102"/>
              <p:cNvSpPr>
                <a:spLocks/>
              </p:cNvSpPr>
              <p:nvPr/>
            </p:nvSpPr>
            <p:spPr bwMode="auto">
              <a:xfrm>
                <a:off x="4117560" y="3479800"/>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6" name="Freeform 103"/>
              <p:cNvSpPr>
                <a:spLocks/>
              </p:cNvSpPr>
              <p:nvPr/>
            </p:nvSpPr>
            <p:spPr bwMode="auto">
              <a:xfrm>
                <a:off x="4192173" y="347027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7" name="Freeform 104"/>
              <p:cNvSpPr>
                <a:spLocks/>
              </p:cNvSpPr>
              <p:nvPr/>
            </p:nvSpPr>
            <p:spPr bwMode="auto">
              <a:xfrm>
                <a:off x="4192173" y="347027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8" name="Freeform 105"/>
              <p:cNvSpPr>
                <a:spLocks/>
              </p:cNvSpPr>
              <p:nvPr/>
            </p:nvSpPr>
            <p:spPr bwMode="auto">
              <a:xfrm>
                <a:off x="4266785" y="346075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9" name="Freeform 106"/>
              <p:cNvSpPr>
                <a:spLocks/>
              </p:cNvSpPr>
              <p:nvPr/>
            </p:nvSpPr>
            <p:spPr bwMode="auto">
              <a:xfrm>
                <a:off x="4266785" y="346075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0" name="Freeform 107"/>
              <p:cNvSpPr>
                <a:spLocks/>
              </p:cNvSpPr>
              <p:nvPr/>
            </p:nvSpPr>
            <p:spPr bwMode="auto">
              <a:xfrm>
                <a:off x="963198" y="3473450"/>
                <a:ext cx="3340100" cy="2625725"/>
              </a:xfrm>
              <a:custGeom>
                <a:avLst/>
                <a:gdLst>
                  <a:gd name="T0" fmla="*/ 1578 w 22370"/>
                  <a:gd name="T1" fmla="*/ 17416 h 17582"/>
                  <a:gd name="T2" fmla="*/ 2462 w 22370"/>
                  <a:gd name="T3" fmla="*/ 17370 h 17582"/>
                  <a:gd name="T4" fmla="*/ 2828 w 22370"/>
                  <a:gd name="T5" fmla="*/ 17294 h 17582"/>
                  <a:gd name="T6" fmla="*/ 3841 w 22370"/>
                  <a:gd name="T7" fmla="*/ 17015 h 17582"/>
                  <a:gd name="T8" fmla="*/ 4461 w 22370"/>
                  <a:gd name="T9" fmla="*/ 16785 h 17582"/>
                  <a:gd name="T10" fmla="*/ 5346 w 22370"/>
                  <a:gd name="T11" fmla="*/ 16382 h 17582"/>
                  <a:gd name="T12" fmla="*/ 5719 w 22370"/>
                  <a:gd name="T13" fmla="*/ 16169 h 17582"/>
                  <a:gd name="T14" fmla="*/ 6023 w 22370"/>
                  <a:gd name="T15" fmla="*/ 15934 h 17582"/>
                  <a:gd name="T16" fmla="*/ 6204 w 22370"/>
                  <a:gd name="T17" fmla="*/ 15689 h 17582"/>
                  <a:gd name="T18" fmla="*/ 6579 w 22370"/>
                  <a:gd name="T19" fmla="*/ 14997 h 17582"/>
                  <a:gd name="T20" fmla="*/ 6957 w 22370"/>
                  <a:gd name="T21" fmla="*/ 14209 h 17582"/>
                  <a:gd name="T22" fmla="*/ 7464 w 22370"/>
                  <a:gd name="T23" fmla="*/ 13203 h 17582"/>
                  <a:gd name="T24" fmla="*/ 8095 w 22370"/>
                  <a:gd name="T25" fmla="*/ 11931 h 17582"/>
                  <a:gd name="T26" fmla="*/ 8853 w 22370"/>
                  <a:gd name="T27" fmla="*/ 10463 h 17582"/>
                  <a:gd name="T28" fmla="*/ 9863 w 22370"/>
                  <a:gd name="T29" fmla="*/ 8381 h 17582"/>
                  <a:gd name="T30" fmla="*/ 10496 w 22370"/>
                  <a:gd name="T31" fmla="*/ 7073 h 17582"/>
                  <a:gd name="T32" fmla="*/ 10810 w 22370"/>
                  <a:gd name="T33" fmla="*/ 6390 h 17582"/>
                  <a:gd name="T34" fmla="*/ 11033 w 22370"/>
                  <a:gd name="T35" fmla="*/ 5905 h 17582"/>
                  <a:gd name="T36" fmla="*/ 11200 w 22370"/>
                  <a:gd name="T37" fmla="*/ 5659 h 17582"/>
                  <a:gd name="T38" fmla="*/ 11407 w 22370"/>
                  <a:gd name="T39" fmla="*/ 5505 h 17582"/>
                  <a:gd name="T40" fmla="*/ 12160 w 22370"/>
                  <a:gd name="T41" fmla="*/ 5034 h 17582"/>
                  <a:gd name="T42" fmla="*/ 14687 w 22370"/>
                  <a:gd name="T43" fmla="*/ 3303 h 17582"/>
                  <a:gd name="T44" fmla="*/ 16962 w 22370"/>
                  <a:gd name="T45" fmla="*/ 1743 h 17582"/>
                  <a:gd name="T46" fmla="*/ 17977 w 22370"/>
                  <a:gd name="T47" fmla="*/ 1115 h 17582"/>
                  <a:gd name="T48" fmla="*/ 19249 w 22370"/>
                  <a:gd name="T49" fmla="*/ 527 h 17582"/>
                  <a:gd name="T50" fmla="*/ 20523 w 22370"/>
                  <a:gd name="T51" fmla="*/ 156 h 17582"/>
                  <a:gd name="T52" fmla="*/ 21797 w 22370"/>
                  <a:gd name="T53" fmla="*/ 3 h 17582"/>
                  <a:gd name="T54" fmla="*/ 22305 w 22370"/>
                  <a:gd name="T55" fmla="*/ 131 h 17582"/>
                  <a:gd name="T56" fmla="*/ 21302 w 22370"/>
                  <a:gd name="T57" fmla="*/ 165 h 17582"/>
                  <a:gd name="T58" fmla="*/ 20049 w 22370"/>
                  <a:gd name="T59" fmla="*/ 401 h 17582"/>
                  <a:gd name="T60" fmla="*/ 18794 w 22370"/>
                  <a:gd name="T61" fmla="*/ 852 h 17582"/>
                  <a:gd name="T62" fmla="*/ 17538 w 22370"/>
                  <a:gd name="T63" fmla="*/ 1519 h 17582"/>
                  <a:gd name="T64" fmla="*/ 16276 w 22370"/>
                  <a:gd name="T65" fmla="*/ 2370 h 17582"/>
                  <a:gd name="T66" fmla="*/ 13749 w 22370"/>
                  <a:gd name="T67" fmla="*/ 4101 h 17582"/>
                  <a:gd name="T68" fmla="*/ 11656 w 22370"/>
                  <a:gd name="T69" fmla="*/ 5529 h 17582"/>
                  <a:gd name="T70" fmla="*/ 11382 w 22370"/>
                  <a:gd name="T71" fmla="*/ 5669 h 17582"/>
                  <a:gd name="T72" fmla="*/ 11238 w 22370"/>
                  <a:gd name="T73" fmla="*/ 5815 h 17582"/>
                  <a:gd name="T74" fmla="*/ 11085 w 22370"/>
                  <a:gd name="T75" fmla="*/ 6087 h 17582"/>
                  <a:gd name="T76" fmla="*/ 10801 w 22370"/>
                  <a:gd name="T77" fmla="*/ 6733 h 17582"/>
                  <a:gd name="T78" fmla="*/ 10358 w 22370"/>
                  <a:gd name="T79" fmla="*/ 7640 h 17582"/>
                  <a:gd name="T80" fmla="*/ 9726 w 22370"/>
                  <a:gd name="T81" fmla="*/ 8973 h 17582"/>
                  <a:gd name="T82" fmla="*/ 8588 w 22370"/>
                  <a:gd name="T83" fmla="*/ 11263 h 17582"/>
                  <a:gd name="T84" fmla="*/ 7957 w 22370"/>
                  <a:gd name="T85" fmla="*/ 12499 h 17582"/>
                  <a:gd name="T86" fmla="*/ 7325 w 22370"/>
                  <a:gd name="T87" fmla="*/ 13751 h 17582"/>
                  <a:gd name="T88" fmla="*/ 6883 w 22370"/>
                  <a:gd name="T89" fmla="*/ 14668 h 17582"/>
                  <a:gd name="T90" fmla="*/ 6503 w 22370"/>
                  <a:gd name="T91" fmla="*/ 15421 h 17582"/>
                  <a:gd name="T92" fmla="*/ 6213 w 22370"/>
                  <a:gd name="T93" fmla="*/ 15904 h 17582"/>
                  <a:gd name="T94" fmla="*/ 5979 w 22370"/>
                  <a:gd name="T95" fmla="*/ 16148 h 17582"/>
                  <a:gd name="T96" fmla="*/ 5659 w 22370"/>
                  <a:gd name="T97" fmla="*/ 16356 h 17582"/>
                  <a:gd name="T98" fmla="*/ 5146 w 22370"/>
                  <a:gd name="T99" fmla="*/ 16615 h 17582"/>
                  <a:gd name="T100" fmla="*/ 4258 w 22370"/>
                  <a:gd name="T101" fmla="*/ 17014 h 17582"/>
                  <a:gd name="T102" fmla="*/ 3620 w 22370"/>
                  <a:gd name="T103" fmla="*/ 17203 h 17582"/>
                  <a:gd name="T104" fmla="*/ 2667 w 22370"/>
                  <a:gd name="T105" fmla="*/ 17469 h 17582"/>
                  <a:gd name="T106" fmla="*/ 2216 w 22370"/>
                  <a:gd name="T107" fmla="*/ 17508 h 17582"/>
                  <a:gd name="T108" fmla="*/ 1077 w 22370"/>
                  <a:gd name="T109" fmla="*/ 17561 h 17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370" h="17582">
                    <a:moveTo>
                      <a:pt x="64" y="17453"/>
                    </a:moveTo>
                    <a:lnTo>
                      <a:pt x="569" y="17445"/>
                    </a:lnTo>
                    <a:lnTo>
                      <a:pt x="1074" y="17433"/>
                    </a:lnTo>
                    <a:lnTo>
                      <a:pt x="1327" y="17426"/>
                    </a:lnTo>
                    <a:lnTo>
                      <a:pt x="1578" y="17416"/>
                    </a:lnTo>
                    <a:lnTo>
                      <a:pt x="1830" y="17402"/>
                    </a:lnTo>
                    <a:lnTo>
                      <a:pt x="2082" y="17386"/>
                    </a:lnTo>
                    <a:lnTo>
                      <a:pt x="2210" y="17380"/>
                    </a:lnTo>
                    <a:lnTo>
                      <a:pt x="2338" y="17376"/>
                    </a:lnTo>
                    <a:lnTo>
                      <a:pt x="2462" y="17370"/>
                    </a:lnTo>
                    <a:lnTo>
                      <a:pt x="2522" y="17363"/>
                    </a:lnTo>
                    <a:lnTo>
                      <a:pt x="2583" y="17355"/>
                    </a:lnTo>
                    <a:lnTo>
                      <a:pt x="2643" y="17343"/>
                    </a:lnTo>
                    <a:lnTo>
                      <a:pt x="2704" y="17329"/>
                    </a:lnTo>
                    <a:lnTo>
                      <a:pt x="2828" y="17294"/>
                    </a:lnTo>
                    <a:lnTo>
                      <a:pt x="2952" y="17256"/>
                    </a:lnTo>
                    <a:lnTo>
                      <a:pt x="3079" y="17218"/>
                    </a:lnTo>
                    <a:lnTo>
                      <a:pt x="3586" y="17079"/>
                    </a:lnTo>
                    <a:lnTo>
                      <a:pt x="3714" y="17046"/>
                    </a:lnTo>
                    <a:lnTo>
                      <a:pt x="3841" y="17015"/>
                    </a:lnTo>
                    <a:lnTo>
                      <a:pt x="3965" y="16981"/>
                    </a:lnTo>
                    <a:lnTo>
                      <a:pt x="4089" y="16942"/>
                    </a:lnTo>
                    <a:lnTo>
                      <a:pt x="4212" y="16895"/>
                    </a:lnTo>
                    <a:lnTo>
                      <a:pt x="4336" y="16841"/>
                    </a:lnTo>
                    <a:lnTo>
                      <a:pt x="4461" y="16785"/>
                    </a:lnTo>
                    <a:lnTo>
                      <a:pt x="4588" y="16728"/>
                    </a:lnTo>
                    <a:lnTo>
                      <a:pt x="4841" y="16615"/>
                    </a:lnTo>
                    <a:lnTo>
                      <a:pt x="5093" y="16499"/>
                    </a:lnTo>
                    <a:lnTo>
                      <a:pt x="5219" y="16440"/>
                    </a:lnTo>
                    <a:lnTo>
                      <a:pt x="5346" y="16382"/>
                    </a:lnTo>
                    <a:lnTo>
                      <a:pt x="5469" y="16319"/>
                    </a:lnTo>
                    <a:lnTo>
                      <a:pt x="5531" y="16285"/>
                    </a:lnTo>
                    <a:lnTo>
                      <a:pt x="5591" y="16247"/>
                    </a:lnTo>
                    <a:lnTo>
                      <a:pt x="5654" y="16208"/>
                    </a:lnTo>
                    <a:lnTo>
                      <a:pt x="5719" y="16169"/>
                    </a:lnTo>
                    <a:lnTo>
                      <a:pt x="5781" y="16131"/>
                    </a:lnTo>
                    <a:lnTo>
                      <a:pt x="5843" y="16090"/>
                    </a:lnTo>
                    <a:lnTo>
                      <a:pt x="5903" y="16045"/>
                    </a:lnTo>
                    <a:lnTo>
                      <a:pt x="5962" y="15994"/>
                    </a:lnTo>
                    <a:lnTo>
                      <a:pt x="6023" y="15934"/>
                    </a:lnTo>
                    <a:lnTo>
                      <a:pt x="6051" y="15902"/>
                    </a:lnTo>
                    <a:lnTo>
                      <a:pt x="6081" y="15866"/>
                    </a:lnTo>
                    <a:lnTo>
                      <a:pt x="6111" y="15826"/>
                    </a:lnTo>
                    <a:lnTo>
                      <a:pt x="6141" y="15784"/>
                    </a:lnTo>
                    <a:lnTo>
                      <a:pt x="6204" y="15689"/>
                    </a:lnTo>
                    <a:lnTo>
                      <a:pt x="6265" y="15587"/>
                    </a:lnTo>
                    <a:lnTo>
                      <a:pt x="6328" y="15476"/>
                    </a:lnTo>
                    <a:lnTo>
                      <a:pt x="6390" y="15360"/>
                    </a:lnTo>
                    <a:lnTo>
                      <a:pt x="6453" y="15240"/>
                    </a:lnTo>
                    <a:lnTo>
                      <a:pt x="6579" y="14997"/>
                    </a:lnTo>
                    <a:lnTo>
                      <a:pt x="6642" y="14873"/>
                    </a:lnTo>
                    <a:lnTo>
                      <a:pt x="6705" y="14745"/>
                    </a:lnTo>
                    <a:lnTo>
                      <a:pt x="6768" y="14613"/>
                    </a:lnTo>
                    <a:lnTo>
                      <a:pt x="6831" y="14479"/>
                    </a:lnTo>
                    <a:lnTo>
                      <a:pt x="6957" y="14209"/>
                    </a:lnTo>
                    <a:lnTo>
                      <a:pt x="7021" y="14075"/>
                    </a:lnTo>
                    <a:lnTo>
                      <a:pt x="7084" y="13945"/>
                    </a:lnTo>
                    <a:lnTo>
                      <a:pt x="7211" y="13693"/>
                    </a:lnTo>
                    <a:lnTo>
                      <a:pt x="7338" y="13448"/>
                    </a:lnTo>
                    <a:lnTo>
                      <a:pt x="7464" y="13203"/>
                    </a:lnTo>
                    <a:lnTo>
                      <a:pt x="7590" y="12955"/>
                    </a:lnTo>
                    <a:lnTo>
                      <a:pt x="7716" y="12701"/>
                    </a:lnTo>
                    <a:lnTo>
                      <a:pt x="7842" y="12442"/>
                    </a:lnTo>
                    <a:lnTo>
                      <a:pt x="7968" y="12184"/>
                    </a:lnTo>
                    <a:lnTo>
                      <a:pt x="8095" y="11931"/>
                    </a:lnTo>
                    <a:lnTo>
                      <a:pt x="8222" y="11685"/>
                    </a:lnTo>
                    <a:lnTo>
                      <a:pt x="8349" y="11444"/>
                    </a:lnTo>
                    <a:lnTo>
                      <a:pt x="8475" y="11203"/>
                    </a:lnTo>
                    <a:lnTo>
                      <a:pt x="8601" y="10960"/>
                    </a:lnTo>
                    <a:lnTo>
                      <a:pt x="8853" y="10463"/>
                    </a:lnTo>
                    <a:lnTo>
                      <a:pt x="9106" y="9956"/>
                    </a:lnTo>
                    <a:lnTo>
                      <a:pt x="9359" y="9441"/>
                    </a:lnTo>
                    <a:lnTo>
                      <a:pt x="9611" y="8918"/>
                    </a:lnTo>
                    <a:lnTo>
                      <a:pt x="9737" y="8651"/>
                    </a:lnTo>
                    <a:lnTo>
                      <a:pt x="9863" y="8381"/>
                    </a:lnTo>
                    <a:lnTo>
                      <a:pt x="9989" y="8110"/>
                    </a:lnTo>
                    <a:lnTo>
                      <a:pt x="10116" y="7844"/>
                    </a:lnTo>
                    <a:lnTo>
                      <a:pt x="10243" y="7584"/>
                    </a:lnTo>
                    <a:lnTo>
                      <a:pt x="10370" y="7328"/>
                    </a:lnTo>
                    <a:lnTo>
                      <a:pt x="10496" y="7073"/>
                    </a:lnTo>
                    <a:lnTo>
                      <a:pt x="10622" y="6814"/>
                    </a:lnTo>
                    <a:lnTo>
                      <a:pt x="10653" y="6748"/>
                    </a:lnTo>
                    <a:lnTo>
                      <a:pt x="10684" y="6680"/>
                    </a:lnTo>
                    <a:lnTo>
                      <a:pt x="10747" y="6537"/>
                    </a:lnTo>
                    <a:lnTo>
                      <a:pt x="10810" y="6390"/>
                    </a:lnTo>
                    <a:lnTo>
                      <a:pt x="10874" y="6243"/>
                    </a:lnTo>
                    <a:lnTo>
                      <a:pt x="10937" y="6101"/>
                    </a:lnTo>
                    <a:lnTo>
                      <a:pt x="10969" y="6032"/>
                    </a:lnTo>
                    <a:lnTo>
                      <a:pt x="11001" y="5967"/>
                    </a:lnTo>
                    <a:lnTo>
                      <a:pt x="11033" y="5905"/>
                    </a:lnTo>
                    <a:lnTo>
                      <a:pt x="11066" y="5846"/>
                    </a:lnTo>
                    <a:lnTo>
                      <a:pt x="11099" y="5793"/>
                    </a:lnTo>
                    <a:lnTo>
                      <a:pt x="11132" y="5743"/>
                    </a:lnTo>
                    <a:lnTo>
                      <a:pt x="11165" y="5699"/>
                    </a:lnTo>
                    <a:lnTo>
                      <a:pt x="11200" y="5659"/>
                    </a:lnTo>
                    <a:lnTo>
                      <a:pt x="11235" y="5624"/>
                    </a:lnTo>
                    <a:lnTo>
                      <a:pt x="11269" y="5594"/>
                    </a:lnTo>
                    <a:lnTo>
                      <a:pt x="11304" y="5567"/>
                    </a:lnTo>
                    <a:lnTo>
                      <a:pt x="11338" y="5544"/>
                    </a:lnTo>
                    <a:lnTo>
                      <a:pt x="11407" y="5505"/>
                    </a:lnTo>
                    <a:lnTo>
                      <a:pt x="11474" y="5474"/>
                    </a:lnTo>
                    <a:lnTo>
                      <a:pt x="11537" y="5444"/>
                    </a:lnTo>
                    <a:lnTo>
                      <a:pt x="11599" y="5414"/>
                    </a:lnTo>
                    <a:lnTo>
                      <a:pt x="11657" y="5378"/>
                    </a:lnTo>
                    <a:lnTo>
                      <a:pt x="12160" y="5034"/>
                    </a:lnTo>
                    <a:lnTo>
                      <a:pt x="12665" y="4688"/>
                    </a:lnTo>
                    <a:lnTo>
                      <a:pt x="13171" y="4342"/>
                    </a:lnTo>
                    <a:lnTo>
                      <a:pt x="13676" y="3995"/>
                    </a:lnTo>
                    <a:lnTo>
                      <a:pt x="14182" y="3649"/>
                    </a:lnTo>
                    <a:lnTo>
                      <a:pt x="14687" y="3303"/>
                    </a:lnTo>
                    <a:lnTo>
                      <a:pt x="15193" y="2957"/>
                    </a:lnTo>
                    <a:lnTo>
                      <a:pt x="15698" y="2611"/>
                    </a:lnTo>
                    <a:lnTo>
                      <a:pt x="16204" y="2265"/>
                    </a:lnTo>
                    <a:lnTo>
                      <a:pt x="16709" y="1918"/>
                    </a:lnTo>
                    <a:lnTo>
                      <a:pt x="16962" y="1743"/>
                    </a:lnTo>
                    <a:lnTo>
                      <a:pt x="17088" y="1656"/>
                    </a:lnTo>
                    <a:lnTo>
                      <a:pt x="17215" y="1572"/>
                    </a:lnTo>
                    <a:lnTo>
                      <a:pt x="17469" y="1411"/>
                    </a:lnTo>
                    <a:lnTo>
                      <a:pt x="17723" y="1259"/>
                    </a:lnTo>
                    <a:lnTo>
                      <a:pt x="17977" y="1115"/>
                    </a:lnTo>
                    <a:lnTo>
                      <a:pt x="18231" y="980"/>
                    </a:lnTo>
                    <a:lnTo>
                      <a:pt x="18486" y="854"/>
                    </a:lnTo>
                    <a:lnTo>
                      <a:pt x="18740" y="736"/>
                    </a:lnTo>
                    <a:lnTo>
                      <a:pt x="18995" y="627"/>
                    </a:lnTo>
                    <a:lnTo>
                      <a:pt x="19249" y="527"/>
                    </a:lnTo>
                    <a:lnTo>
                      <a:pt x="19504" y="435"/>
                    </a:lnTo>
                    <a:lnTo>
                      <a:pt x="19758" y="353"/>
                    </a:lnTo>
                    <a:lnTo>
                      <a:pt x="20013" y="279"/>
                    </a:lnTo>
                    <a:lnTo>
                      <a:pt x="20268" y="213"/>
                    </a:lnTo>
                    <a:lnTo>
                      <a:pt x="20523" y="156"/>
                    </a:lnTo>
                    <a:lnTo>
                      <a:pt x="20777" y="108"/>
                    </a:lnTo>
                    <a:lnTo>
                      <a:pt x="21032" y="69"/>
                    </a:lnTo>
                    <a:lnTo>
                      <a:pt x="21287" y="38"/>
                    </a:lnTo>
                    <a:lnTo>
                      <a:pt x="21542" y="16"/>
                    </a:lnTo>
                    <a:lnTo>
                      <a:pt x="21797" y="3"/>
                    </a:lnTo>
                    <a:lnTo>
                      <a:pt x="21925" y="0"/>
                    </a:lnTo>
                    <a:lnTo>
                      <a:pt x="22053" y="1"/>
                    </a:lnTo>
                    <a:lnTo>
                      <a:pt x="22306" y="3"/>
                    </a:lnTo>
                    <a:cubicBezTo>
                      <a:pt x="22341" y="3"/>
                      <a:pt x="22370" y="32"/>
                      <a:pt x="22369" y="67"/>
                    </a:cubicBezTo>
                    <a:cubicBezTo>
                      <a:pt x="22369" y="103"/>
                      <a:pt x="22340" y="131"/>
                      <a:pt x="22305" y="131"/>
                    </a:cubicBezTo>
                    <a:lnTo>
                      <a:pt x="22053" y="129"/>
                    </a:lnTo>
                    <a:lnTo>
                      <a:pt x="21928" y="128"/>
                    </a:lnTo>
                    <a:lnTo>
                      <a:pt x="21803" y="131"/>
                    </a:lnTo>
                    <a:lnTo>
                      <a:pt x="21553" y="144"/>
                    </a:lnTo>
                    <a:lnTo>
                      <a:pt x="21302" y="165"/>
                    </a:lnTo>
                    <a:lnTo>
                      <a:pt x="21052" y="195"/>
                    </a:lnTo>
                    <a:lnTo>
                      <a:pt x="20801" y="234"/>
                    </a:lnTo>
                    <a:lnTo>
                      <a:pt x="20550" y="281"/>
                    </a:lnTo>
                    <a:lnTo>
                      <a:pt x="20299" y="337"/>
                    </a:lnTo>
                    <a:lnTo>
                      <a:pt x="20049" y="401"/>
                    </a:lnTo>
                    <a:lnTo>
                      <a:pt x="19798" y="474"/>
                    </a:lnTo>
                    <a:lnTo>
                      <a:pt x="19547" y="556"/>
                    </a:lnTo>
                    <a:lnTo>
                      <a:pt x="19296" y="646"/>
                    </a:lnTo>
                    <a:lnTo>
                      <a:pt x="19045" y="745"/>
                    </a:lnTo>
                    <a:lnTo>
                      <a:pt x="18794" y="852"/>
                    </a:lnTo>
                    <a:lnTo>
                      <a:pt x="18543" y="968"/>
                    </a:lnTo>
                    <a:lnTo>
                      <a:pt x="18291" y="1093"/>
                    </a:lnTo>
                    <a:lnTo>
                      <a:pt x="18040" y="1226"/>
                    </a:lnTo>
                    <a:lnTo>
                      <a:pt x="17789" y="1368"/>
                    </a:lnTo>
                    <a:lnTo>
                      <a:pt x="17538" y="1519"/>
                    </a:lnTo>
                    <a:lnTo>
                      <a:pt x="17286" y="1678"/>
                    </a:lnTo>
                    <a:lnTo>
                      <a:pt x="17160" y="1762"/>
                    </a:lnTo>
                    <a:lnTo>
                      <a:pt x="17034" y="1849"/>
                    </a:lnTo>
                    <a:lnTo>
                      <a:pt x="16782" y="2024"/>
                    </a:lnTo>
                    <a:lnTo>
                      <a:pt x="16276" y="2370"/>
                    </a:lnTo>
                    <a:lnTo>
                      <a:pt x="15771" y="2716"/>
                    </a:lnTo>
                    <a:lnTo>
                      <a:pt x="15265" y="3062"/>
                    </a:lnTo>
                    <a:lnTo>
                      <a:pt x="14760" y="3409"/>
                    </a:lnTo>
                    <a:lnTo>
                      <a:pt x="14254" y="3755"/>
                    </a:lnTo>
                    <a:lnTo>
                      <a:pt x="13749" y="4101"/>
                    </a:lnTo>
                    <a:lnTo>
                      <a:pt x="13243" y="4447"/>
                    </a:lnTo>
                    <a:lnTo>
                      <a:pt x="12738" y="4793"/>
                    </a:lnTo>
                    <a:lnTo>
                      <a:pt x="12232" y="5139"/>
                    </a:lnTo>
                    <a:lnTo>
                      <a:pt x="11724" y="5488"/>
                    </a:lnTo>
                    <a:lnTo>
                      <a:pt x="11656" y="5529"/>
                    </a:lnTo>
                    <a:lnTo>
                      <a:pt x="11591" y="5561"/>
                    </a:lnTo>
                    <a:lnTo>
                      <a:pt x="11528" y="5589"/>
                    </a:lnTo>
                    <a:lnTo>
                      <a:pt x="11469" y="5617"/>
                    </a:lnTo>
                    <a:lnTo>
                      <a:pt x="11411" y="5649"/>
                    </a:lnTo>
                    <a:lnTo>
                      <a:pt x="11382" y="5669"/>
                    </a:lnTo>
                    <a:lnTo>
                      <a:pt x="11354" y="5690"/>
                    </a:lnTo>
                    <a:lnTo>
                      <a:pt x="11325" y="5715"/>
                    </a:lnTo>
                    <a:lnTo>
                      <a:pt x="11296" y="5744"/>
                    </a:lnTo>
                    <a:lnTo>
                      <a:pt x="11267" y="5776"/>
                    </a:lnTo>
                    <a:lnTo>
                      <a:pt x="11238" y="5815"/>
                    </a:lnTo>
                    <a:lnTo>
                      <a:pt x="11208" y="5859"/>
                    </a:lnTo>
                    <a:lnTo>
                      <a:pt x="11178" y="5910"/>
                    </a:lnTo>
                    <a:lnTo>
                      <a:pt x="11147" y="5964"/>
                    </a:lnTo>
                    <a:lnTo>
                      <a:pt x="11116" y="6024"/>
                    </a:lnTo>
                    <a:lnTo>
                      <a:pt x="11085" y="6087"/>
                    </a:lnTo>
                    <a:lnTo>
                      <a:pt x="11054" y="6153"/>
                    </a:lnTo>
                    <a:lnTo>
                      <a:pt x="10991" y="6293"/>
                    </a:lnTo>
                    <a:lnTo>
                      <a:pt x="10928" y="6440"/>
                    </a:lnTo>
                    <a:lnTo>
                      <a:pt x="10865" y="6588"/>
                    </a:lnTo>
                    <a:lnTo>
                      <a:pt x="10801" y="6733"/>
                    </a:lnTo>
                    <a:lnTo>
                      <a:pt x="10769" y="6803"/>
                    </a:lnTo>
                    <a:lnTo>
                      <a:pt x="10737" y="6871"/>
                    </a:lnTo>
                    <a:lnTo>
                      <a:pt x="10610" y="7129"/>
                    </a:lnTo>
                    <a:lnTo>
                      <a:pt x="10484" y="7385"/>
                    </a:lnTo>
                    <a:lnTo>
                      <a:pt x="10358" y="7640"/>
                    </a:lnTo>
                    <a:lnTo>
                      <a:pt x="10232" y="7899"/>
                    </a:lnTo>
                    <a:lnTo>
                      <a:pt x="10105" y="8164"/>
                    </a:lnTo>
                    <a:lnTo>
                      <a:pt x="9979" y="8435"/>
                    </a:lnTo>
                    <a:lnTo>
                      <a:pt x="9853" y="8706"/>
                    </a:lnTo>
                    <a:lnTo>
                      <a:pt x="9726" y="8973"/>
                    </a:lnTo>
                    <a:lnTo>
                      <a:pt x="9473" y="9498"/>
                    </a:lnTo>
                    <a:lnTo>
                      <a:pt x="9220" y="10014"/>
                    </a:lnTo>
                    <a:lnTo>
                      <a:pt x="8968" y="10520"/>
                    </a:lnTo>
                    <a:lnTo>
                      <a:pt x="8715" y="11019"/>
                    </a:lnTo>
                    <a:lnTo>
                      <a:pt x="8588" y="11263"/>
                    </a:lnTo>
                    <a:lnTo>
                      <a:pt x="8462" y="11503"/>
                    </a:lnTo>
                    <a:lnTo>
                      <a:pt x="8336" y="11743"/>
                    </a:lnTo>
                    <a:lnTo>
                      <a:pt x="8210" y="11988"/>
                    </a:lnTo>
                    <a:lnTo>
                      <a:pt x="8083" y="12241"/>
                    </a:lnTo>
                    <a:lnTo>
                      <a:pt x="7957" y="12499"/>
                    </a:lnTo>
                    <a:lnTo>
                      <a:pt x="7831" y="12757"/>
                    </a:lnTo>
                    <a:lnTo>
                      <a:pt x="7704" y="13013"/>
                    </a:lnTo>
                    <a:lnTo>
                      <a:pt x="7577" y="13262"/>
                    </a:lnTo>
                    <a:lnTo>
                      <a:pt x="7451" y="13506"/>
                    </a:lnTo>
                    <a:lnTo>
                      <a:pt x="7325" y="13751"/>
                    </a:lnTo>
                    <a:lnTo>
                      <a:pt x="7199" y="14001"/>
                    </a:lnTo>
                    <a:lnTo>
                      <a:pt x="7136" y="14131"/>
                    </a:lnTo>
                    <a:lnTo>
                      <a:pt x="7073" y="14263"/>
                    </a:lnTo>
                    <a:lnTo>
                      <a:pt x="6947" y="14534"/>
                    </a:lnTo>
                    <a:lnTo>
                      <a:pt x="6883" y="14668"/>
                    </a:lnTo>
                    <a:lnTo>
                      <a:pt x="6820" y="14802"/>
                    </a:lnTo>
                    <a:lnTo>
                      <a:pt x="6756" y="14931"/>
                    </a:lnTo>
                    <a:lnTo>
                      <a:pt x="6693" y="15056"/>
                    </a:lnTo>
                    <a:lnTo>
                      <a:pt x="6566" y="15300"/>
                    </a:lnTo>
                    <a:lnTo>
                      <a:pt x="6503" y="15421"/>
                    </a:lnTo>
                    <a:lnTo>
                      <a:pt x="6439" y="15539"/>
                    </a:lnTo>
                    <a:lnTo>
                      <a:pt x="6375" y="15652"/>
                    </a:lnTo>
                    <a:lnTo>
                      <a:pt x="6310" y="15760"/>
                    </a:lnTo>
                    <a:lnTo>
                      <a:pt x="6246" y="15858"/>
                    </a:lnTo>
                    <a:lnTo>
                      <a:pt x="6213" y="15904"/>
                    </a:lnTo>
                    <a:lnTo>
                      <a:pt x="6180" y="15947"/>
                    </a:lnTo>
                    <a:lnTo>
                      <a:pt x="6147" y="15988"/>
                    </a:lnTo>
                    <a:lnTo>
                      <a:pt x="6112" y="16026"/>
                    </a:lnTo>
                    <a:lnTo>
                      <a:pt x="6046" y="16091"/>
                    </a:lnTo>
                    <a:lnTo>
                      <a:pt x="5979" y="16148"/>
                    </a:lnTo>
                    <a:lnTo>
                      <a:pt x="5913" y="16196"/>
                    </a:lnTo>
                    <a:lnTo>
                      <a:pt x="5848" y="16239"/>
                    </a:lnTo>
                    <a:lnTo>
                      <a:pt x="5784" y="16279"/>
                    </a:lnTo>
                    <a:lnTo>
                      <a:pt x="5722" y="16316"/>
                    </a:lnTo>
                    <a:lnTo>
                      <a:pt x="5659" y="16356"/>
                    </a:lnTo>
                    <a:lnTo>
                      <a:pt x="5593" y="16396"/>
                    </a:lnTo>
                    <a:lnTo>
                      <a:pt x="5527" y="16433"/>
                    </a:lnTo>
                    <a:lnTo>
                      <a:pt x="5399" y="16498"/>
                    </a:lnTo>
                    <a:lnTo>
                      <a:pt x="5273" y="16557"/>
                    </a:lnTo>
                    <a:lnTo>
                      <a:pt x="5146" y="16615"/>
                    </a:lnTo>
                    <a:lnTo>
                      <a:pt x="4893" y="16732"/>
                    </a:lnTo>
                    <a:lnTo>
                      <a:pt x="4640" y="16845"/>
                    </a:lnTo>
                    <a:lnTo>
                      <a:pt x="4514" y="16901"/>
                    </a:lnTo>
                    <a:lnTo>
                      <a:pt x="4387" y="16959"/>
                    </a:lnTo>
                    <a:lnTo>
                      <a:pt x="4258" y="17014"/>
                    </a:lnTo>
                    <a:lnTo>
                      <a:pt x="4128" y="17064"/>
                    </a:lnTo>
                    <a:lnTo>
                      <a:pt x="3999" y="17105"/>
                    </a:lnTo>
                    <a:lnTo>
                      <a:pt x="3871" y="17139"/>
                    </a:lnTo>
                    <a:lnTo>
                      <a:pt x="3745" y="17170"/>
                    </a:lnTo>
                    <a:lnTo>
                      <a:pt x="3620" y="17203"/>
                    </a:lnTo>
                    <a:lnTo>
                      <a:pt x="3116" y="17341"/>
                    </a:lnTo>
                    <a:lnTo>
                      <a:pt x="2990" y="17378"/>
                    </a:lnTo>
                    <a:lnTo>
                      <a:pt x="2862" y="17417"/>
                    </a:lnTo>
                    <a:lnTo>
                      <a:pt x="2733" y="17453"/>
                    </a:lnTo>
                    <a:lnTo>
                      <a:pt x="2667" y="17469"/>
                    </a:lnTo>
                    <a:lnTo>
                      <a:pt x="2601" y="17481"/>
                    </a:lnTo>
                    <a:lnTo>
                      <a:pt x="2535" y="17491"/>
                    </a:lnTo>
                    <a:lnTo>
                      <a:pt x="2469" y="17497"/>
                    </a:lnTo>
                    <a:lnTo>
                      <a:pt x="2341" y="17504"/>
                    </a:lnTo>
                    <a:lnTo>
                      <a:pt x="2216" y="17508"/>
                    </a:lnTo>
                    <a:lnTo>
                      <a:pt x="2091" y="17513"/>
                    </a:lnTo>
                    <a:lnTo>
                      <a:pt x="1838" y="17529"/>
                    </a:lnTo>
                    <a:lnTo>
                      <a:pt x="1584" y="17544"/>
                    </a:lnTo>
                    <a:lnTo>
                      <a:pt x="1330" y="17554"/>
                    </a:lnTo>
                    <a:lnTo>
                      <a:pt x="1077" y="17561"/>
                    </a:lnTo>
                    <a:lnTo>
                      <a:pt x="572" y="17573"/>
                    </a:lnTo>
                    <a:lnTo>
                      <a:pt x="66" y="17581"/>
                    </a:lnTo>
                    <a:cubicBezTo>
                      <a:pt x="31" y="17582"/>
                      <a:pt x="2" y="17554"/>
                      <a:pt x="1" y="17519"/>
                    </a:cubicBezTo>
                    <a:cubicBezTo>
                      <a:pt x="0" y="17483"/>
                      <a:pt x="29" y="17454"/>
                      <a:pt x="64" y="17453"/>
                    </a:cubicBezTo>
                    <a:close/>
                  </a:path>
                </a:pathLst>
              </a:custGeom>
              <a:solidFill>
                <a:srgbClr val="BE4B48"/>
              </a:solidFill>
              <a:ln w="1588" cap="flat">
                <a:solidFill>
                  <a:srgbClr val="BE4B48"/>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1" name="Rectangle 108"/>
              <p:cNvSpPr>
                <a:spLocks noChangeArrowheads="1"/>
              </p:cNvSpPr>
              <p:nvPr/>
            </p:nvSpPr>
            <p:spPr bwMode="auto">
              <a:xfrm>
                <a:off x="952085" y="6069013"/>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2" name="Rectangle 109"/>
              <p:cNvSpPr>
                <a:spLocks noChangeArrowheads="1"/>
              </p:cNvSpPr>
              <p:nvPr/>
            </p:nvSpPr>
            <p:spPr bwMode="auto">
              <a:xfrm>
                <a:off x="952085" y="6069013"/>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3" name="Rectangle 110"/>
              <p:cNvSpPr>
                <a:spLocks noChangeArrowheads="1"/>
              </p:cNvSpPr>
              <p:nvPr/>
            </p:nvSpPr>
            <p:spPr bwMode="auto">
              <a:xfrm>
                <a:off x="1026698" y="6067425"/>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4" name="Rectangle 111"/>
              <p:cNvSpPr>
                <a:spLocks noChangeArrowheads="1"/>
              </p:cNvSpPr>
              <p:nvPr/>
            </p:nvSpPr>
            <p:spPr bwMode="auto">
              <a:xfrm>
                <a:off x="1026698" y="6067425"/>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5" name="Rectangle 112"/>
              <p:cNvSpPr>
                <a:spLocks noChangeArrowheads="1"/>
              </p:cNvSpPr>
              <p:nvPr/>
            </p:nvSpPr>
            <p:spPr bwMode="auto">
              <a:xfrm>
                <a:off x="1101310" y="606583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6" name="Rectangle 113"/>
              <p:cNvSpPr>
                <a:spLocks noChangeArrowheads="1"/>
              </p:cNvSpPr>
              <p:nvPr/>
            </p:nvSpPr>
            <p:spPr bwMode="auto">
              <a:xfrm>
                <a:off x="1101310" y="606583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7" name="Rectangle 114"/>
              <p:cNvSpPr>
                <a:spLocks noChangeArrowheads="1"/>
              </p:cNvSpPr>
              <p:nvPr/>
            </p:nvSpPr>
            <p:spPr bwMode="auto">
              <a:xfrm>
                <a:off x="1177510" y="6062663"/>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8" name="Rectangle 115"/>
              <p:cNvSpPr>
                <a:spLocks noChangeArrowheads="1"/>
              </p:cNvSpPr>
              <p:nvPr/>
            </p:nvSpPr>
            <p:spPr bwMode="auto">
              <a:xfrm>
                <a:off x="1177510" y="6062663"/>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9" name="Rectangle 116"/>
              <p:cNvSpPr>
                <a:spLocks noChangeArrowheads="1"/>
              </p:cNvSpPr>
              <p:nvPr/>
            </p:nvSpPr>
            <p:spPr bwMode="auto">
              <a:xfrm>
                <a:off x="1253710" y="6057900"/>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0" name="Rectangle 117"/>
              <p:cNvSpPr>
                <a:spLocks noChangeArrowheads="1"/>
              </p:cNvSpPr>
              <p:nvPr/>
            </p:nvSpPr>
            <p:spPr bwMode="auto">
              <a:xfrm>
                <a:off x="1253710" y="6057900"/>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1" name="Rectangle 118"/>
              <p:cNvSpPr>
                <a:spLocks noChangeArrowheads="1"/>
              </p:cNvSpPr>
              <p:nvPr/>
            </p:nvSpPr>
            <p:spPr bwMode="auto">
              <a:xfrm>
                <a:off x="1328323" y="6054725"/>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2" name="Rectangle 119"/>
              <p:cNvSpPr>
                <a:spLocks noChangeArrowheads="1"/>
              </p:cNvSpPr>
              <p:nvPr/>
            </p:nvSpPr>
            <p:spPr bwMode="auto">
              <a:xfrm>
                <a:off x="1328323" y="6054725"/>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3" name="Rectangle 120"/>
              <p:cNvSpPr>
                <a:spLocks noChangeArrowheads="1"/>
              </p:cNvSpPr>
              <p:nvPr/>
            </p:nvSpPr>
            <p:spPr bwMode="auto">
              <a:xfrm>
                <a:off x="1404523" y="6032500"/>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4" name="Rectangle 121"/>
              <p:cNvSpPr>
                <a:spLocks noChangeArrowheads="1"/>
              </p:cNvSpPr>
              <p:nvPr/>
            </p:nvSpPr>
            <p:spPr bwMode="auto">
              <a:xfrm>
                <a:off x="1404523" y="6032500"/>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5" name="Rectangle 122"/>
              <p:cNvSpPr>
                <a:spLocks noChangeArrowheads="1"/>
              </p:cNvSpPr>
              <p:nvPr/>
            </p:nvSpPr>
            <p:spPr bwMode="auto">
              <a:xfrm>
                <a:off x="1479135" y="6013450"/>
                <a:ext cx="39688" cy="38100"/>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6" name="Rectangle 123"/>
              <p:cNvSpPr>
                <a:spLocks noChangeArrowheads="1"/>
              </p:cNvSpPr>
              <p:nvPr/>
            </p:nvSpPr>
            <p:spPr bwMode="auto">
              <a:xfrm>
                <a:off x="1479135" y="6013450"/>
                <a:ext cx="39688" cy="38100"/>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7" name="Rectangle 124"/>
              <p:cNvSpPr>
                <a:spLocks noChangeArrowheads="1"/>
              </p:cNvSpPr>
              <p:nvPr/>
            </p:nvSpPr>
            <p:spPr bwMode="auto">
              <a:xfrm>
                <a:off x="1555335" y="5992813"/>
                <a:ext cx="38100"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8" name="Rectangle 125"/>
              <p:cNvSpPr>
                <a:spLocks noChangeArrowheads="1"/>
              </p:cNvSpPr>
              <p:nvPr/>
            </p:nvSpPr>
            <p:spPr bwMode="auto">
              <a:xfrm>
                <a:off x="1555335" y="5992813"/>
                <a:ext cx="38100"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9" name="Rectangle 126"/>
              <p:cNvSpPr>
                <a:spLocks noChangeArrowheads="1"/>
              </p:cNvSpPr>
              <p:nvPr/>
            </p:nvSpPr>
            <p:spPr bwMode="auto">
              <a:xfrm>
                <a:off x="1631535" y="5961063"/>
                <a:ext cx="39688" cy="38100"/>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0" name="Rectangle 127"/>
              <p:cNvSpPr>
                <a:spLocks noChangeArrowheads="1"/>
              </p:cNvSpPr>
              <p:nvPr/>
            </p:nvSpPr>
            <p:spPr bwMode="auto">
              <a:xfrm>
                <a:off x="1631535" y="5961063"/>
                <a:ext cx="39688" cy="38100"/>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1" name="Rectangle 128"/>
              <p:cNvSpPr>
                <a:spLocks noChangeArrowheads="1"/>
              </p:cNvSpPr>
              <p:nvPr/>
            </p:nvSpPr>
            <p:spPr bwMode="auto">
              <a:xfrm>
                <a:off x="1706148" y="592613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2" name="Rectangle 129"/>
              <p:cNvSpPr>
                <a:spLocks noChangeArrowheads="1"/>
              </p:cNvSpPr>
              <p:nvPr/>
            </p:nvSpPr>
            <p:spPr bwMode="auto">
              <a:xfrm>
                <a:off x="1706148" y="592613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3" name="Rectangle 130"/>
              <p:cNvSpPr>
                <a:spLocks noChangeArrowheads="1"/>
              </p:cNvSpPr>
              <p:nvPr/>
            </p:nvSpPr>
            <p:spPr bwMode="auto">
              <a:xfrm>
                <a:off x="1782348" y="5888038"/>
                <a:ext cx="38100" cy="38100"/>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4" name="Rectangle 131"/>
              <p:cNvSpPr>
                <a:spLocks noChangeArrowheads="1"/>
              </p:cNvSpPr>
              <p:nvPr/>
            </p:nvSpPr>
            <p:spPr bwMode="auto">
              <a:xfrm>
                <a:off x="1782348" y="5888038"/>
                <a:ext cx="38100" cy="38100"/>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5" name="Rectangle 132"/>
              <p:cNvSpPr>
                <a:spLocks noChangeArrowheads="1"/>
              </p:cNvSpPr>
              <p:nvPr/>
            </p:nvSpPr>
            <p:spPr bwMode="auto">
              <a:xfrm>
                <a:off x="1856960" y="5829300"/>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6" name="Rectangle 133"/>
              <p:cNvSpPr>
                <a:spLocks noChangeArrowheads="1"/>
              </p:cNvSpPr>
              <p:nvPr/>
            </p:nvSpPr>
            <p:spPr bwMode="auto">
              <a:xfrm>
                <a:off x="1856960" y="5829300"/>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7" name="Rectangle 134"/>
              <p:cNvSpPr>
                <a:spLocks noChangeArrowheads="1"/>
              </p:cNvSpPr>
              <p:nvPr/>
            </p:nvSpPr>
            <p:spPr bwMode="auto">
              <a:xfrm>
                <a:off x="1931573" y="569753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8" name="Rectangle 135"/>
              <p:cNvSpPr>
                <a:spLocks noChangeArrowheads="1"/>
              </p:cNvSpPr>
              <p:nvPr/>
            </p:nvSpPr>
            <p:spPr bwMode="auto">
              <a:xfrm>
                <a:off x="1931573" y="569753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9" name="Rectangle 136"/>
              <p:cNvSpPr>
                <a:spLocks noChangeArrowheads="1"/>
              </p:cNvSpPr>
              <p:nvPr/>
            </p:nvSpPr>
            <p:spPr bwMode="auto">
              <a:xfrm>
                <a:off x="2007773" y="5540375"/>
                <a:ext cx="39688" cy="38100"/>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0" name="Rectangle 137"/>
              <p:cNvSpPr>
                <a:spLocks noChangeArrowheads="1"/>
              </p:cNvSpPr>
              <p:nvPr/>
            </p:nvSpPr>
            <p:spPr bwMode="auto">
              <a:xfrm>
                <a:off x="2007773" y="5540375"/>
                <a:ext cx="39688" cy="38100"/>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1" name="Rectangle 138"/>
              <p:cNvSpPr>
                <a:spLocks noChangeArrowheads="1"/>
              </p:cNvSpPr>
              <p:nvPr/>
            </p:nvSpPr>
            <p:spPr bwMode="auto">
              <a:xfrm>
                <a:off x="2083973" y="5391150"/>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2" name="Rectangle 139"/>
              <p:cNvSpPr>
                <a:spLocks noChangeArrowheads="1"/>
              </p:cNvSpPr>
              <p:nvPr/>
            </p:nvSpPr>
            <p:spPr bwMode="auto">
              <a:xfrm>
                <a:off x="2083973" y="5391150"/>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3" name="Rectangle 140"/>
              <p:cNvSpPr>
                <a:spLocks noChangeArrowheads="1"/>
              </p:cNvSpPr>
              <p:nvPr/>
            </p:nvSpPr>
            <p:spPr bwMode="auto">
              <a:xfrm>
                <a:off x="2158585" y="5238750"/>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4" name="Rectangle 141"/>
              <p:cNvSpPr>
                <a:spLocks noChangeArrowheads="1"/>
              </p:cNvSpPr>
              <p:nvPr/>
            </p:nvSpPr>
            <p:spPr bwMode="auto">
              <a:xfrm>
                <a:off x="2158585" y="5238750"/>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5" name="Rectangle 142"/>
              <p:cNvSpPr>
                <a:spLocks noChangeArrowheads="1"/>
              </p:cNvSpPr>
              <p:nvPr/>
            </p:nvSpPr>
            <p:spPr bwMode="auto">
              <a:xfrm>
                <a:off x="2234785" y="509428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6" name="Rectangle 143"/>
              <p:cNvSpPr>
                <a:spLocks noChangeArrowheads="1"/>
              </p:cNvSpPr>
              <p:nvPr/>
            </p:nvSpPr>
            <p:spPr bwMode="auto">
              <a:xfrm>
                <a:off x="2234785" y="509428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7" name="Rectangle 144"/>
              <p:cNvSpPr>
                <a:spLocks noChangeArrowheads="1"/>
              </p:cNvSpPr>
              <p:nvPr/>
            </p:nvSpPr>
            <p:spPr bwMode="auto">
              <a:xfrm>
                <a:off x="2309398" y="4943475"/>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8" name="Rectangle 145"/>
              <p:cNvSpPr>
                <a:spLocks noChangeArrowheads="1"/>
              </p:cNvSpPr>
              <p:nvPr/>
            </p:nvSpPr>
            <p:spPr bwMode="auto">
              <a:xfrm>
                <a:off x="2309398" y="4943475"/>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59" name="Rectangle 146"/>
              <p:cNvSpPr>
                <a:spLocks noChangeArrowheads="1"/>
              </p:cNvSpPr>
              <p:nvPr/>
            </p:nvSpPr>
            <p:spPr bwMode="auto">
              <a:xfrm>
                <a:off x="2385598" y="4787900"/>
                <a:ext cx="38100"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0" name="Rectangle 147"/>
              <p:cNvSpPr>
                <a:spLocks noChangeArrowheads="1"/>
              </p:cNvSpPr>
              <p:nvPr/>
            </p:nvSpPr>
            <p:spPr bwMode="auto">
              <a:xfrm>
                <a:off x="2385598" y="4787900"/>
                <a:ext cx="38100"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1" name="Rectangle 148"/>
              <p:cNvSpPr>
                <a:spLocks noChangeArrowheads="1"/>
              </p:cNvSpPr>
              <p:nvPr/>
            </p:nvSpPr>
            <p:spPr bwMode="auto">
              <a:xfrm>
                <a:off x="2461798" y="4627563"/>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2" name="Rectangle 149"/>
              <p:cNvSpPr>
                <a:spLocks noChangeArrowheads="1"/>
              </p:cNvSpPr>
              <p:nvPr/>
            </p:nvSpPr>
            <p:spPr bwMode="auto">
              <a:xfrm>
                <a:off x="2461798" y="4627563"/>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3" name="Rectangle 150"/>
              <p:cNvSpPr>
                <a:spLocks noChangeArrowheads="1"/>
              </p:cNvSpPr>
              <p:nvPr/>
            </p:nvSpPr>
            <p:spPr bwMode="auto">
              <a:xfrm>
                <a:off x="2536410" y="4475163"/>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4" name="Rectangle 151"/>
              <p:cNvSpPr>
                <a:spLocks noChangeArrowheads="1"/>
              </p:cNvSpPr>
              <p:nvPr/>
            </p:nvSpPr>
            <p:spPr bwMode="auto">
              <a:xfrm>
                <a:off x="2536410" y="4475163"/>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5" name="Rectangle 152"/>
              <p:cNvSpPr>
                <a:spLocks noChangeArrowheads="1"/>
              </p:cNvSpPr>
              <p:nvPr/>
            </p:nvSpPr>
            <p:spPr bwMode="auto">
              <a:xfrm>
                <a:off x="2612610" y="4316413"/>
                <a:ext cx="38100"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6" name="Rectangle 153"/>
              <p:cNvSpPr>
                <a:spLocks noChangeArrowheads="1"/>
              </p:cNvSpPr>
              <p:nvPr/>
            </p:nvSpPr>
            <p:spPr bwMode="auto">
              <a:xfrm>
                <a:off x="2612610" y="4316413"/>
                <a:ext cx="38100"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7" name="Rectangle 154"/>
              <p:cNvSpPr>
                <a:spLocks noChangeArrowheads="1"/>
              </p:cNvSpPr>
              <p:nvPr/>
            </p:nvSpPr>
            <p:spPr bwMode="auto">
              <a:xfrm>
                <a:off x="2687223" y="4264025"/>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8" name="Rectangle 155"/>
              <p:cNvSpPr>
                <a:spLocks noChangeArrowheads="1"/>
              </p:cNvSpPr>
              <p:nvPr/>
            </p:nvSpPr>
            <p:spPr bwMode="auto">
              <a:xfrm>
                <a:off x="2687223" y="4264025"/>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69" name="Rectangle 156"/>
              <p:cNvSpPr>
                <a:spLocks noChangeArrowheads="1"/>
              </p:cNvSpPr>
              <p:nvPr/>
            </p:nvSpPr>
            <p:spPr bwMode="auto">
              <a:xfrm>
                <a:off x="2761835" y="4213225"/>
                <a:ext cx="39688" cy="38100"/>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0" name="Rectangle 157"/>
              <p:cNvSpPr>
                <a:spLocks noChangeArrowheads="1"/>
              </p:cNvSpPr>
              <p:nvPr/>
            </p:nvSpPr>
            <p:spPr bwMode="auto">
              <a:xfrm>
                <a:off x="2761835" y="4213225"/>
                <a:ext cx="39688" cy="38100"/>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1" name="Rectangle 158"/>
              <p:cNvSpPr>
                <a:spLocks noChangeArrowheads="1"/>
              </p:cNvSpPr>
              <p:nvPr/>
            </p:nvSpPr>
            <p:spPr bwMode="auto">
              <a:xfrm>
                <a:off x="2838035" y="416083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2" name="Rectangle 159"/>
              <p:cNvSpPr>
                <a:spLocks noChangeArrowheads="1"/>
              </p:cNvSpPr>
              <p:nvPr/>
            </p:nvSpPr>
            <p:spPr bwMode="auto">
              <a:xfrm>
                <a:off x="2838035" y="416083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3" name="Rectangle 160"/>
              <p:cNvSpPr>
                <a:spLocks noChangeArrowheads="1"/>
              </p:cNvSpPr>
              <p:nvPr/>
            </p:nvSpPr>
            <p:spPr bwMode="auto">
              <a:xfrm>
                <a:off x="2914235" y="411003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4" name="Rectangle 161"/>
              <p:cNvSpPr>
                <a:spLocks noChangeArrowheads="1"/>
              </p:cNvSpPr>
              <p:nvPr/>
            </p:nvSpPr>
            <p:spPr bwMode="auto">
              <a:xfrm>
                <a:off x="2914235" y="411003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5" name="Rectangle 162"/>
              <p:cNvSpPr>
                <a:spLocks noChangeArrowheads="1"/>
              </p:cNvSpPr>
              <p:nvPr/>
            </p:nvSpPr>
            <p:spPr bwMode="auto">
              <a:xfrm>
                <a:off x="2988848" y="4057650"/>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6" name="Rectangle 163"/>
              <p:cNvSpPr>
                <a:spLocks noChangeArrowheads="1"/>
              </p:cNvSpPr>
              <p:nvPr/>
            </p:nvSpPr>
            <p:spPr bwMode="auto">
              <a:xfrm>
                <a:off x="2988848" y="4057650"/>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7" name="Rectangle 164"/>
              <p:cNvSpPr>
                <a:spLocks noChangeArrowheads="1"/>
              </p:cNvSpPr>
              <p:nvPr/>
            </p:nvSpPr>
            <p:spPr bwMode="auto">
              <a:xfrm>
                <a:off x="3065048" y="4005263"/>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8" name="Rectangle 165"/>
              <p:cNvSpPr>
                <a:spLocks noChangeArrowheads="1"/>
              </p:cNvSpPr>
              <p:nvPr/>
            </p:nvSpPr>
            <p:spPr bwMode="auto">
              <a:xfrm>
                <a:off x="3065048" y="4005263"/>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79" name="Rectangle 166"/>
              <p:cNvSpPr>
                <a:spLocks noChangeArrowheads="1"/>
              </p:cNvSpPr>
              <p:nvPr/>
            </p:nvSpPr>
            <p:spPr bwMode="auto">
              <a:xfrm>
                <a:off x="3139660" y="3954463"/>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0" name="Rectangle 167"/>
              <p:cNvSpPr>
                <a:spLocks noChangeArrowheads="1"/>
              </p:cNvSpPr>
              <p:nvPr/>
            </p:nvSpPr>
            <p:spPr bwMode="auto">
              <a:xfrm>
                <a:off x="3139660" y="3954463"/>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1" name="Rectangle 168"/>
              <p:cNvSpPr>
                <a:spLocks noChangeArrowheads="1"/>
              </p:cNvSpPr>
              <p:nvPr/>
            </p:nvSpPr>
            <p:spPr bwMode="auto">
              <a:xfrm>
                <a:off x="3215860" y="3902075"/>
                <a:ext cx="38100"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2" name="Rectangle 169"/>
              <p:cNvSpPr>
                <a:spLocks noChangeArrowheads="1"/>
              </p:cNvSpPr>
              <p:nvPr/>
            </p:nvSpPr>
            <p:spPr bwMode="auto">
              <a:xfrm>
                <a:off x="3215860" y="3902075"/>
                <a:ext cx="38100"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3" name="Rectangle 170"/>
              <p:cNvSpPr>
                <a:spLocks noChangeArrowheads="1"/>
              </p:cNvSpPr>
              <p:nvPr/>
            </p:nvSpPr>
            <p:spPr bwMode="auto">
              <a:xfrm>
                <a:off x="3292060" y="3851275"/>
                <a:ext cx="38100" cy="38100"/>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4" name="Rectangle 171"/>
              <p:cNvSpPr>
                <a:spLocks noChangeArrowheads="1"/>
              </p:cNvSpPr>
              <p:nvPr/>
            </p:nvSpPr>
            <p:spPr bwMode="auto">
              <a:xfrm>
                <a:off x="3292060" y="3851275"/>
                <a:ext cx="38100" cy="38100"/>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5" name="Rectangle 172"/>
              <p:cNvSpPr>
                <a:spLocks noChangeArrowheads="1"/>
              </p:cNvSpPr>
              <p:nvPr/>
            </p:nvSpPr>
            <p:spPr bwMode="auto">
              <a:xfrm>
                <a:off x="3366673" y="379888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6" name="Rectangle 173"/>
              <p:cNvSpPr>
                <a:spLocks noChangeArrowheads="1"/>
              </p:cNvSpPr>
              <p:nvPr/>
            </p:nvSpPr>
            <p:spPr bwMode="auto">
              <a:xfrm>
                <a:off x="3366673" y="379888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7" name="Rectangle 174"/>
              <p:cNvSpPr>
                <a:spLocks noChangeArrowheads="1"/>
              </p:cNvSpPr>
              <p:nvPr/>
            </p:nvSpPr>
            <p:spPr bwMode="auto">
              <a:xfrm>
                <a:off x="3441285" y="374808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8" name="Rectangle 175"/>
              <p:cNvSpPr>
                <a:spLocks noChangeArrowheads="1"/>
              </p:cNvSpPr>
              <p:nvPr/>
            </p:nvSpPr>
            <p:spPr bwMode="auto">
              <a:xfrm>
                <a:off x="3441285" y="374808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89" name="Rectangle 176"/>
              <p:cNvSpPr>
                <a:spLocks noChangeArrowheads="1"/>
              </p:cNvSpPr>
              <p:nvPr/>
            </p:nvSpPr>
            <p:spPr bwMode="auto">
              <a:xfrm>
                <a:off x="3517485" y="3695700"/>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0" name="Rectangle 177"/>
              <p:cNvSpPr>
                <a:spLocks noChangeArrowheads="1"/>
              </p:cNvSpPr>
              <p:nvPr/>
            </p:nvSpPr>
            <p:spPr bwMode="auto">
              <a:xfrm>
                <a:off x="3517485" y="3695700"/>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1" name="Rectangle 178"/>
              <p:cNvSpPr>
                <a:spLocks noChangeArrowheads="1"/>
              </p:cNvSpPr>
              <p:nvPr/>
            </p:nvSpPr>
            <p:spPr bwMode="auto">
              <a:xfrm>
                <a:off x="3592098" y="3648075"/>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2" name="Rectangle 179"/>
              <p:cNvSpPr>
                <a:spLocks noChangeArrowheads="1"/>
              </p:cNvSpPr>
              <p:nvPr/>
            </p:nvSpPr>
            <p:spPr bwMode="auto">
              <a:xfrm>
                <a:off x="3592098" y="3648075"/>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3" name="Rectangle 180"/>
              <p:cNvSpPr>
                <a:spLocks noChangeArrowheads="1"/>
              </p:cNvSpPr>
              <p:nvPr/>
            </p:nvSpPr>
            <p:spPr bwMode="auto">
              <a:xfrm>
                <a:off x="3668298" y="360838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4" name="Rectangle 181"/>
              <p:cNvSpPr>
                <a:spLocks noChangeArrowheads="1"/>
              </p:cNvSpPr>
              <p:nvPr/>
            </p:nvSpPr>
            <p:spPr bwMode="auto">
              <a:xfrm>
                <a:off x="3668298" y="360838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5" name="Rectangle 182"/>
              <p:cNvSpPr>
                <a:spLocks noChangeArrowheads="1"/>
              </p:cNvSpPr>
              <p:nvPr/>
            </p:nvSpPr>
            <p:spPr bwMode="auto">
              <a:xfrm>
                <a:off x="3744498" y="3571875"/>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6" name="Rectangle 183"/>
              <p:cNvSpPr>
                <a:spLocks noChangeArrowheads="1"/>
              </p:cNvSpPr>
              <p:nvPr/>
            </p:nvSpPr>
            <p:spPr bwMode="auto">
              <a:xfrm>
                <a:off x="3744498" y="3571875"/>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7" name="Rectangle 184"/>
              <p:cNvSpPr>
                <a:spLocks noChangeArrowheads="1"/>
              </p:cNvSpPr>
              <p:nvPr/>
            </p:nvSpPr>
            <p:spPr bwMode="auto">
              <a:xfrm>
                <a:off x="3819110" y="3541713"/>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8" name="Rectangle 185"/>
              <p:cNvSpPr>
                <a:spLocks noChangeArrowheads="1"/>
              </p:cNvSpPr>
              <p:nvPr/>
            </p:nvSpPr>
            <p:spPr bwMode="auto">
              <a:xfrm>
                <a:off x="3819110" y="3541713"/>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99" name="Rectangle 186"/>
              <p:cNvSpPr>
                <a:spLocks noChangeArrowheads="1"/>
              </p:cNvSpPr>
              <p:nvPr/>
            </p:nvSpPr>
            <p:spPr bwMode="auto">
              <a:xfrm>
                <a:off x="3895310" y="3514725"/>
                <a:ext cx="38100"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0" name="Rectangle 187"/>
              <p:cNvSpPr>
                <a:spLocks noChangeArrowheads="1"/>
              </p:cNvSpPr>
              <p:nvPr/>
            </p:nvSpPr>
            <p:spPr bwMode="auto">
              <a:xfrm>
                <a:off x="3895310" y="3514725"/>
                <a:ext cx="38100"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1" name="Rectangle 188"/>
              <p:cNvSpPr>
                <a:spLocks noChangeArrowheads="1"/>
              </p:cNvSpPr>
              <p:nvPr/>
            </p:nvSpPr>
            <p:spPr bwMode="auto">
              <a:xfrm>
                <a:off x="3969923" y="3494088"/>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2" name="Rectangle 189"/>
              <p:cNvSpPr>
                <a:spLocks noChangeArrowheads="1"/>
              </p:cNvSpPr>
              <p:nvPr/>
            </p:nvSpPr>
            <p:spPr bwMode="auto">
              <a:xfrm>
                <a:off x="3969923" y="3494088"/>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3" name="Rectangle 190"/>
              <p:cNvSpPr>
                <a:spLocks noChangeArrowheads="1"/>
              </p:cNvSpPr>
              <p:nvPr/>
            </p:nvSpPr>
            <p:spPr bwMode="auto">
              <a:xfrm>
                <a:off x="4044535" y="3479800"/>
                <a:ext cx="39688" cy="38100"/>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4" name="Rectangle 191"/>
              <p:cNvSpPr>
                <a:spLocks noChangeArrowheads="1"/>
              </p:cNvSpPr>
              <p:nvPr/>
            </p:nvSpPr>
            <p:spPr bwMode="auto">
              <a:xfrm>
                <a:off x="4044535" y="3479800"/>
                <a:ext cx="39688" cy="38100"/>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5" name="Rectangle 192"/>
              <p:cNvSpPr>
                <a:spLocks noChangeArrowheads="1"/>
              </p:cNvSpPr>
              <p:nvPr/>
            </p:nvSpPr>
            <p:spPr bwMode="auto">
              <a:xfrm>
                <a:off x="4122323" y="3468688"/>
                <a:ext cx="38100"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6" name="Rectangle 193"/>
              <p:cNvSpPr>
                <a:spLocks noChangeArrowheads="1"/>
              </p:cNvSpPr>
              <p:nvPr/>
            </p:nvSpPr>
            <p:spPr bwMode="auto">
              <a:xfrm>
                <a:off x="4122323" y="3468688"/>
                <a:ext cx="38100"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7" name="Rectangle 194"/>
              <p:cNvSpPr>
                <a:spLocks noChangeArrowheads="1"/>
              </p:cNvSpPr>
              <p:nvPr/>
            </p:nvSpPr>
            <p:spPr bwMode="auto">
              <a:xfrm>
                <a:off x="4196935" y="3463925"/>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8" name="Rectangle 195"/>
              <p:cNvSpPr>
                <a:spLocks noChangeArrowheads="1"/>
              </p:cNvSpPr>
              <p:nvPr/>
            </p:nvSpPr>
            <p:spPr bwMode="auto">
              <a:xfrm>
                <a:off x="4196935" y="3463925"/>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09" name="Rectangle 196"/>
              <p:cNvSpPr>
                <a:spLocks noChangeArrowheads="1"/>
              </p:cNvSpPr>
              <p:nvPr/>
            </p:nvSpPr>
            <p:spPr bwMode="auto">
              <a:xfrm>
                <a:off x="4271548" y="3463925"/>
                <a:ext cx="39688" cy="3968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10" name="Rectangle 197"/>
              <p:cNvSpPr>
                <a:spLocks noChangeArrowheads="1"/>
              </p:cNvSpPr>
              <p:nvPr/>
            </p:nvSpPr>
            <p:spPr bwMode="auto">
              <a:xfrm>
                <a:off x="4271548" y="3463925"/>
                <a:ext cx="39688" cy="39688"/>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911" name="Rectangle 198"/>
              <p:cNvSpPr>
                <a:spLocks noChangeArrowheads="1"/>
              </p:cNvSpPr>
              <p:nvPr/>
            </p:nvSpPr>
            <p:spPr bwMode="auto">
              <a:xfrm>
                <a:off x="759998" y="6027738"/>
                <a:ext cx="545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 -</a:t>
                </a:r>
                <a:endParaRPr lang="en-US" altLang="en-US" kern="0">
                  <a:solidFill>
                    <a:srgbClr val="000000"/>
                  </a:solidFill>
                  <a:ea typeface="ＭＳ Ｐゴシック"/>
                </a:endParaRPr>
              </a:p>
            </p:txBody>
          </p:sp>
          <p:sp>
            <p:nvSpPr>
              <p:cNvPr id="912" name="Rectangle 199"/>
              <p:cNvSpPr>
                <a:spLocks noChangeArrowheads="1"/>
              </p:cNvSpPr>
              <p:nvPr/>
            </p:nvSpPr>
            <p:spPr bwMode="auto">
              <a:xfrm>
                <a:off x="609185" y="5772150"/>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1,000</a:t>
                </a:r>
                <a:endParaRPr lang="en-US" altLang="en-US" sz="2400" kern="0">
                  <a:solidFill>
                    <a:srgbClr val="000000"/>
                  </a:solidFill>
                  <a:ea typeface="ＭＳ Ｐゴシック"/>
                </a:endParaRPr>
              </a:p>
            </p:txBody>
          </p:sp>
          <p:sp>
            <p:nvSpPr>
              <p:cNvPr id="913" name="Rectangle 200"/>
              <p:cNvSpPr>
                <a:spLocks noChangeArrowheads="1"/>
              </p:cNvSpPr>
              <p:nvPr/>
            </p:nvSpPr>
            <p:spPr bwMode="auto">
              <a:xfrm>
                <a:off x="609185" y="5516563"/>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2,000</a:t>
                </a:r>
                <a:endParaRPr lang="en-US" altLang="en-US" sz="2400" kern="0">
                  <a:solidFill>
                    <a:srgbClr val="000000"/>
                  </a:solidFill>
                  <a:ea typeface="ＭＳ Ｐゴシック"/>
                </a:endParaRPr>
              </a:p>
            </p:txBody>
          </p:sp>
          <p:sp>
            <p:nvSpPr>
              <p:cNvPr id="914" name="Rectangle 201"/>
              <p:cNvSpPr>
                <a:spLocks noChangeArrowheads="1"/>
              </p:cNvSpPr>
              <p:nvPr/>
            </p:nvSpPr>
            <p:spPr bwMode="auto">
              <a:xfrm>
                <a:off x="609185" y="5264150"/>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3,000</a:t>
                </a:r>
                <a:endParaRPr lang="en-US" altLang="en-US" sz="2400" kern="0">
                  <a:solidFill>
                    <a:srgbClr val="000000"/>
                  </a:solidFill>
                  <a:ea typeface="ＭＳ Ｐゴシック"/>
                </a:endParaRPr>
              </a:p>
            </p:txBody>
          </p:sp>
          <p:sp>
            <p:nvSpPr>
              <p:cNvPr id="915" name="Rectangle 202"/>
              <p:cNvSpPr>
                <a:spLocks noChangeArrowheads="1"/>
              </p:cNvSpPr>
              <p:nvPr/>
            </p:nvSpPr>
            <p:spPr bwMode="auto">
              <a:xfrm>
                <a:off x="609185" y="5008563"/>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4,000</a:t>
                </a:r>
                <a:endParaRPr lang="en-US" altLang="en-US" sz="2400" kern="0">
                  <a:solidFill>
                    <a:srgbClr val="000000"/>
                  </a:solidFill>
                  <a:ea typeface="ＭＳ Ｐゴシック"/>
                </a:endParaRPr>
              </a:p>
            </p:txBody>
          </p:sp>
          <p:sp>
            <p:nvSpPr>
              <p:cNvPr id="916" name="Rectangle 203"/>
              <p:cNvSpPr>
                <a:spLocks noChangeArrowheads="1"/>
              </p:cNvSpPr>
              <p:nvPr/>
            </p:nvSpPr>
            <p:spPr bwMode="auto">
              <a:xfrm>
                <a:off x="609185" y="4754563"/>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5,000</a:t>
                </a:r>
                <a:endParaRPr lang="en-US" altLang="en-US" sz="2400" kern="0">
                  <a:solidFill>
                    <a:srgbClr val="000000"/>
                  </a:solidFill>
                  <a:ea typeface="ＭＳ Ｐゴシック"/>
                </a:endParaRPr>
              </a:p>
            </p:txBody>
          </p:sp>
          <p:sp>
            <p:nvSpPr>
              <p:cNvPr id="917" name="Rectangle 204"/>
              <p:cNvSpPr>
                <a:spLocks noChangeArrowheads="1"/>
              </p:cNvSpPr>
              <p:nvPr/>
            </p:nvSpPr>
            <p:spPr bwMode="auto">
              <a:xfrm>
                <a:off x="609185" y="4498975"/>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6,000</a:t>
                </a:r>
                <a:endParaRPr lang="en-US" altLang="en-US" sz="2400" kern="0">
                  <a:solidFill>
                    <a:srgbClr val="000000"/>
                  </a:solidFill>
                  <a:ea typeface="ＭＳ Ｐゴシック"/>
                </a:endParaRPr>
              </a:p>
            </p:txBody>
          </p:sp>
          <p:sp>
            <p:nvSpPr>
              <p:cNvPr id="918" name="Rectangle 205"/>
              <p:cNvSpPr>
                <a:spLocks noChangeArrowheads="1"/>
              </p:cNvSpPr>
              <p:nvPr/>
            </p:nvSpPr>
            <p:spPr bwMode="auto">
              <a:xfrm>
                <a:off x="609185" y="4243388"/>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7,000</a:t>
                </a:r>
                <a:endParaRPr lang="en-US" altLang="en-US" sz="2400" kern="0">
                  <a:solidFill>
                    <a:srgbClr val="000000"/>
                  </a:solidFill>
                  <a:ea typeface="ＭＳ Ｐゴシック"/>
                </a:endParaRPr>
              </a:p>
            </p:txBody>
          </p:sp>
          <p:sp>
            <p:nvSpPr>
              <p:cNvPr id="919" name="Rectangle 206"/>
              <p:cNvSpPr>
                <a:spLocks noChangeArrowheads="1"/>
              </p:cNvSpPr>
              <p:nvPr/>
            </p:nvSpPr>
            <p:spPr bwMode="auto">
              <a:xfrm>
                <a:off x="609185" y="3990975"/>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8,000</a:t>
                </a:r>
                <a:endParaRPr lang="en-US" altLang="en-US" sz="2400" kern="0">
                  <a:solidFill>
                    <a:srgbClr val="000000"/>
                  </a:solidFill>
                  <a:ea typeface="ＭＳ Ｐゴシック"/>
                </a:endParaRPr>
              </a:p>
            </p:txBody>
          </p:sp>
          <p:sp>
            <p:nvSpPr>
              <p:cNvPr id="920" name="Rectangle 207"/>
              <p:cNvSpPr>
                <a:spLocks noChangeArrowheads="1"/>
              </p:cNvSpPr>
              <p:nvPr/>
            </p:nvSpPr>
            <p:spPr bwMode="auto">
              <a:xfrm>
                <a:off x="609185" y="3735388"/>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9,000</a:t>
                </a:r>
                <a:endParaRPr lang="en-US" altLang="en-US" sz="2400" kern="0">
                  <a:solidFill>
                    <a:srgbClr val="000000"/>
                  </a:solidFill>
                  <a:ea typeface="ＭＳ Ｐゴシック"/>
                </a:endParaRPr>
              </a:p>
            </p:txBody>
          </p:sp>
          <p:sp>
            <p:nvSpPr>
              <p:cNvPr id="921" name="Rectangle 208"/>
              <p:cNvSpPr>
                <a:spLocks noChangeArrowheads="1"/>
              </p:cNvSpPr>
              <p:nvPr/>
            </p:nvSpPr>
            <p:spPr bwMode="auto">
              <a:xfrm>
                <a:off x="558385" y="3481388"/>
                <a:ext cx="3911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10,000</a:t>
                </a:r>
                <a:endParaRPr lang="en-US" altLang="en-US" sz="2400" kern="0">
                  <a:solidFill>
                    <a:srgbClr val="000000"/>
                  </a:solidFill>
                  <a:ea typeface="ＭＳ Ｐゴシック"/>
                </a:endParaRPr>
              </a:p>
            </p:txBody>
          </p:sp>
          <p:sp>
            <p:nvSpPr>
              <p:cNvPr id="922" name="Rectangle 210"/>
              <p:cNvSpPr>
                <a:spLocks noChangeArrowheads="1"/>
              </p:cNvSpPr>
              <p:nvPr/>
            </p:nvSpPr>
            <p:spPr bwMode="auto">
              <a:xfrm>
                <a:off x="558385" y="3225800"/>
                <a:ext cx="3911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latin typeface="Calibri" pitchFamily="34" charset="0"/>
                    <a:ea typeface="ＭＳ Ｐゴシック"/>
                  </a:rPr>
                  <a:t> 11,000</a:t>
                </a:r>
                <a:endParaRPr lang="en-US" altLang="en-US" sz="2400" kern="0" dirty="0">
                  <a:solidFill>
                    <a:srgbClr val="000000"/>
                  </a:solidFill>
                  <a:ea typeface="ＭＳ Ｐゴシック"/>
                </a:endParaRPr>
              </a:p>
            </p:txBody>
          </p:sp>
          <p:sp>
            <p:nvSpPr>
              <p:cNvPr id="923" name="Rectangle 211"/>
              <p:cNvSpPr>
                <a:spLocks noChangeArrowheads="1"/>
              </p:cNvSpPr>
              <p:nvPr/>
            </p:nvSpPr>
            <p:spPr bwMode="auto">
              <a:xfrm>
                <a:off x="933035" y="6156325"/>
                <a:ext cx="833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-4</a:t>
                </a:r>
                <a:endParaRPr lang="en-US" altLang="en-US" kern="0">
                  <a:solidFill>
                    <a:srgbClr val="000000"/>
                  </a:solidFill>
                  <a:ea typeface="ＭＳ Ｐゴシック"/>
                </a:endParaRPr>
              </a:p>
            </p:txBody>
          </p:sp>
          <p:sp>
            <p:nvSpPr>
              <p:cNvPr id="924" name="Rectangle 212"/>
              <p:cNvSpPr>
                <a:spLocks noChangeArrowheads="1"/>
              </p:cNvSpPr>
              <p:nvPr/>
            </p:nvSpPr>
            <p:spPr bwMode="auto">
              <a:xfrm>
                <a:off x="1083848" y="6156325"/>
                <a:ext cx="833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dirty="0">
                    <a:solidFill>
                      <a:srgbClr val="000000"/>
                    </a:solidFill>
                    <a:latin typeface="Calibri" pitchFamily="34" charset="0"/>
                    <a:ea typeface="ＭＳ Ｐゴシック"/>
                  </a:rPr>
                  <a:t>-2</a:t>
                </a:r>
                <a:endParaRPr lang="en-US" altLang="en-US" kern="0" dirty="0">
                  <a:solidFill>
                    <a:srgbClr val="000000"/>
                  </a:solidFill>
                  <a:ea typeface="ＭＳ Ｐゴシック"/>
                </a:endParaRPr>
              </a:p>
            </p:txBody>
          </p:sp>
          <p:sp>
            <p:nvSpPr>
              <p:cNvPr id="925" name="Rectangle 213"/>
              <p:cNvSpPr>
                <a:spLocks noChangeArrowheads="1"/>
              </p:cNvSpPr>
              <p:nvPr/>
            </p:nvSpPr>
            <p:spPr bwMode="auto">
              <a:xfrm>
                <a:off x="1250535" y="6156325"/>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0</a:t>
                </a:r>
                <a:endParaRPr lang="en-US" altLang="en-US" kern="0">
                  <a:solidFill>
                    <a:srgbClr val="000000"/>
                  </a:solidFill>
                  <a:ea typeface="ＭＳ Ｐゴシック"/>
                </a:endParaRPr>
              </a:p>
            </p:txBody>
          </p:sp>
          <p:sp>
            <p:nvSpPr>
              <p:cNvPr id="926" name="Rectangle 214"/>
              <p:cNvSpPr>
                <a:spLocks noChangeArrowheads="1"/>
              </p:cNvSpPr>
              <p:nvPr/>
            </p:nvSpPr>
            <p:spPr bwMode="auto">
              <a:xfrm>
                <a:off x="1401348" y="6156325"/>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a:t>
                </a:r>
                <a:endParaRPr lang="en-US" altLang="en-US" kern="0">
                  <a:solidFill>
                    <a:srgbClr val="000000"/>
                  </a:solidFill>
                  <a:ea typeface="ＭＳ Ｐゴシック"/>
                </a:endParaRPr>
              </a:p>
            </p:txBody>
          </p:sp>
          <p:sp>
            <p:nvSpPr>
              <p:cNvPr id="927" name="Rectangle 215"/>
              <p:cNvSpPr>
                <a:spLocks noChangeArrowheads="1"/>
              </p:cNvSpPr>
              <p:nvPr/>
            </p:nvSpPr>
            <p:spPr bwMode="auto">
              <a:xfrm>
                <a:off x="1552160" y="6156325"/>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4</a:t>
                </a:r>
                <a:endParaRPr lang="en-US" altLang="en-US" kern="0">
                  <a:solidFill>
                    <a:srgbClr val="000000"/>
                  </a:solidFill>
                  <a:ea typeface="ＭＳ Ｐゴシック"/>
                </a:endParaRPr>
              </a:p>
            </p:txBody>
          </p:sp>
          <p:sp>
            <p:nvSpPr>
              <p:cNvPr id="928" name="Rectangle 216"/>
              <p:cNvSpPr>
                <a:spLocks noChangeArrowheads="1"/>
              </p:cNvSpPr>
              <p:nvPr/>
            </p:nvSpPr>
            <p:spPr bwMode="auto">
              <a:xfrm>
                <a:off x="1702973" y="6156325"/>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6</a:t>
                </a:r>
                <a:endParaRPr lang="en-US" altLang="en-US" kern="0">
                  <a:solidFill>
                    <a:srgbClr val="000000"/>
                  </a:solidFill>
                  <a:ea typeface="ＭＳ Ｐゴシック"/>
                </a:endParaRPr>
              </a:p>
            </p:txBody>
          </p:sp>
          <p:sp>
            <p:nvSpPr>
              <p:cNvPr id="929" name="Rectangle 217"/>
              <p:cNvSpPr>
                <a:spLocks noChangeArrowheads="1"/>
              </p:cNvSpPr>
              <p:nvPr/>
            </p:nvSpPr>
            <p:spPr bwMode="auto">
              <a:xfrm>
                <a:off x="1853785" y="6156325"/>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8</a:t>
                </a:r>
                <a:endParaRPr lang="en-US" altLang="en-US" kern="0">
                  <a:solidFill>
                    <a:srgbClr val="000000"/>
                  </a:solidFill>
                  <a:ea typeface="ＭＳ Ｐゴシック"/>
                </a:endParaRPr>
              </a:p>
            </p:txBody>
          </p:sp>
          <p:sp>
            <p:nvSpPr>
              <p:cNvPr id="930" name="Rectangle 218"/>
              <p:cNvSpPr>
                <a:spLocks noChangeArrowheads="1"/>
              </p:cNvSpPr>
              <p:nvPr/>
            </p:nvSpPr>
            <p:spPr bwMode="auto">
              <a:xfrm>
                <a:off x="1979198"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10</a:t>
                </a:r>
                <a:endParaRPr lang="en-US" altLang="en-US" kern="0">
                  <a:solidFill>
                    <a:srgbClr val="000000"/>
                  </a:solidFill>
                  <a:ea typeface="ＭＳ Ｐゴシック"/>
                </a:endParaRPr>
              </a:p>
            </p:txBody>
          </p:sp>
          <p:sp>
            <p:nvSpPr>
              <p:cNvPr id="931" name="Rectangle 219"/>
              <p:cNvSpPr>
                <a:spLocks noChangeArrowheads="1"/>
              </p:cNvSpPr>
              <p:nvPr/>
            </p:nvSpPr>
            <p:spPr bwMode="auto">
              <a:xfrm>
                <a:off x="2130010"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12</a:t>
                </a:r>
                <a:endParaRPr lang="en-US" altLang="en-US" kern="0">
                  <a:solidFill>
                    <a:srgbClr val="000000"/>
                  </a:solidFill>
                  <a:ea typeface="ＭＳ Ｐゴシック"/>
                </a:endParaRPr>
              </a:p>
            </p:txBody>
          </p:sp>
          <p:sp>
            <p:nvSpPr>
              <p:cNvPr id="932" name="Rectangle 220"/>
              <p:cNvSpPr>
                <a:spLocks noChangeArrowheads="1"/>
              </p:cNvSpPr>
              <p:nvPr/>
            </p:nvSpPr>
            <p:spPr bwMode="auto">
              <a:xfrm>
                <a:off x="2280823"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14</a:t>
                </a:r>
                <a:endParaRPr lang="en-US" altLang="en-US" kern="0">
                  <a:solidFill>
                    <a:srgbClr val="000000"/>
                  </a:solidFill>
                  <a:ea typeface="ＭＳ Ｐゴシック"/>
                </a:endParaRPr>
              </a:p>
            </p:txBody>
          </p:sp>
          <p:sp>
            <p:nvSpPr>
              <p:cNvPr id="933" name="Rectangle 221"/>
              <p:cNvSpPr>
                <a:spLocks noChangeArrowheads="1"/>
              </p:cNvSpPr>
              <p:nvPr/>
            </p:nvSpPr>
            <p:spPr bwMode="auto">
              <a:xfrm>
                <a:off x="2431635"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16</a:t>
                </a:r>
                <a:endParaRPr lang="en-US" altLang="en-US" kern="0">
                  <a:solidFill>
                    <a:srgbClr val="000000"/>
                  </a:solidFill>
                  <a:ea typeface="ＭＳ Ｐゴシック"/>
                </a:endParaRPr>
              </a:p>
            </p:txBody>
          </p:sp>
          <p:sp>
            <p:nvSpPr>
              <p:cNvPr id="934" name="Rectangle 222"/>
              <p:cNvSpPr>
                <a:spLocks noChangeArrowheads="1"/>
              </p:cNvSpPr>
              <p:nvPr/>
            </p:nvSpPr>
            <p:spPr bwMode="auto">
              <a:xfrm>
                <a:off x="2584035"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18</a:t>
                </a:r>
                <a:endParaRPr lang="en-US" altLang="en-US" kern="0">
                  <a:solidFill>
                    <a:srgbClr val="000000"/>
                  </a:solidFill>
                  <a:ea typeface="ＭＳ Ｐゴシック"/>
                </a:endParaRPr>
              </a:p>
            </p:txBody>
          </p:sp>
          <p:sp>
            <p:nvSpPr>
              <p:cNvPr id="935" name="Rectangle 223"/>
              <p:cNvSpPr>
                <a:spLocks noChangeArrowheads="1"/>
              </p:cNvSpPr>
              <p:nvPr/>
            </p:nvSpPr>
            <p:spPr bwMode="auto">
              <a:xfrm>
                <a:off x="2734848"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20</a:t>
                </a:r>
                <a:endParaRPr lang="en-US" altLang="en-US" kern="0">
                  <a:solidFill>
                    <a:srgbClr val="000000"/>
                  </a:solidFill>
                  <a:ea typeface="ＭＳ Ｐゴシック"/>
                </a:endParaRPr>
              </a:p>
            </p:txBody>
          </p:sp>
          <p:sp>
            <p:nvSpPr>
              <p:cNvPr id="936" name="Rectangle 224"/>
              <p:cNvSpPr>
                <a:spLocks noChangeArrowheads="1"/>
              </p:cNvSpPr>
              <p:nvPr/>
            </p:nvSpPr>
            <p:spPr bwMode="auto">
              <a:xfrm>
                <a:off x="2885660"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22</a:t>
                </a:r>
                <a:endParaRPr lang="en-US" altLang="en-US" kern="0">
                  <a:solidFill>
                    <a:srgbClr val="000000"/>
                  </a:solidFill>
                  <a:ea typeface="ＭＳ Ｐゴシック"/>
                </a:endParaRPr>
              </a:p>
            </p:txBody>
          </p:sp>
          <p:sp>
            <p:nvSpPr>
              <p:cNvPr id="937" name="Rectangle 225"/>
              <p:cNvSpPr>
                <a:spLocks noChangeArrowheads="1"/>
              </p:cNvSpPr>
              <p:nvPr/>
            </p:nvSpPr>
            <p:spPr bwMode="auto">
              <a:xfrm>
                <a:off x="3036473"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24</a:t>
                </a:r>
                <a:endParaRPr lang="en-US" altLang="en-US" kern="0">
                  <a:solidFill>
                    <a:srgbClr val="000000"/>
                  </a:solidFill>
                  <a:ea typeface="ＭＳ Ｐゴシック"/>
                </a:endParaRPr>
              </a:p>
            </p:txBody>
          </p:sp>
          <p:sp>
            <p:nvSpPr>
              <p:cNvPr id="938" name="Rectangle 226"/>
              <p:cNvSpPr>
                <a:spLocks noChangeArrowheads="1"/>
              </p:cNvSpPr>
              <p:nvPr/>
            </p:nvSpPr>
            <p:spPr bwMode="auto">
              <a:xfrm>
                <a:off x="3187285"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26</a:t>
                </a:r>
                <a:endParaRPr lang="en-US" altLang="en-US" kern="0">
                  <a:solidFill>
                    <a:srgbClr val="000000"/>
                  </a:solidFill>
                  <a:ea typeface="ＭＳ Ｐゴシック"/>
                </a:endParaRPr>
              </a:p>
            </p:txBody>
          </p:sp>
          <p:sp>
            <p:nvSpPr>
              <p:cNvPr id="939" name="Rectangle 227"/>
              <p:cNvSpPr>
                <a:spLocks noChangeArrowheads="1"/>
              </p:cNvSpPr>
              <p:nvPr/>
            </p:nvSpPr>
            <p:spPr bwMode="auto">
              <a:xfrm>
                <a:off x="3338098"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28</a:t>
                </a:r>
                <a:endParaRPr lang="en-US" altLang="en-US" kern="0">
                  <a:solidFill>
                    <a:srgbClr val="000000"/>
                  </a:solidFill>
                  <a:ea typeface="ＭＳ Ｐゴシック"/>
                </a:endParaRPr>
              </a:p>
            </p:txBody>
          </p:sp>
          <p:sp>
            <p:nvSpPr>
              <p:cNvPr id="940" name="Rectangle 228"/>
              <p:cNvSpPr>
                <a:spLocks noChangeArrowheads="1"/>
              </p:cNvSpPr>
              <p:nvPr/>
            </p:nvSpPr>
            <p:spPr bwMode="auto">
              <a:xfrm>
                <a:off x="3488910"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30</a:t>
                </a:r>
                <a:endParaRPr lang="en-US" altLang="en-US" kern="0">
                  <a:solidFill>
                    <a:srgbClr val="000000"/>
                  </a:solidFill>
                  <a:ea typeface="ＭＳ Ｐゴシック"/>
                </a:endParaRPr>
              </a:p>
            </p:txBody>
          </p:sp>
          <p:sp>
            <p:nvSpPr>
              <p:cNvPr id="941" name="Rectangle 229"/>
              <p:cNvSpPr>
                <a:spLocks noChangeArrowheads="1"/>
              </p:cNvSpPr>
              <p:nvPr/>
            </p:nvSpPr>
            <p:spPr bwMode="auto">
              <a:xfrm>
                <a:off x="3639723"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32</a:t>
                </a:r>
                <a:endParaRPr lang="en-US" altLang="en-US" kern="0">
                  <a:solidFill>
                    <a:srgbClr val="000000"/>
                  </a:solidFill>
                  <a:ea typeface="ＭＳ Ｐゴシック"/>
                </a:endParaRPr>
              </a:p>
            </p:txBody>
          </p:sp>
          <p:sp>
            <p:nvSpPr>
              <p:cNvPr id="942" name="Rectangle 230"/>
              <p:cNvSpPr>
                <a:spLocks noChangeArrowheads="1"/>
              </p:cNvSpPr>
              <p:nvPr/>
            </p:nvSpPr>
            <p:spPr bwMode="auto">
              <a:xfrm>
                <a:off x="3790535"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34</a:t>
                </a:r>
                <a:endParaRPr lang="en-US" altLang="en-US" kern="0">
                  <a:solidFill>
                    <a:srgbClr val="000000"/>
                  </a:solidFill>
                  <a:ea typeface="ＭＳ Ｐゴシック"/>
                </a:endParaRPr>
              </a:p>
            </p:txBody>
          </p:sp>
          <p:sp>
            <p:nvSpPr>
              <p:cNvPr id="943" name="Rectangle 231"/>
              <p:cNvSpPr>
                <a:spLocks noChangeArrowheads="1"/>
              </p:cNvSpPr>
              <p:nvPr/>
            </p:nvSpPr>
            <p:spPr bwMode="auto">
              <a:xfrm>
                <a:off x="3941348"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36</a:t>
                </a:r>
                <a:endParaRPr lang="en-US" altLang="en-US" kern="0">
                  <a:solidFill>
                    <a:srgbClr val="000000"/>
                  </a:solidFill>
                  <a:ea typeface="ＭＳ Ｐゴシック"/>
                </a:endParaRPr>
              </a:p>
            </p:txBody>
          </p:sp>
          <p:sp>
            <p:nvSpPr>
              <p:cNvPr id="944" name="Rectangle 232"/>
              <p:cNvSpPr>
                <a:spLocks noChangeArrowheads="1"/>
              </p:cNvSpPr>
              <p:nvPr/>
            </p:nvSpPr>
            <p:spPr bwMode="auto">
              <a:xfrm>
                <a:off x="4092160"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38</a:t>
                </a:r>
                <a:endParaRPr lang="en-US" altLang="en-US" kern="0">
                  <a:solidFill>
                    <a:srgbClr val="000000"/>
                  </a:solidFill>
                  <a:ea typeface="ＭＳ Ｐゴシック"/>
                </a:endParaRPr>
              </a:p>
            </p:txBody>
          </p:sp>
          <p:sp>
            <p:nvSpPr>
              <p:cNvPr id="945" name="Rectangle 233"/>
              <p:cNvSpPr>
                <a:spLocks noChangeArrowheads="1"/>
              </p:cNvSpPr>
              <p:nvPr/>
            </p:nvSpPr>
            <p:spPr bwMode="auto">
              <a:xfrm>
                <a:off x="4242973" y="615632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40</a:t>
                </a:r>
                <a:endParaRPr lang="en-US" altLang="en-US" kern="0">
                  <a:solidFill>
                    <a:srgbClr val="000000"/>
                  </a:solidFill>
                  <a:ea typeface="ＭＳ Ｐゴシック"/>
                </a:endParaRPr>
              </a:p>
            </p:txBody>
          </p:sp>
        </p:grpSp>
        <p:sp>
          <p:nvSpPr>
            <p:cNvPr id="742" name="Freeform 250"/>
            <p:cNvSpPr>
              <a:spLocks noEditPoints="1"/>
            </p:cNvSpPr>
            <p:nvPr/>
          </p:nvSpPr>
          <p:spPr bwMode="auto">
            <a:xfrm>
              <a:off x="5216626" y="3366181"/>
              <a:ext cx="3308340" cy="2557463"/>
            </a:xfrm>
            <a:custGeom>
              <a:avLst/>
              <a:gdLst>
                <a:gd name="T0" fmla="*/ 0 w 2065"/>
                <a:gd name="T1" fmla="*/ 1606 h 1611"/>
                <a:gd name="T2" fmla="*/ 2065 w 2065"/>
                <a:gd name="T3" fmla="*/ 1606 h 1611"/>
                <a:gd name="T4" fmla="*/ 2065 w 2065"/>
                <a:gd name="T5" fmla="*/ 1611 h 1611"/>
                <a:gd name="T6" fmla="*/ 0 w 2065"/>
                <a:gd name="T7" fmla="*/ 1611 h 1611"/>
                <a:gd name="T8" fmla="*/ 0 w 2065"/>
                <a:gd name="T9" fmla="*/ 1606 h 1611"/>
                <a:gd name="T10" fmla="*/ 0 w 2065"/>
                <a:gd name="T11" fmla="*/ 1445 h 1611"/>
                <a:gd name="T12" fmla="*/ 2065 w 2065"/>
                <a:gd name="T13" fmla="*/ 1445 h 1611"/>
                <a:gd name="T14" fmla="*/ 2065 w 2065"/>
                <a:gd name="T15" fmla="*/ 1450 h 1611"/>
                <a:gd name="T16" fmla="*/ 0 w 2065"/>
                <a:gd name="T17" fmla="*/ 1450 h 1611"/>
                <a:gd name="T18" fmla="*/ 0 w 2065"/>
                <a:gd name="T19" fmla="*/ 1445 h 1611"/>
                <a:gd name="T20" fmla="*/ 0 w 2065"/>
                <a:gd name="T21" fmla="*/ 1285 h 1611"/>
                <a:gd name="T22" fmla="*/ 2065 w 2065"/>
                <a:gd name="T23" fmla="*/ 1285 h 1611"/>
                <a:gd name="T24" fmla="*/ 2065 w 2065"/>
                <a:gd name="T25" fmla="*/ 1290 h 1611"/>
                <a:gd name="T26" fmla="*/ 0 w 2065"/>
                <a:gd name="T27" fmla="*/ 1290 h 1611"/>
                <a:gd name="T28" fmla="*/ 0 w 2065"/>
                <a:gd name="T29" fmla="*/ 1285 h 1611"/>
                <a:gd name="T30" fmla="*/ 0 w 2065"/>
                <a:gd name="T31" fmla="*/ 1125 h 1611"/>
                <a:gd name="T32" fmla="*/ 2065 w 2065"/>
                <a:gd name="T33" fmla="*/ 1125 h 1611"/>
                <a:gd name="T34" fmla="*/ 2065 w 2065"/>
                <a:gd name="T35" fmla="*/ 1129 h 1611"/>
                <a:gd name="T36" fmla="*/ 0 w 2065"/>
                <a:gd name="T37" fmla="*/ 1129 h 1611"/>
                <a:gd name="T38" fmla="*/ 0 w 2065"/>
                <a:gd name="T39" fmla="*/ 1125 h 1611"/>
                <a:gd name="T40" fmla="*/ 0 w 2065"/>
                <a:gd name="T41" fmla="*/ 964 h 1611"/>
                <a:gd name="T42" fmla="*/ 2065 w 2065"/>
                <a:gd name="T43" fmla="*/ 964 h 1611"/>
                <a:gd name="T44" fmla="*/ 2065 w 2065"/>
                <a:gd name="T45" fmla="*/ 968 h 1611"/>
                <a:gd name="T46" fmla="*/ 0 w 2065"/>
                <a:gd name="T47" fmla="*/ 968 h 1611"/>
                <a:gd name="T48" fmla="*/ 0 w 2065"/>
                <a:gd name="T49" fmla="*/ 964 h 1611"/>
                <a:gd name="T50" fmla="*/ 0 w 2065"/>
                <a:gd name="T51" fmla="*/ 803 h 1611"/>
                <a:gd name="T52" fmla="*/ 2065 w 2065"/>
                <a:gd name="T53" fmla="*/ 803 h 1611"/>
                <a:gd name="T54" fmla="*/ 2065 w 2065"/>
                <a:gd name="T55" fmla="*/ 808 h 1611"/>
                <a:gd name="T56" fmla="*/ 0 w 2065"/>
                <a:gd name="T57" fmla="*/ 808 h 1611"/>
                <a:gd name="T58" fmla="*/ 0 w 2065"/>
                <a:gd name="T59" fmla="*/ 803 h 1611"/>
                <a:gd name="T60" fmla="*/ 0 w 2065"/>
                <a:gd name="T61" fmla="*/ 642 h 1611"/>
                <a:gd name="T62" fmla="*/ 2065 w 2065"/>
                <a:gd name="T63" fmla="*/ 642 h 1611"/>
                <a:gd name="T64" fmla="*/ 2065 w 2065"/>
                <a:gd name="T65" fmla="*/ 647 h 1611"/>
                <a:gd name="T66" fmla="*/ 0 w 2065"/>
                <a:gd name="T67" fmla="*/ 647 h 1611"/>
                <a:gd name="T68" fmla="*/ 0 w 2065"/>
                <a:gd name="T69" fmla="*/ 642 h 1611"/>
                <a:gd name="T70" fmla="*/ 0 w 2065"/>
                <a:gd name="T71" fmla="*/ 482 h 1611"/>
                <a:gd name="T72" fmla="*/ 2065 w 2065"/>
                <a:gd name="T73" fmla="*/ 482 h 1611"/>
                <a:gd name="T74" fmla="*/ 2065 w 2065"/>
                <a:gd name="T75" fmla="*/ 487 h 1611"/>
                <a:gd name="T76" fmla="*/ 0 w 2065"/>
                <a:gd name="T77" fmla="*/ 487 h 1611"/>
                <a:gd name="T78" fmla="*/ 0 w 2065"/>
                <a:gd name="T79" fmla="*/ 482 h 1611"/>
                <a:gd name="T80" fmla="*/ 0 w 2065"/>
                <a:gd name="T81" fmla="*/ 321 h 1611"/>
                <a:gd name="T82" fmla="*/ 2065 w 2065"/>
                <a:gd name="T83" fmla="*/ 321 h 1611"/>
                <a:gd name="T84" fmla="*/ 2065 w 2065"/>
                <a:gd name="T85" fmla="*/ 326 h 1611"/>
                <a:gd name="T86" fmla="*/ 0 w 2065"/>
                <a:gd name="T87" fmla="*/ 326 h 1611"/>
                <a:gd name="T88" fmla="*/ 0 w 2065"/>
                <a:gd name="T89" fmla="*/ 321 h 1611"/>
                <a:gd name="T90" fmla="*/ 0 w 2065"/>
                <a:gd name="T91" fmla="*/ 161 h 1611"/>
                <a:gd name="T92" fmla="*/ 2065 w 2065"/>
                <a:gd name="T93" fmla="*/ 161 h 1611"/>
                <a:gd name="T94" fmla="*/ 2065 w 2065"/>
                <a:gd name="T95" fmla="*/ 165 h 1611"/>
                <a:gd name="T96" fmla="*/ 0 w 2065"/>
                <a:gd name="T97" fmla="*/ 165 h 1611"/>
                <a:gd name="T98" fmla="*/ 0 w 2065"/>
                <a:gd name="T99" fmla="*/ 161 h 1611"/>
                <a:gd name="T100" fmla="*/ 0 w 2065"/>
                <a:gd name="T101" fmla="*/ 0 h 1611"/>
                <a:gd name="T102" fmla="*/ 2065 w 2065"/>
                <a:gd name="T103" fmla="*/ 0 h 1611"/>
                <a:gd name="T104" fmla="*/ 2065 w 2065"/>
                <a:gd name="T105" fmla="*/ 5 h 1611"/>
                <a:gd name="T106" fmla="*/ 0 w 2065"/>
                <a:gd name="T107" fmla="*/ 5 h 1611"/>
                <a:gd name="T108" fmla="*/ 0 w 2065"/>
                <a:gd name="T109" fmla="*/ 0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65" h="1611">
                  <a:moveTo>
                    <a:pt x="0" y="1606"/>
                  </a:moveTo>
                  <a:lnTo>
                    <a:pt x="2065" y="1606"/>
                  </a:lnTo>
                  <a:lnTo>
                    <a:pt x="2065" y="1611"/>
                  </a:lnTo>
                  <a:lnTo>
                    <a:pt x="0" y="1611"/>
                  </a:lnTo>
                  <a:lnTo>
                    <a:pt x="0" y="1606"/>
                  </a:lnTo>
                  <a:close/>
                  <a:moveTo>
                    <a:pt x="0" y="1445"/>
                  </a:moveTo>
                  <a:lnTo>
                    <a:pt x="2065" y="1445"/>
                  </a:lnTo>
                  <a:lnTo>
                    <a:pt x="2065" y="1450"/>
                  </a:lnTo>
                  <a:lnTo>
                    <a:pt x="0" y="1450"/>
                  </a:lnTo>
                  <a:lnTo>
                    <a:pt x="0" y="1445"/>
                  </a:lnTo>
                  <a:close/>
                  <a:moveTo>
                    <a:pt x="0" y="1285"/>
                  </a:moveTo>
                  <a:lnTo>
                    <a:pt x="2065" y="1285"/>
                  </a:lnTo>
                  <a:lnTo>
                    <a:pt x="2065" y="1290"/>
                  </a:lnTo>
                  <a:lnTo>
                    <a:pt x="0" y="1290"/>
                  </a:lnTo>
                  <a:lnTo>
                    <a:pt x="0" y="1285"/>
                  </a:lnTo>
                  <a:close/>
                  <a:moveTo>
                    <a:pt x="0" y="1125"/>
                  </a:moveTo>
                  <a:lnTo>
                    <a:pt x="2065" y="1125"/>
                  </a:lnTo>
                  <a:lnTo>
                    <a:pt x="2065" y="1129"/>
                  </a:lnTo>
                  <a:lnTo>
                    <a:pt x="0" y="1129"/>
                  </a:lnTo>
                  <a:lnTo>
                    <a:pt x="0" y="1125"/>
                  </a:lnTo>
                  <a:close/>
                  <a:moveTo>
                    <a:pt x="0" y="964"/>
                  </a:moveTo>
                  <a:lnTo>
                    <a:pt x="2065" y="964"/>
                  </a:lnTo>
                  <a:lnTo>
                    <a:pt x="2065" y="968"/>
                  </a:lnTo>
                  <a:lnTo>
                    <a:pt x="0" y="968"/>
                  </a:lnTo>
                  <a:lnTo>
                    <a:pt x="0" y="964"/>
                  </a:lnTo>
                  <a:close/>
                  <a:moveTo>
                    <a:pt x="0" y="803"/>
                  </a:moveTo>
                  <a:lnTo>
                    <a:pt x="2065" y="803"/>
                  </a:lnTo>
                  <a:lnTo>
                    <a:pt x="2065" y="808"/>
                  </a:lnTo>
                  <a:lnTo>
                    <a:pt x="0" y="808"/>
                  </a:lnTo>
                  <a:lnTo>
                    <a:pt x="0" y="803"/>
                  </a:lnTo>
                  <a:close/>
                  <a:moveTo>
                    <a:pt x="0" y="642"/>
                  </a:moveTo>
                  <a:lnTo>
                    <a:pt x="2065" y="642"/>
                  </a:lnTo>
                  <a:lnTo>
                    <a:pt x="2065" y="647"/>
                  </a:lnTo>
                  <a:lnTo>
                    <a:pt x="0" y="647"/>
                  </a:lnTo>
                  <a:lnTo>
                    <a:pt x="0" y="642"/>
                  </a:lnTo>
                  <a:close/>
                  <a:moveTo>
                    <a:pt x="0" y="482"/>
                  </a:moveTo>
                  <a:lnTo>
                    <a:pt x="2065" y="482"/>
                  </a:lnTo>
                  <a:lnTo>
                    <a:pt x="2065" y="487"/>
                  </a:lnTo>
                  <a:lnTo>
                    <a:pt x="0" y="487"/>
                  </a:lnTo>
                  <a:lnTo>
                    <a:pt x="0" y="482"/>
                  </a:lnTo>
                  <a:close/>
                  <a:moveTo>
                    <a:pt x="0" y="321"/>
                  </a:moveTo>
                  <a:lnTo>
                    <a:pt x="2065" y="321"/>
                  </a:lnTo>
                  <a:lnTo>
                    <a:pt x="2065" y="326"/>
                  </a:lnTo>
                  <a:lnTo>
                    <a:pt x="0" y="326"/>
                  </a:lnTo>
                  <a:lnTo>
                    <a:pt x="0" y="321"/>
                  </a:lnTo>
                  <a:close/>
                  <a:moveTo>
                    <a:pt x="0" y="161"/>
                  </a:moveTo>
                  <a:lnTo>
                    <a:pt x="2065" y="161"/>
                  </a:lnTo>
                  <a:lnTo>
                    <a:pt x="2065" y="165"/>
                  </a:lnTo>
                  <a:lnTo>
                    <a:pt x="0" y="165"/>
                  </a:lnTo>
                  <a:lnTo>
                    <a:pt x="0" y="161"/>
                  </a:lnTo>
                  <a:close/>
                  <a:moveTo>
                    <a:pt x="0" y="0"/>
                  </a:moveTo>
                  <a:lnTo>
                    <a:pt x="2065" y="0"/>
                  </a:lnTo>
                  <a:lnTo>
                    <a:pt x="2065" y="5"/>
                  </a:lnTo>
                  <a:lnTo>
                    <a:pt x="0" y="5"/>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43" name="Freeform 251"/>
            <p:cNvSpPr>
              <a:spLocks/>
            </p:cNvSpPr>
            <p:nvPr/>
          </p:nvSpPr>
          <p:spPr bwMode="auto">
            <a:xfrm>
              <a:off x="5216626" y="5999843"/>
              <a:ext cx="3308340" cy="174625"/>
            </a:xfrm>
            <a:custGeom>
              <a:avLst/>
              <a:gdLst>
                <a:gd name="T0" fmla="*/ 47 w 2065"/>
                <a:gd name="T1" fmla="*/ 109 h 110"/>
                <a:gd name="T2" fmla="*/ 141 w 2065"/>
                <a:gd name="T3" fmla="*/ 106 h 110"/>
                <a:gd name="T4" fmla="*/ 235 w 2065"/>
                <a:gd name="T5" fmla="*/ 100 h 110"/>
                <a:gd name="T6" fmla="*/ 329 w 2065"/>
                <a:gd name="T7" fmla="*/ 74 h 110"/>
                <a:gd name="T8" fmla="*/ 423 w 2065"/>
                <a:gd name="T9" fmla="*/ 41 h 110"/>
                <a:gd name="T10" fmla="*/ 517 w 2065"/>
                <a:gd name="T11" fmla="*/ 0 h 110"/>
                <a:gd name="T12" fmla="*/ 610 w 2065"/>
                <a:gd name="T13" fmla="*/ 0 h 110"/>
                <a:gd name="T14" fmla="*/ 704 w 2065"/>
                <a:gd name="T15" fmla="*/ 0 h 110"/>
                <a:gd name="T16" fmla="*/ 798 w 2065"/>
                <a:gd name="T17" fmla="*/ 0 h 110"/>
                <a:gd name="T18" fmla="*/ 892 w 2065"/>
                <a:gd name="T19" fmla="*/ 0 h 110"/>
                <a:gd name="T20" fmla="*/ 986 w 2065"/>
                <a:gd name="T21" fmla="*/ 0 h 110"/>
                <a:gd name="T22" fmla="*/ 1080 w 2065"/>
                <a:gd name="T23" fmla="*/ 0 h 110"/>
                <a:gd name="T24" fmla="*/ 1174 w 2065"/>
                <a:gd name="T25" fmla="*/ 0 h 110"/>
                <a:gd name="T26" fmla="*/ 1268 w 2065"/>
                <a:gd name="T27" fmla="*/ 0 h 110"/>
                <a:gd name="T28" fmla="*/ 1361 w 2065"/>
                <a:gd name="T29" fmla="*/ 0 h 110"/>
                <a:gd name="T30" fmla="*/ 1455 w 2065"/>
                <a:gd name="T31" fmla="*/ 0 h 110"/>
                <a:gd name="T32" fmla="*/ 1549 w 2065"/>
                <a:gd name="T33" fmla="*/ 0 h 110"/>
                <a:gd name="T34" fmla="*/ 1643 w 2065"/>
                <a:gd name="T35" fmla="*/ 0 h 110"/>
                <a:gd name="T36" fmla="*/ 1737 w 2065"/>
                <a:gd name="T37" fmla="*/ 0 h 110"/>
                <a:gd name="T38" fmla="*/ 1831 w 2065"/>
                <a:gd name="T39" fmla="*/ 0 h 110"/>
                <a:gd name="T40" fmla="*/ 1925 w 2065"/>
                <a:gd name="T41" fmla="*/ 0 h 110"/>
                <a:gd name="T42" fmla="*/ 2019 w 2065"/>
                <a:gd name="T43" fmla="*/ 0 h 110"/>
                <a:gd name="T44" fmla="*/ 2065 w 2065"/>
                <a:gd name="T45" fmla="*/ 110 h 110"/>
                <a:gd name="T46" fmla="*/ 1972 w 2065"/>
                <a:gd name="T47" fmla="*/ 110 h 110"/>
                <a:gd name="T48" fmla="*/ 1878 w 2065"/>
                <a:gd name="T49" fmla="*/ 110 h 110"/>
                <a:gd name="T50" fmla="*/ 1784 w 2065"/>
                <a:gd name="T51" fmla="*/ 110 h 110"/>
                <a:gd name="T52" fmla="*/ 1690 w 2065"/>
                <a:gd name="T53" fmla="*/ 110 h 110"/>
                <a:gd name="T54" fmla="*/ 1596 w 2065"/>
                <a:gd name="T55" fmla="*/ 110 h 110"/>
                <a:gd name="T56" fmla="*/ 1502 w 2065"/>
                <a:gd name="T57" fmla="*/ 110 h 110"/>
                <a:gd name="T58" fmla="*/ 1408 w 2065"/>
                <a:gd name="T59" fmla="*/ 110 h 110"/>
                <a:gd name="T60" fmla="*/ 1315 w 2065"/>
                <a:gd name="T61" fmla="*/ 110 h 110"/>
                <a:gd name="T62" fmla="*/ 1221 w 2065"/>
                <a:gd name="T63" fmla="*/ 110 h 110"/>
                <a:gd name="T64" fmla="*/ 1127 w 2065"/>
                <a:gd name="T65" fmla="*/ 110 h 110"/>
                <a:gd name="T66" fmla="*/ 1033 w 2065"/>
                <a:gd name="T67" fmla="*/ 110 h 110"/>
                <a:gd name="T68" fmla="*/ 939 w 2065"/>
                <a:gd name="T69" fmla="*/ 110 h 110"/>
                <a:gd name="T70" fmla="*/ 845 w 2065"/>
                <a:gd name="T71" fmla="*/ 110 h 110"/>
                <a:gd name="T72" fmla="*/ 751 w 2065"/>
                <a:gd name="T73" fmla="*/ 110 h 110"/>
                <a:gd name="T74" fmla="*/ 657 w 2065"/>
                <a:gd name="T75" fmla="*/ 110 h 110"/>
                <a:gd name="T76" fmla="*/ 563 w 2065"/>
                <a:gd name="T77" fmla="*/ 110 h 110"/>
                <a:gd name="T78" fmla="*/ 470 w 2065"/>
                <a:gd name="T79" fmla="*/ 110 h 110"/>
                <a:gd name="T80" fmla="*/ 376 w 2065"/>
                <a:gd name="T81" fmla="*/ 110 h 110"/>
                <a:gd name="T82" fmla="*/ 282 w 2065"/>
                <a:gd name="T83" fmla="*/ 110 h 110"/>
                <a:gd name="T84" fmla="*/ 188 w 2065"/>
                <a:gd name="T85" fmla="*/ 110 h 110"/>
                <a:gd name="T86" fmla="*/ 94 w 2065"/>
                <a:gd name="T87" fmla="*/ 110 h 110"/>
                <a:gd name="T88" fmla="*/ 0 w 2065"/>
                <a:gd name="T8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65" h="110">
                  <a:moveTo>
                    <a:pt x="0" y="110"/>
                  </a:moveTo>
                  <a:lnTo>
                    <a:pt x="47" y="109"/>
                  </a:lnTo>
                  <a:lnTo>
                    <a:pt x="94" y="108"/>
                  </a:lnTo>
                  <a:lnTo>
                    <a:pt x="141" y="106"/>
                  </a:lnTo>
                  <a:lnTo>
                    <a:pt x="188" y="103"/>
                  </a:lnTo>
                  <a:lnTo>
                    <a:pt x="235" y="100"/>
                  </a:lnTo>
                  <a:lnTo>
                    <a:pt x="282" y="87"/>
                  </a:lnTo>
                  <a:lnTo>
                    <a:pt x="329" y="74"/>
                  </a:lnTo>
                  <a:lnTo>
                    <a:pt x="376" y="61"/>
                  </a:lnTo>
                  <a:lnTo>
                    <a:pt x="423" y="41"/>
                  </a:lnTo>
                  <a:lnTo>
                    <a:pt x="470" y="20"/>
                  </a:lnTo>
                  <a:lnTo>
                    <a:pt x="517" y="0"/>
                  </a:lnTo>
                  <a:lnTo>
                    <a:pt x="563" y="0"/>
                  </a:lnTo>
                  <a:lnTo>
                    <a:pt x="610" y="0"/>
                  </a:lnTo>
                  <a:lnTo>
                    <a:pt x="657" y="0"/>
                  </a:lnTo>
                  <a:lnTo>
                    <a:pt x="704" y="0"/>
                  </a:lnTo>
                  <a:lnTo>
                    <a:pt x="751" y="0"/>
                  </a:lnTo>
                  <a:lnTo>
                    <a:pt x="798" y="0"/>
                  </a:lnTo>
                  <a:lnTo>
                    <a:pt x="845" y="0"/>
                  </a:lnTo>
                  <a:lnTo>
                    <a:pt x="892" y="0"/>
                  </a:lnTo>
                  <a:lnTo>
                    <a:pt x="939" y="0"/>
                  </a:lnTo>
                  <a:lnTo>
                    <a:pt x="986" y="0"/>
                  </a:lnTo>
                  <a:lnTo>
                    <a:pt x="1033" y="0"/>
                  </a:lnTo>
                  <a:lnTo>
                    <a:pt x="1080" y="0"/>
                  </a:lnTo>
                  <a:lnTo>
                    <a:pt x="1127" y="0"/>
                  </a:lnTo>
                  <a:lnTo>
                    <a:pt x="1174" y="0"/>
                  </a:lnTo>
                  <a:lnTo>
                    <a:pt x="1221" y="0"/>
                  </a:lnTo>
                  <a:lnTo>
                    <a:pt x="1268" y="0"/>
                  </a:lnTo>
                  <a:lnTo>
                    <a:pt x="1315" y="0"/>
                  </a:lnTo>
                  <a:lnTo>
                    <a:pt x="1361" y="0"/>
                  </a:lnTo>
                  <a:lnTo>
                    <a:pt x="1408" y="0"/>
                  </a:lnTo>
                  <a:lnTo>
                    <a:pt x="1455" y="0"/>
                  </a:lnTo>
                  <a:lnTo>
                    <a:pt x="1502" y="0"/>
                  </a:lnTo>
                  <a:lnTo>
                    <a:pt x="1549" y="0"/>
                  </a:lnTo>
                  <a:lnTo>
                    <a:pt x="1596" y="0"/>
                  </a:lnTo>
                  <a:lnTo>
                    <a:pt x="1643" y="0"/>
                  </a:lnTo>
                  <a:lnTo>
                    <a:pt x="1690" y="0"/>
                  </a:lnTo>
                  <a:lnTo>
                    <a:pt x="1737" y="0"/>
                  </a:lnTo>
                  <a:lnTo>
                    <a:pt x="1784" y="0"/>
                  </a:lnTo>
                  <a:lnTo>
                    <a:pt x="1831" y="0"/>
                  </a:lnTo>
                  <a:lnTo>
                    <a:pt x="1878" y="0"/>
                  </a:lnTo>
                  <a:lnTo>
                    <a:pt x="1925" y="0"/>
                  </a:lnTo>
                  <a:lnTo>
                    <a:pt x="1972" y="0"/>
                  </a:lnTo>
                  <a:lnTo>
                    <a:pt x="2019" y="0"/>
                  </a:lnTo>
                  <a:lnTo>
                    <a:pt x="2065" y="0"/>
                  </a:lnTo>
                  <a:lnTo>
                    <a:pt x="2065" y="110"/>
                  </a:lnTo>
                  <a:lnTo>
                    <a:pt x="2019" y="110"/>
                  </a:lnTo>
                  <a:lnTo>
                    <a:pt x="1972" y="110"/>
                  </a:lnTo>
                  <a:lnTo>
                    <a:pt x="1925" y="110"/>
                  </a:lnTo>
                  <a:lnTo>
                    <a:pt x="1878" y="110"/>
                  </a:lnTo>
                  <a:lnTo>
                    <a:pt x="1831" y="110"/>
                  </a:lnTo>
                  <a:lnTo>
                    <a:pt x="1784" y="110"/>
                  </a:lnTo>
                  <a:lnTo>
                    <a:pt x="1737" y="110"/>
                  </a:lnTo>
                  <a:lnTo>
                    <a:pt x="1690" y="110"/>
                  </a:lnTo>
                  <a:lnTo>
                    <a:pt x="1643" y="110"/>
                  </a:lnTo>
                  <a:lnTo>
                    <a:pt x="1596" y="110"/>
                  </a:lnTo>
                  <a:lnTo>
                    <a:pt x="1549" y="110"/>
                  </a:lnTo>
                  <a:lnTo>
                    <a:pt x="1502" y="110"/>
                  </a:lnTo>
                  <a:lnTo>
                    <a:pt x="1455" y="110"/>
                  </a:lnTo>
                  <a:lnTo>
                    <a:pt x="1408" y="110"/>
                  </a:lnTo>
                  <a:lnTo>
                    <a:pt x="1361" y="110"/>
                  </a:lnTo>
                  <a:lnTo>
                    <a:pt x="1315" y="110"/>
                  </a:lnTo>
                  <a:lnTo>
                    <a:pt x="1268" y="110"/>
                  </a:lnTo>
                  <a:lnTo>
                    <a:pt x="1221" y="110"/>
                  </a:lnTo>
                  <a:lnTo>
                    <a:pt x="1174" y="110"/>
                  </a:lnTo>
                  <a:lnTo>
                    <a:pt x="1127" y="110"/>
                  </a:lnTo>
                  <a:lnTo>
                    <a:pt x="1080" y="110"/>
                  </a:lnTo>
                  <a:lnTo>
                    <a:pt x="1033" y="110"/>
                  </a:lnTo>
                  <a:lnTo>
                    <a:pt x="986" y="110"/>
                  </a:lnTo>
                  <a:lnTo>
                    <a:pt x="939" y="110"/>
                  </a:lnTo>
                  <a:lnTo>
                    <a:pt x="892" y="110"/>
                  </a:lnTo>
                  <a:lnTo>
                    <a:pt x="845" y="110"/>
                  </a:lnTo>
                  <a:lnTo>
                    <a:pt x="798" y="110"/>
                  </a:lnTo>
                  <a:lnTo>
                    <a:pt x="751" y="110"/>
                  </a:lnTo>
                  <a:lnTo>
                    <a:pt x="704" y="110"/>
                  </a:lnTo>
                  <a:lnTo>
                    <a:pt x="657" y="110"/>
                  </a:lnTo>
                  <a:lnTo>
                    <a:pt x="610" y="110"/>
                  </a:lnTo>
                  <a:lnTo>
                    <a:pt x="563" y="110"/>
                  </a:lnTo>
                  <a:lnTo>
                    <a:pt x="517" y="110"/>
                  </a:lnTo>
                  <a:lnTo>
                    <a:pt x="470" y="110"/>
                  </a:lnTo>
                  <a:lnTo>
                    <a:pt x="423" y="110"/>
                  </a:lnTo>
                  <a:lnTo>
                    <a:pt x="376" y="110"/>
                  </a:lnTo>
                  <a:lnTo>
                    <a:pt x="329" y="110"/>
                  </a:lnTo>
                  <a:lnTo>
                    <a:pt x="282" y="110"/>
                  </a:lnTo>
                  <a:lnTo>
                    <a:pt x="235" y="110"/>
                  </a:lnTo>
                  <a:lnTo>
                    <a:pt x="188" y="110"/>
                  </a:lnTo>
                  <a:lnTo>
                    <a:pt x="141" y="110"/>
                  </a:lnTo>
                  <a:lnTo>
                    <a:pt x="94" y="110"/>
                  </a:lnTo>
                  <a:lnTo>
                    <a:pt x="47" y="110"/>
                  </a:lnTo>
                  <a:lnTo>
                    <a:pt x="0" y="11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44" name="Freeform 252"/>
            <p:cNvSpPr>
              <a:spLocks/>
            </p:cNvSpPr>
            <p:nvPr/>
          </p:nvSpPr>
          <p:spPr bwMode="auto">
            <a:xfrm>
              <a:off x="5216626" y="4704443"/>
              <a:ext cx="3308340" cy="1470025"/>
            </a:xfrm>
            <a:custGeom>
              <a:avLst/>
              <a:gdLst>
                <a:gd name="T0" fmla="*/ 47 w 2065"/>
                <a:gd name="T1" fmla="*/ 925 h 926"/>
                <a:gd name="T2" fmla="*/ 141 w 2065"/>
                <a:gd name="T3" fmla="*/ 922 h 926"/>
                <a:gd name="T4" fmla="*/ 235 w 2065"/>
                <a:gd name="T5" fmla="*/ 916 h 926"/>
                <a:gd name="T6" fmla="*/ 329 w 2065"/>
                <a:gd name="T7" fmla="*/ 890 h 926"/>
                <a:gd name="T8" fmla="*/ 423 w 2065"/>
                <a:gd name="T9" fmla="*/ 857 h 926"/>
                <a:gd name="T10" fmla="*/ 517 w 2065"/>
                <a:gd name="T11" fmla="*/ 811 h 926"/>
                <a:gd name="T12" fmla="*/ 610 w 2065"/>
                <a:gd name="T13" fmla="*/ 695 h 926"/>
                <a:gd name="T14" fmla="*/ 704 w 2065"/>
                <a:gd name="T15" fmla="*/ 519 h 926"/>
                <a:gd name="T16" fmla="*/ 798 w 2065"/>
                <a:gd name="T17" fmla="*/ 361 h 926"/>
                <a:gd name="T18" fmla="*/ 892 w 2065"/>
                <a:gd name="T19" fmla="*/ 210 h 926"/>
                <a:gd name="T20" fmla="*/ 986 w 2065"/>
                <a:gd name="T21" fmla="*/ 68 h 926"/>
                <a:gd name="T22" fmla="*/ 1080 w 2065"/>
                <a:gd name="T23" fmla="*/ 0 h 926"/>
                <a:gd name="T24" fmla="*/ 1174 w 2065"/>
                <a:gd name="T25" fmla="*/ 0 h 926"/>
                <a:gd name="T26" fmla="*/ 1268 w 2065"/>
                <a:gd name="T27" fmla="*/ 0 h 926"/>
                <a:gd name="T28" fmla="*/ 1361 w 2065"/>
                <a:gd name="T29" fmla="*/ 0 h 926"/>
                <a:gd name="T30" fmla="*/ 1455 w 2065"/>
                <a:gd name="T31" fmla="*/ 0 h 926"/>
                <a:gd name="T32" fmla="*/ 1549 w 2065"/>
                <a:gd name="T33" fmla="*/ 0 h 926"/>
                <a:gd name="T34" fmla="*/ 1643 w 2065"/>
                <a:gd name="T35" fmla="*/ 0 h 926"/>
                <a:gd name="T36" fmla="*/ 1737 w 2065"/>
                <a:gd name="T37" fmla="*/ 0 h 926"/>
                <a:gd name="T38" fmla="*/ 1831 w 2065"/>
                <a:gd name="T39" fmla="*/ 0 h 926"/>
                <a:gd name="T40" fmla="*/ 1925 w 2065"/>
                <a:gd name="T41" fmla="*/ 0 h 926"/>
                <a:gd name="T42" fmla="*/ 2019 w 2065"/>
                <a:gd name="T43" fmla="*/ 0 h 926"/>
                <a:gd name="T44" fmla="*/ 2065 w 2065"/>
                <a:gd name="T45" fmla="*/ 816 h 926"/>
                <a:gd name="T46" fmla="*/ 1972 w 2065"/>
                <a:gd name="T47" fmla="*/ 816 h 926"/>
                <a:gd name="T48" fmla="*/ 1878 w 2065"/>
                <a:gd name="T49" fmla="*/ 816 h 926"/>
                <a:gd name="T50" fmla="*/ 1784 w 2065"/>
                <a:gd name="T51" fmla="*/ 816 h 926"/>
                <a:gd name="T52" fmla="*/ 1690 w 2065"/>
                <a:gd name="T53" fmla="*/ 816 h 926"/>
                <a:gd name="T54" fmla="*/ 1596 w 2065"/>
                <a:gd name="T55" fmla="*/ 816 h 926"/>
                <a:gd name="T56" fmla="*/ 1502 w 2065"/>
                <a:gd name="T57" fmla="*/ 816 h 926"/>
                <a:gd name="T58" fmla="*/ 1408 w 2065"/>
                <a:gd name="T59" fmla="*/ 816 h 926"/>
                <a:gd name="T60" fmla="*/ 1315 w 2065"/>
                <a:gd name="T61" fmla="*/ 816 h 926"/>
                <a:gd name="T62" fmla="*/ 1221 w 2065"/>
                <a:gd name="T63" fmla="*/ 816 h 926"/>
                <a:gd name="T64" fmla="*/ 1127 w 2065"/>
                <a:gd name="T65" fmla="*/ 816 h 926"/>
                <a:gd name="T66" fmla="*/ 1033 w 2065"/>
                <a:gd name="T67" fmla="*/ 816 h 926"/>
                <a:gd name="T68" fmla="*/ 939 w 2065"/>
                <a:gd name="T69" fmla="*/ 816 h 926"/>
                <a:gd name="T70" fmla="*/ 845 w 2065"/>
                <a:gd name="T71" fmla="*/ 816 h 926"/>
                <a:gd name="T72" fmla="*/ 751 w 2065"/>
                <a:gd name="T73" fmla="*/ 816 h 926"/>
                <a:gd name="T74" fmla="*/ 657 w 2065"/>
                <a:gd name="T75" fmla="*/ 816 h 926"/>
                <a:gd name="T76" fmla="*/ 563 w 2065"/>
                <a:gd name="T77" fmla="*/ 816 h 926"/>
                <a:gd name="T78" fmla="*/ 470 w 2065"/>
                <a:gd name="T79" fmla="*/ 836 h 926"/>
                <a:gd name="T80" fmla="*/ 376 w 2065"/>
                <a:gd name="T81" fmla="*/ 877 h 926"/>
                <a:gd name="T82" fmla="*/ 282 w 2065"/>
                <a:gd name="T83" fmla="*/ 903 h 926"/>
                <a:gd name="T84" fmla="*/ 188 w 2065"/>
                <a:gd name="T85" fmla="*/ 919 h 926"/>
                <a:gd name="T86" fmla="*/ 94 w 2065"/>
                <a:gd name="T87" fmla="*/ 924 h 926"/>
                <a:gd name="T88" fmla="*/ 0 w 2065"/>
                <a:gd name="T89" fmla="*/ 92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65" h="926">
                  <a:moveTo>
                    <a:pt x="0" y="926"/>
                  </a:moveTo>
                  <a:lnTo>
                    <a:pt x="47" y="925"/>
                  </a:lnTo>
                  <a:lnTo>
                    <a:pt x="94" y="924"/>
                  </a:lnTo>
                  <a:lnTo>
                    <a:pt x="141" y="922"/>
                  </a:lnTo>
                  <a:lnTo>
                    <a:pt x="188" y="919"/>
                  </a:lnTo>
                  <a:lnTo>
                    <a:pt x="235" y="916"/>
                  </a:lnTo>
                  <a:lnTo>
                    <a:pt x="282" y="903"/>
                  </a:lnTo>
                  <a:lnTo>
                    <a:pt x="329" y="890"/>
                  </a:lnTo>
                  <a:lnTo>
                    <a:pt x="376" y="877"/>
                  </a:lnTo>
                  <a:lnTo>
                    <a:pt x="423" y="857"/>
                  </a:lnTo>
                  <a:lnTo>
                    <a:pt x="470" y="835"/>
                  </a:lnTo>
                  <a:lnTo>
                    <a:pt x="517" y="811"/>
                  </a:lnTo>
                  <a:lnTo>
                    <a:pt x="563" y="775"/>
                  </a:lnTo>
                  <a:lnTo>
                    <a:pt x="610" y="695"/>
                  </a:lnTo>
                  <a:lnTo>
                    <a:pt x="657" y="603"/>
                  </a:lnTo>
                  <a:lnTo>
                    <a:pt x="704" y="519"/>
                  </a:lnTo>
                  <a:lnTo>
                    <a:pt x="751" y="436"/>
                  </a:lnTo>
                  <a:lnTo>
                    <a:pt x="798" y="361"/>
                  </a:lnTo>
                  <a:lnTo>
                    <a:pt x="845" y="285"/>
                  </a:lnTo>
                  <a:lnTo>
                    <a:pt x="892" y="210"/>
                  </a:lnTo>
                  <a:lnTo>
                    <a:pt x="939" y="135"/>
                  </a:lnTo>
                  <a:lnTo>
                    <a:pt x="986" y="68"/>
                  </a:lnTo>
                  <a:lnTo>
                    <a:pt x="1033" y="0"/>
                  </a:lnTo>
                  <a:lnTo>
                    <a:pt x="1080" y="0"/>
                  </a:lnTo>
                  <a:lnTo>
                    <a:pt x="1127" y="0"/>
                  </a:lnTo>
                  <a:lnTo>
                    <a:pt x="1174" y="0"/>
                  </a:lnTo>
                  <a:lnTo>
                    <a:pt x="1221" y="0"/>
                  </a:lnTo>
                  <a:lnTo>
                    <a:pt x="1268" y="0"/>
                  </a:lnTo>
                  <a:lnTo>
                    <a:pt x="1315" y="0"/>
                  </a:lnTo>
                  <a:lnTo>
                    <a:pt x="1361" y="0"/>
                  </a:lnTo>
                  <a:lnTo>
                    <a:pt x="1408" y="0"/>
                  </a:lnTo>
                  <a:lnTo>
                    <a:pt x="1455" y="0"/>
                  </a:lnTo>
                  <a:lnTo>
                    <a:pt x="1502" y="0"/>
                  </a:lnTo>
                  <a:lnTo>
                    <a:pt x="1549" y="0"/>
                  </a:lnTo>
                  <a:lnTo>
                    <a:pt x="1596" y="0"/>
                  </a:lnTo>
                  <a:lnTo>
                    <a:pt x="1643" y="0"/>
                  </a:lnTo>
                  <a:lnTo>
                    <a:pt x="1690" y="0"/>
                  </a:lnTo>
                  <a:lnTo>
                    <a:pt x="1737" y="0"/>
                  </a:lnTo>
                  <a:lnTo>
                    <a:pt x="1784" y="0"/>
                  </a:lnTo>
                  <a:lnTo>
                    <a:pt x="1831" y="0"/>
                  </a:lnTo>
                  <a:lnTo>
                    <a:pt x="1878" y="0"/>
                  </a:lnTo>
                  <a:lnTo>
                    <a:pt x="1925" y="0"/>
                  </a:lnTo>
                  <a:lnTo>
                    <a:pt x="1972" y="0"/>
                  </a:lnTo>
                  <a:lnTo>
                    <a:pt x="2019" y="0"/>
                  </a:lnTo>
                  <a:lnTo>
                    <a:pt x="2065" y="0"/>
                  </a:lnTo>
                  <a:lnTo>
                    <a:pt x="2065" y="816"/>
                  </a:lnTo>
                  <a:lnTo>
                    <a:pt x="2019" y="816"/>
                  </a:lnTo>
                  <a:lnTo>
                    <a:pt x="1972" y="816"/>
                  </a:lnTo>
                  <a:lnTo>
                    <a:pt x="1925" y="816"/>
                  </a:lnTo>
                  <a:lnTo>
                    <a:pt x="1878" y="816"/>
                  </a:lnTo>
                  <a:lnTo>
                    <a:pt x="1831" y="816"/>
                  </a:lnTo>
                  <a:lnTo>
                    <a:pt x="1784" y="816"/>
                  </a:lnTo>
                  <a:lnTo>
                    <a:pt x="1737" y="816"/>
                  </a:lnTo>
                  <a:lnTo>
                    <a:pt x="1690" y="816"/>
                  </a:lnTo>
                  <a:lnTo>
                    <a:pt x="1643" y="816"/>
                  </a:lnTo>
                  <a:lnTo>
                    <a:pt x="1596" y="816"/>
                  </a:lnTo>
                  <a:lnTo>
                    <a:pt x="1549" y="816"/>
                  </a:lnTo>
                  <a:lnTo>
                    <a:pt x="1502" y="816"/>
                  </a:lnTo>
                  <a:lnTo>
                    <a:pt x="1455" y="816"/>
                  </a:lnTo>
                  <a:lnTo>
                    <a:pt x="1408" y="816"/>
                  </a:lnTo>
                  <a:lnTo>
                    <a:pt x="1361" y="816"/>
                  </a:lnTo>
                  <a:lnTo>
                    <a:pt x="1315" y="816"/>
                  </a:lnTo>
                  <a:lnTo>
                    <a:pt x="1268" y="816"/>
                  </a:lnTo>
                  <a:lnTo>
                    <a:pt x="1221" y="816"/>
                  </a:lnTo>
                  <a:lnTo>
                    <a:pt x="1174" y="816"/>
                  </a:lnTo>
                  <a:lnTo>
                    <a:pt x="1127" y="816"/>
                  </a:lnTo>
                  <a:lnTo>
                    <a:pt x="1080" y="816"/>
                  </a:lnTo>
                  <a:lnTo>
                    <a:pt x="1033" y="816"/>
                  </a:lnTo>
                  <a:lnTo>
                    <a:pt x="986" y="816"/>
                  </a:lnTo>
                  <a:lnTo>
                    <a:pt x="939" y="816"/>
                  </a:lnTo>
                  <a:lnTo>
                    <a:pt x="892" y="816"/>
                  </a:lnTo>
                  <a:lnTo>
                    <a:pt x="845" y="816"/>
                  </a:lnTo>
                  <a:lnTo>
                    <a:pt x="798" y="816"/>
                  </a:lnTo>
                  <a:lnTo>
                    <a:pt x="751" y="816"/>
                  </a:lnTo>
                  <a:lnTo>
                    <a:pt x="704" y="816"/>
                  </a:lnTo>
                  <a:lnTo>
                    <a:pt x="657" y="816"/>
                  </a:lnTo>
                  <a:lnTo>
                    <a:pt x="610" y="816"/>
                  </a:lnTo>
                  <a:lnTo>
                    <a:pt x="563" y="816"/>
                  </a:lnTo>
                  <a:lnTo>
                    <a:pt x="517" y="816"/>
                  </a:lnTo>
                  <a:lnTo>
                    <a:pt x="470" y="836"/>
                  </a:lnTo>
                  <a:lnTo>
                    <a:pt x="423" y="857"/>
                  </a:lnTo>
                  <a:lnTo>
                    <a:pt x="376" y="877"/>
                  </a:lnTo>
                  <a:lnTo>
                    <a:pt x="329" y="890"/>
                  </a:lnTo>
                  <a:lnTo>
                    <a:pt x="282" y="903"/>
                  </a:lnTo>
                  <a:lnTo>
                    <a:pt x="235" y="916"/>
                  </a:lnTo>
                  <a:lnTo>
                    <a:pt x="188" y="919"/>
                  </a:lnTo>
                  <a:lnTo>
                    <a:pt x="141" y="922"/>
                  </a:lnTo>
                  <a:lnTo>
                    <a:pt x="94" y="924"/>
                  </a:lnTo>
                  <a:lnTo>
                    <a:pt x="47" y="925"/>
                  </a:lnTo>
                  <a:lnTo>
                    <a:pt x="0" y="926"/>
                  </a:lnTo>
                  <a:close/>
                </a:path>
              </a:pathLst>
            </a:custGeom>
            <a:solidFill>
              <a:srgbClr val="69B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45" name="Freeform 253"/>
            <p:cNvSpPr>
              <a:spLocks/>
            </p:cNvSpPr>
            <p:nvPr/>
          </p:nvSpPr>
          <p:spPr bwMode="auto">
            <a:xfrm>
              <a:off x="5216626" y="3564618"/>
              <a:ext cx="3308340" cy="2609850"/>
            </a:xfrm>
            <a:custGeom>
              <a:avLst/>
              <a:gdLst>
                <a:gd name="T0" fmla="*/ 47 w 2065"/>
                <a:gd name="T1" fmla="*/ 1643 h 1644"/>
                <a:gd name="T2" fmla="*/ 141 w 2065"/>
                <a:gd name="T3" fmla="*/ 1640 h 1644"/>
                <a:gd name="T4" fmla="*/ 235 w 2065"/>
                <a:gd name="T5" fmla="*/ 1634 h 1644"/>
                <a:gd name="T6" fmla="*/ 329 w 2065"/>
                <a:gd name="T7" fmla="*/ 1608 h 1644"/>
                <a:gd name="T8" fmla="*/ 423 w 2065"/>
                <a:gd name="T9" fmla="*/ 1575 h 1644"/>
                <a:gd name="T10" fmla="*/ 517 w 2065"/>
                <a:gd name="T11" fmla="*/ 1529 h 1644"/>
                <a:gd name="T12" fmla="*/ 610 w 2065"/>
                <a:gd name="T13" fmla="*/ 1409 h 1644"/>
                <a:gd name="T14" fmla="*/ 704 w 2065"/>
                <a:gd name="T15" fmla="*/ 1217 h 1644"/>
                <a:gd name="T16" fmla="*/ 798 w 2065"/>
                <a:gd name="T17" fmla="*/ 1029 h 1644"/>
                <a:gd name="T18" fmla="*/ 892 w 2065"/>
                <a:gd name="T19" fmla="*/ 836 h 1644"/>
                <a:gd name="T20" fmla="*/ 986 w 2065"/>
                <a:gd name="T21" fmla="*/ 638 h 1644"/>
                <a:gd name="T22" fmla="*/ 1080 w 2065"/>
                <a:gd name="T23" fmla="*/ 505 h 1644"/>
                <a:gd name="T24" fmla="*/ 1174 w 2065"/>
                <a:gd name="T25" fmla="*/ 440 h 1644"/>
                <a:gd name="T26" fmla="*/ 1268 w 2065"/>
                <a:gd name="T27" fmla="*/ 375 h 1644"/>
                <a:gd name="T28" fmla="*/ 1361 w 2065"/>
                <a:gd name="T29" fmla="*/ 310 h 1644"/>
                <a:gd name="T30" fmla="*/ 1455 w 2065"/>
                <a:gd name="T31" fmla="*/ 244 h 1644"/>
                <a:gd name="T32" fmla="*/ 1549 w 2065"/>
                <a:gd name="T33" fmla="*/ 179 h 1644"/>
                <a:gd name="T34" fmla="*/ 1643 w 2065"/>
                <a:gd name="T35" fmla="*/ 117 h 1644"/>
                <a:gd name="T36" fmla="*/ 1737 w 2065"/>
                <a:gd name="T37" fmla="*/ 68 h 1644"/>
                <a:gd name="T38" fmla="*/ 1831 w 2065"/>
                <a:gd name="T39" fmla="*/ 32 h 1644"/>
                <a:gd name="T40" fmla="*/ 1925 w 2065"/>
                <a:gd name="T41" fmla="*/ 10 h 1644"/>
                <a:gd name="T42" fmla="*/ 2019 w 2065"/>
                <a:gd name="T43" fmla="*/ 0 h 1644"/>
                <a:gd name="T44" fmla="*/ 2065 w 2065"/>
                <a:gd name="T45" fmla="*/ 718 h 1644"/>
                <a:gd name="T46" fmla="*/ 1972 w 2065"/>
                <a:gd name="T47" fmla="*/ 718 h 1644"/>
                <a:gd name="T48" fmla="*/ 1878 w 2065"/>
                <a:gd name="T49" fmla="*/ 718 h 1644"/>
                <a:gd name="T50" fmla="*/ 1784 w 2065"/>
                <a:gd name="T51" fmla="*/ 718 h 1644"/>
                <a:gd name="T52" fmla="*/ 1690 w 2065"/>
                <a:gd name="T53" fmla="*/ 718 h 1644"/>
                <a:gd name="T54" fmla="*/ 1596 w 2065"/>
                <a:gd name="T55" fmla="*/ 718 h 1644"/>
                <a:gd name="T56" fmla="*/ 1502 w 2065"/>
                <a:gd name="T57" fmla="*/ 718 h 1644"/>
                <a:gd name="T58" fmla="*/ 1408 w 2065"/>
                <a:gd name="T59" fmla="*/ 718 h 1644"/>
                <a:gd name="T60" fmla="*/ 1315 w 2065"/>
                <a:gd name="T61" fmla="*/ 718 h 1644"/>
                <a:gd name="T62" fmla="*/ 1221 w 2065"/>
                <a:gd name="T63" fmla="*/ 718 h 1644"/>
                <a:gd name="T64" fmla="*/ 1127 w 2065"/>
                <a:gd name="T65" fmla="*/ 718 h 1644"/>
                <a:gd name="T66" fmla="*/ 1033 w 2065"/>
                <a:gd name="T67" fmla="*/ 718 h 1644"/>
                <a:gd name="T68" fmla="*/ 939 w 2065"/>
                <a:gd name="T69" fmla="*/ 853 h 1644"/>
                <a:gd name="T70" fmla="*/ 845 w 2065"/>
                <a:gd name="T71" fmla="*/ 1003 h 1644"/>
                <a:gd name="T72" fmla="*/ 751 w 2065"/>
                <a:gd name="T73" fmla="*/ 1154 h 1644"/>
                <a:gd name="T74" fmla="*/ 657 w 2065"/>
                <a:gd name="T75" fmla="*/ 1321 h 1644"/>
                <a:gd name="T76" fmla="*/ 563 w 2065"/>
                <a:gd name="T77" fmla="*/ 1493 h 1644"/>
                <a:gd name="T78" fmla="*/ 470 w 2065"/>
                <a:gd name="T79" fmla="*/ 1553 h 1644"/>
                <a:gd name="T80" fmla="*/ 376 w 2065"/>
                <a:gd name="T81" fmla="*/ 1595 h 1644"/>
                <a:gd name="T82" fmla="*/ 282 w 2065"/>
                <a:gd name="T83" fmla="*/ 1621 h 1644"/>
                <a:gd name="T84" fmla="*/ 188 w 2065"/>
                <a:gd name="T85" fmla="*/ 1637 h 1644"/>
                <a:gd name="T86" fmla="*/ 94 w 2065"/>
                <a:gd name="T87" fmla="*/ 1642 h 1644"/>
                <a:gd name="T88" fmla="*/ 0 w 2065"/>
                <a:gd name="T89" fmla="*/ 164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65" h="1644">
                  <a:moveTo>
                    <a:pt x="0" y="1644"/>
                  </a:moveTo>
                  <a:lnTo>
                    <a:pt x="47" y="1643"/>
                  </a:lnTo>
                  <a:lnTo>
                    <a:pt x="94" y="1642"/>
                  </a:lnTo>
                  <a:lnTo>
                    <a:pt x="141" y="1640"/>
                  </a:lnTo>
                  <a:lnTo>
                    <a:pt x="188" y="1637"/>
                  </a:lnTo>
                  <a:lnTo>
                    <a:pt x="235" y="1634"/>
                  </a:lnTo>
                  <a:lnTo>
                    <a:pt x="282" y="1621"/>
                  </a:lnTo>
                  <a:lnTo>
                    <a:pt x="329" y="1608"/>
                  </a:lnTo>
                  <a:lnTo>
                    <a:pt x="376" y="1595"/>
                  </a:lnTo>
                  <a:lnTo>
                    <a:pt x="423" y="1575"/>
                  </a:lnTo>
                  <a:lnTo>
                    <a:pt x="470" y="1553"/>
                  </a:lnTo>
                  <a:lnTo>
                    <a:pt x="517" y="1529"/>
                  </a:lnTo>
                  <a:lnTo>
                    <a:pt x="563" y="1492"/>
                  </a:lnTo>
                  <a:lnTo>
                    <a:pt x="610" y="1409"/>
                  </a:lnTo>
                  <a:lnTo>
                    <a:pt x="657" y="1310"/>
                  </a:lnTo>
                  <a:lnTo>
                    <a:pt x="704" y="1217"/>
                  </a:lnTo>
                  <a:lnTo>
                    <a:pt x="751" y="1120"/>
                  </a:lnTo>
                  <a:lnTo>
                    <a:pt x="798" y="1029"/>
                  </a:lnTo>
                  <a:lnTo>
                    <a:pt x="845" y="934"/>
                  </a:lnTo>
                  <a:lnTo>
                    <a:pt x="892" y="836"/>
                  </a:lnTo>
                  <a:lnTo>
                    <a:pt x="939" y="735"/>
                  </a:lnTo>
                  <a:lnTo>
                    <a:pt x="986" y="638"/>
                  </a:lnTo>
                  <a:lnTo>
                    <a:pt x="1033" y="538"/>
                  </a:lnTo>
                  <a:lnTo>
                    <a:pt x="1080" y="505"/>
                  </a:lnTo>
                  <a:lnTo>
                    <a:pt x="1127" y="473"/>
                  </a:lnTo>
                  <a:lnTo>
                    <a:pt x="1174" y="440"/>
                  </a:lnTo>
                  <a:lnTo>
                    <a:pt x="1221" y="407"/>
                  </a:lnTo>
                  <a:lnTo>
                    <a:pt x="1268" y="375"/>
                  </a:lnTo>
                  <a:lnTo>
                    <a:pt x="1315" y="342"/>
                  </a:lnTo>
                  <a:lnTo>
                    <a:pt x="1361" y="310"/>
                  </a:lnTo>
                  <a:lnTo>
                    <a:pt x="1408" y="277"/>
                  </a:lnTo>
                  <a:lnTo>
                    <a:pt x="1455" y="244"/>
                  </a:lnTo>
                  <a:lnTo>
                    <a:pt x="1502" y="212"/>
                  </a:lnTo>
                  <a:lnTo>
                    <a:pt x="1549" y="179"/>
                  </a:lnTo>
                  <a:lnTo>
                    <a:pt x="1596" y="147"/>
                  </a:lnTo>
                  <a:lnTo>
                    <a:pt x="1643" y="117"/>
                  </a:lnTo>
                  <a:lnTo>
                    <a:pt x="1690" y="91"/>
                  </a:lnTo>
                  <a:lnTo>
                    <a:pt x="1737" y="68"/>
                  </a:lnTo>
                  <a:lnTo>
                    <a:pt x="1784" y="49"/>
                  </a:lnTo>
                  <a:lnTo>
                    <a:pt x="1831" y="32"/>
                  </a:lnTo>
                  <a:lnTo>
                    <a:pt x="1878" y="19"/>
                  </a:lnTo>
                  <a:lnTo>
                    <a:pt x="1925" y="10"/>
                  </a:lnTo>
                  <a:lnTo>
                    <a:pt x="1972" y="3"/>
                  </a:lnTo>
                  <a:lnTo>
                    <a:pt x="2019" y="0"/>
                  </a:lnTo>
                  <a:lnTo>
                    <a:pt x="2065" y="0"/>
                  </a:lnTo>
                  <a:lnTo>
                    <a:pt x="2065" y="718"/>
                  </a:lnTo>
                  <a:lnTo>
                    <a:pt x="2019" y="718"/>
                  </a:lnTo>
                  <a:lnTo>
                    <a:pt x="1972" y="718"/>
                  </a:lnTo>
                  <a:lnTo>
                    <a:pt x="1925" y="718"/>
                  </a:lnTo>
                  <a:lnTo>
                    <a:pt x="1878" y="718"/>
                  </a:lnTo>
                  <a:lnTo>
                    <a:pt x="1831" y="718"/>
                  </a:lnTo>
                  <a:lnTo>
                    <a:pt x="1784" y="718"/>
                  </a:lnTo>
                  <a:lnTo>
                    <a:pt x="1737" y="718"/>
                  </a:lnTo>
                  <a:lnTo>
                    <a:pt x="1690" y="718"/>
                  </a:lnTo>
                  <a:lnTo>
                    <a:pt x="1643" y="718"/>
                  </a:lnTo>
                  <a:lnTo>
                    <a:pt x="1596" y="718"/>
                  </a:lnTo>
                  <a:lnTo>
                    <a:pt x="1549" y="718"/>
                  </a:lnTo>
                  <a:lnTo>
                    <a:pt x="1502" y="718"/>
                  </a:lnTo>
                  <a:lnTo>
                    <a:pt x="1455" y="718"/>
                  </a:lnTo>
                  <a:lnTo>
                    <a:pt x="1408" y="718"/>
                  </a:lnTo>
                  <a:lnTo>
                    <a:pt x="1361" y="718"/>
                  </a:lnTo>
                  <a:lnTo>
                    <a:pt x="1315" y="718"/>
                  </a:lnTo>
                  <a:lnTo>
                    <a:pt x="1268" y="718"/>
                  </a:lnTo>
                  <a:lnTo>
                    <a:pt x="1221" y="718"/>
                  </a:lnTo>
                  <a:lnTo>
                    <a:pt x="1174" y="718"/>
                  </a:lnTo>
                  <a:lnTo>
                    <a:pt x="1127" y="718"/>
                  </a:lnTo>
                  <a:lnTo>
                    <a:pt x="1080" y="718"/>
                  </a:lnTo>
                  <a:lnTo>
                    <a:pt x="1033" y="718"/>
                  </a:lnTo>
                  <a:lnTo>
                    <a:pt x="986" y="786"/>
                  </a:lnTo>
                  <a:lnTo>
                    <a:pt x="939" y="853"/>
                  </a:lnTo>
                  <a:lnTo>
                    <a:pt x="892" y="928"/>
                  </a:lnTo>
                  <a:lnTo>
                    <a:pt x="845" y="1003"/>
                  </a:lnTo>
                  <a:lnTo>
                    <a:pt x="798" y="1079"/>
                  </a:lnTo>
                  <a:lnTo>
                    <a:pt x="751" y="1154"/>
                  </a:lnTo>
                  <a:lnTo>
                    <a:pt x="704" y="1237"/>
                  </a:lnTo>
                  <a:lnTo>
                    <a:pt x="657" y="1321"/>
                  </a:lnTo>
                  <a:lnTo>
                    <a:pt x="610" y="1413"/>
                  </a:lnTo>
                  <a:lnTo>
                    <a:pt x="563" y="1493"/>
                  </a:lnTo>
                  <a:lnTo>
                    <a:pt x="517" y="1529"/>
                  </a:lnTo>
                  <a:lnTo>
                    <a:pt x="470" y="1553"/>
                  </a:lnTo>
                  <a:lnTo>
                    <a:pt x="423" y="1575"/>
                  </a:lnTo>
                  <a:lnTo>
                    <a:pt x="376" y="1595"/>
                  </a:lnTo>
                  <a:lnTo>
                    <a:pt x="329" y="1608"/>
                  </a:lnTo>
                  <a:lnTo>
                    <a:pt x="282" y="1621"/>
                  </a:lnTo>
                  <a:lnTo>
                    <a:pt x="235" y="1634"/>
                  </a:lnTo>
                  <a:lnTo>
                    <a:pt x="188" y="1637"/>
                  </a:lnTo>
                  <a:lnTo>
                    <a:pt x="141" y="1640"/>
                  </a:lnTo>
                  <a:lnTo>
                    <a:pt x="94" y="1642"/>
                  </a:lnTo>
                  <a:lnTo>
                    <a:pt x="47" y="1643"/>
                  </a:lnTo>
                  <a:lnTo>
                    <a:pt x="0" y="1644"/>
                  </a:ln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46" name="Rectangle 254"/>
            <p:cNvSpPr>
              <a:spLocks noChangeArrowheads="1"/>
            </p:cNvSpPr>
            <p:nvPr/>
          </p:nvSpPr>
          <p:spPr bwMode="auto">
            <a:xfrm>
              <a:off x="5213422" y="3370943"/>
              <a:ext cx="6408" cy="2803525"/>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47" name="Freeform 255"/>
            <p:cNvSpPr>
              <a:spLocks noEditPoints="1"/>
            </p:cNvSpPr>
            <p:nvPr/>
          </p:nvSpPr>
          <p:spPr bwMode="auto">
            <a:xfrm>
              <a:off x="5190992" y="3366181"/>
              <a:ext cx="46461" cy="2811463"/>
            </a:xfrm>
            <a:custGeom>
              <a:avLst/>
              <a:gdLst>
                <a:gd name="T0" fmla="*/ 29 w 29"/>
                <a:gd name="T1" fmla="*/ 1771 h 1771"/>
                <a:gd name="T2" fmla="*/ 3 w 29"/>
                <a:gd name="T3" fmla="*/ 1686 h 1771"/>
                <a:gd name="T4" fmla="*/ 3 w 29"/>
                <a:gd name="T5" fmla="*/ 1691 h 1771"/>
                <a:gd name="T6" fmla="*/ 29 w 29"/>
                <a:gd name="T7" fmla="*/ 1606 h 1771"/>
                <a:gd name="T8" fmla="*/ 3 w 29"/>
                <a:gd name="T9" fmla="*/ 1606 h 1771"/>
                <a:gd name="T10" fmla="*/ 29 w 29"/>
                <a:gd name="T11" fmla="*/ 1531 h 1771"/>
                <a:gd name="T12" fmla="*/ 3 w 29"/>
                <a:gd name="T13" fmla="*/ 1445 h 1771"/>
                <a:gd name="T14" fmla="*/ 3 w 29"/>
                <a:gd name="T15" fmla="*/ 1450 h 1771"/>
                <a:gd name="T16" fmla="*/ 29 w 29"/>
                <a:gd name="T17" fmla="*/ 1365 h 1771"/>
                <a:gd name="T18" fmla="*/ 3 w 29"/>
                <a:gd name="T19" fmla="*/ 1365 h 1771"/>
                <a:gd name="T20" fmla="*/ 29 w 29"/>
                <a:gd name="T21" fmla="*/ 1290 h 1771"/>
                <a:gd name="T22" fmla="*/ 3 w 29"/>
                <a:gd name="T23" fmla="*/ 1205 h 1771"/>
                <a:gd name="T24" fmla="*/ 3 w 29"/>
                <a:gd name="T25" fmla="*/ 1210 h 1771"/>
                <a:gd name="T26" fmla="*/ 29 w 29"/>
                <a:gd name="T27" fmla="*/ 1125 h 1771"/>
                <a:gd name="T28" fmla="*/ 3 w 29"/>
                <a:gd name="T29" fmla="*/ 1125 h 1771"/>
                <a:gd name="T30" fmla="*/ 29 w 29"/>
                <a:gd name="T31" fmla="*/ 1048 h 1771"/>
                <a:gd name="T32" fmla="*/ 3 w 29"/>
                <a:gd name="T33" fmla="*/ 964 h 1771"/>
                <a:gd name="T34" fmla="*/ 3 w 29"/>
                <a:gd name="T35" fmla="*/ 968 h 1771"/>
                <a:gd name="T36" fmla="*/ 29 w 29"/>
                <a:gd name="T37" fmla="*/ 883 h 1771"/>
                <a:gd name="T38" fmla="*/ 3 w 29"/>
                <a:gd name="T39" fmla="*/ 883 h 1771"/>
                <a:gd name="T40" fmla="*/ 29 w 29"/>
                <a:gd name="T41" fmla="*/ 808 h 1771"/>
                <a:gd name="T42" fmla="*/ 3 w 29"/>
                <a:gd name="T43" fmla="*/ 723 h 1771"/>
                <a:gd name="T44" fmla="*/ 3 w 29"/>
                <a:gd name="T45" fmla="*/ 728 h 1771"/>
                <a:gd name="T46" fmla="*/ 29 w 29"/>
                <a:gd name="T47" fmla="*/ 642 h 1771"/>
                <a:gd name="T48" fmla="*/ 3 w 29"/>
                <a:gd name="T49" fmla="*/ 642 h 1771"/>
                <a:gd name="T50" fmla="*/ 29 w 29"/>
                <a:gd name="T51" fmla="*/ 567 h 1771"/>
                <a:gd name="T52" fmla="*/ 3 w 29"/>
                <a:gd name="T53" fmla="*/ 482 h 1771"/>
                <a:gd name="T54" fmla="*/ 3 w 29"/>
                <a:gd name="T55" fmla="*/ 487 h 1771"/>
                <a:gd name="T56" fmla="*/ 29 w 29"/>
                <a:gd name="T57" fmla="*/ 402 h 1771"/>
                <a:gd name="T58" fmla="*/ 3 w 29"/>
                <a:gd name="T59" fmla="*/ 402 h 1771"/>
                <a:gd name="T60" fmla="*/ 29 w 29"/>
                <a:gd name="T61" fmla="*/ 326 h 1771"/>
                <a:gd name="T62" fmla="*/ 3 w 29"/>
                <a:gd name="T63" fmla="*/ 241 h 1771"/>
                <a:gd name="T64" fmla="*/ 3 w 29"/>
                <a:gd name="T65" fmla="*/ 245 h 1771"/>
                <a:gd name="T66" fmla="*/ 29 w 29"/>
                <a:gd name="T67" fmla="*/ 161 h 1771"/>
                <a:gd name="T68" fmla="*/ 3 w 29"/>
                <a:gd name="T69" fmla="*/ 161 h 1771"/>
                <a:gd name="T70" fmla="*/ 29 w 29"/>
                <a:gd name="T71" fmla="*/ 85 h 1771"/>
                <a:gd name="T72" fmla="*/ 3 w 29"/>
                <a:gd name="T73" fmla="*/ 0 h 1771"/>
                <a:gd name="T74" fmla="*/ 3 w 29"/>
                <a:gd name="T75" fmla="*/ 5 h 1771"/>
                <a:gd name="T76" fmla="*/ 16 w 29"/>
                <a:gd name="T77" fmla="*/ 1767 h 1771"/>
                <a:gd name="T78" fmla="*/ 0 w 29"/>
                <a:gd name="T79" fmla="*/ 1767 h 1771"/>
                <a:gd name="T80" fmla="*/ 16 w 29"/>
                <a:gd name="T81" fmla="*/ 1611 h 1771"/>
                <a:gd name="T82" fmla="*/ 0 w 29"/>
                <a:gd name="T83" fmla="*/ 1445 h 1771"/>
                <a:gd name="T84" fmla="*/ 0 w 29"/>
                <a:gd name="T85" fmla="*/ 1450 h 1771"/>
                <a:gd name="T86" fmla="*/ 16 w 29"/>
                <a:gd name="T87" fmla="*/ 1285 h 1771"/>
                <a:gd name="T88" fmla="*/ 0 w 29"/>
                <a:gd name="T89" fmla="*/ 1285 h 1771"/>
                <a:gd name="T90" fmla="*/ 16 w 29"/>
                <a:gd name="T91" fmla="*/ 1129 h 1771"/>
                <a:gd name="T92" fmla="*/ 0 w 29"/>
                <a:gd name="T93" fmla="*/ 964 h 1771"/>
                <a:gd name="T94" fmla="*/ 0 w 29"/>
                <a:gd name="T95" fmla="*/ 968 h 1771"/>
                <a:gd name="T96" fmla="*/ 16 w 29"/>
                <a:gd name="T97" fmla="*/ 803 h 1771"/>
                <a:gd name="T98" fmla="*/ 0 w 29"/>
                <a:gd name="T99" fmla="*/ 803 h 1771"/>
                <a:gd name="T100" fmla="*/ 16 w 29"/>
                <a:gd name="T101" fmla="*/ 647 h 1771"/>
                <a:gd name="T102" fmla="*/ 0 w 29"/>
                <a:gd name="T103" fmla="*/ 482 h 1771"/>
                <a:gd name="T104" fmla="*/ 0 w 29"/>
                <a:gd name="T105" fmla="*/ 487 h 1771"/>
                <a:gd name="T106" fmla="*/ 16 w 29"/>
                <a:gd name="T107" fmla="*/ 321 h 1771"/>
                <a:gd name="T108" fmla="*/ 0 w 29"/>
                <a:gd name="T109" fmla="*/ 321 h 1771"/>
                <a:gd name="T110" fmla="*/ 16 w 29"/>
                <a:gd name="T111" fmla="*/ 165 h 1771"/>
                <a:gd name="T112" fmla="*/ 0 w 29"/>
                <a:gd name="T113" fmla="*/ 0 h 1771"/>
                <a:gd name="T114" fmla="*/ 0 w 29"/>
                <a:gd name="T115" fmla="*/ 5 h 1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1771">
                  <a:moveTo>
                    <a:pt x="3" y="1767"/>
                  </a:moveTo>
                  <a:lnTo>
                    <a:pt x="29" y="1767"/>
                  </a:lnTo>
                  <a:lnTo>
                    <a:pt x="29" y="1771"/>
                  </a:lnTo>
                  <a:lnTo>
                    <a:pt x="3" y="1771"/>
                  </a:lnTo>
                  <a:lnTo>
                    <a:pt x="3" y="1767"/>
                  </a:lnTo>
                  <a:close/>
                  <a:moveTo>
                    <a:pt x="3" y="1686"/>
                  </a:moveTo>
                  <a:lnTo>
                    <a:pt x="29" y="1686"/>
                  </a:lnTo>
                  <a:lnTo>
                    <a:pt x="29" y="1691"/>
                  </a:lnTo>
                  <a:lnTo>
                    <a:pt x="3" y="1691"/>
                  </a:lnTo>
                  <a:lnTo>
                    <a:pt x="3" y="1686"/>
                  </a:lnTo>
                  <a:close/>
                  <a:moveTo>
                    <a:pt x="3" y="1606"/>
                  </a:moveTo>
                  <a:lnTo>
                    <a:pt x="29" y="1606"/>
                  </a:lnTo>
                  <a:lnTo>
                    <a:pt x="29" y="1611"/>
                  </a:lnTo>
                  <a:lnTo>
                    <a:pt x="3" y="1611"/>
                  </a:lnTo>
                  <a:lnTo>
                    <a:pt x="3" y="1606"/>
                  </a:lnTo>
                  <a:close/>
                  <a:moveTo>
                    <a:pt x="3" y="1526"/>
                  </a:moveTo>
                  <a:lnTo>
                    <a:pt x="29" y="1526"/>
                  </a:lnTo>
                  <a:lnTo>
                    <a:pt x="29" y="1531"/>
                  </a:lnTo>
                  <a:lnTo>
                    <a:pt x="3" y="1531"/>
                  </a:lnTo>
                  <a:lnTo>
                    <a:pt x="3" y="1526"/>
                  </a:lnTo>
                  <a:close/>
                  <a:moveTo>
                    <a:pt x="3" y="1445"/>
                  </a:moveTo>
                  <a:lnTo>
                    <a:pt x="29" y="1445"/>
                  </a:lnTo>
                  <a:lnTo>
                    <a:pt x="29" y="1450"/>
                  </a:lnTo>
                  <a:lnTo>
                    <a:pt x="3" y="1450"/>
                  </a:lnTo>
                  <a:lnTo>
                    <a:pt x="3" y="1445"/>
                  </a:lnTo>
                  <a:close/>
                  <a:moveTo>
                    <a:pt x="3" y="1365"/>
                  </a:moveTo>
                  <a:lnTo>
                    <a:pt x="29" y="1365"/>
                  </a:lnTo>
                  <a:lnTo>
                    <a:pt x="29" y="1370"/>
                  </a:lnTo>
                  <a:lnTo>
                    <a:pt x="3" y="1370"/>
                  </a:lnTo>
                  <a:lnTo>
                    <a:pt x="3" y="1365"/>
                  </a:lnTo>
                  <a:close/>
                  <a:moveTo>
                    <a:pt x="3" y="1285"/>
                  </a:moveTo>
                  <a:lnTo>
                    <a:pt x="29" y="1285"/>
                  </a:lnTo>
                  <a:lnTo>
                    <a:pt x="29" y="1290"/>
                  </a:lnTo>
                  <a:lnTo>
                    <a:pt x="3" y="1290"/>
                  </a:lnTo>
                  <a:lnTo>
                    <a:pt x="3" y="1285"/>
                  </a:lnTo>
                  <a:close/>
                  <a:moveTo>
                    <a:pt x="3" y="1205"/>
                  </a:moveTo>
                  <a:lnTo>
                    <a:pt x="29" y="1205"/>
                  </a:lnTo>
                  <a:lnTo>
                    <a:pt x="29" y="1210"/>
                  </a:lnTo>
                  <a:lnTo>
                    <a:pt x="3" y="1210"/>
                  </a:lnTo>
                  <a:lnTo>
                    <a:pt x="3" y="1205"/>
                  </a:lnTo>
                  <a:close/>
                  <a:moveTo>
                    <a:pt x="3" y="1125"/>
                  </a:moveTo>
                  <a:lnTo>
                    <a:pt x="29" y="1125"/>
                  </a:lnTo>
                  <a:lnTo>
                    <a:pt x="29" y="1129"/>
                  </a:lnTo>
                  <a:lnTo>
                    <a:pt x="3" y="1129"/>
                  </a:lnTo>
                  <a:lnTo>
                    <a:pt x="3" y="1125"/>
                  </a:lnTo>
                  <a:close/>
                  <a:moveTo>
                    <a:pt x="3" y="1044"/>
                  </a:moveTo>
                  <a:lnTo>
                    <a:pt x="29" y="1044"/>
                  </a:lnTo>
                  <a:lnTo>
                    <a:pt x="29" y="1048"/>
                  </a:lnTo>
                  <a:lnTo>
                    <a:pt x="3" y="1048"/>
                  </a:lnTo>
                  <a:lnTo>
                    <a:pt x="3" y="1044"/>
                  </a:lnTo>
                  <a:close/>
                  <a:moveTo>
                    <a:pt x="3" y="964"/>
                  </a:moveTo>
                  <a:lnTo>
                    <a:pt x="29" y="964"/>
                  </a:lnTo>
                  <a:lnTo>
                    <a:pt x="29" y="968"/>
                  </a:lnTo>
                  <a:lnTo>
                    <a:pt x="3" y="968"/>
                  </a:lnTo>
                  <a:lnTo>
                    <a:pt x="3" y="964"/>
                  </a:lnTo>
                  <a:close/>
                  <a:moveTo>
                    <a:pt x="3" y="883"/>
                  </a:moveTo>
                  <a:lnTo>
                    <a:pt x="29" y="883"/>
                  </a:lnTo>
                  <a:lnTo>
                    <a:pt x="29" y="888"/>
                  </a:lnTo>
                  <a:lnTo>
                    <a:pt x="3" y="888"/>
                  </a:lnTo>
                  <a:lnTo>
                    <a:pt x="3" y="883"/>
                  </a:lnTo>
                  <a:close/>
                  <a:moveTo>
                    <a:pt x="3" y="803"/>
                  </a:moveTo>
                  <a:lnTo>
                    <a:pt x="29" y="803"/>
                  </a:lnTo>
                  <a:lnTo>
                    <a:pt x="29" y="808"/>
                  </a:lnTo>
                  <a:lnTo>
                    <a:pt x="3" y="808"/>
                  </a:lnTo>
                  <a:lnTo>
                    <a:pt x="3" y="803"/>
                  </a:lnTo>
                  <a:close/>
                  <a:moveTo>
                    <a:pt x="3" y="723"/>
                  </a:moveTo>
                  <a:lnTo>
                    <a:pt x="29" y="723"/>
                  </a:lnTo>
                  <a:lnTo>
                    <a:pt x="29" y="728"/>
                  </a:lnTo>
                  <a:lnTo>
                    <a:pt x="3" y="728"/>
                  </a:lnTo>
                  <a:lnTo>
                    <a:pt x="3" y="723"/>
                  </a:lnTo>
                  <a:close/>
                  <a:moveTo>
                    <a:pt x="3" y="642"/>
                  </a:moveTo>
                  <a:lnTo>
                    <a:pt x="29" y="642"/>
                  </a:lnTo>
                  <a:lnTo>
                    <a:pt x="29" y="647"/>
                  </a:lnTo>
                  <a:lnTo>
                    <a:pt x="3" y="647"/>
                  </a:lnTo>
                  <a:lnTo>
                    <a:pt x="3" y="642"/>
                  </a:lnTo>
                  <a:close/>
                  <a:moveTo>
                    <a:pt x="3" y="562"/>
                  </a:moveTo>
                  <a:lnTo>
                    <a:pt x="29" y="562"/>
                  </a:lnTo>
                  <a:lnTo>
                    <a:pt x="29" y="567"/>
                  </a:lnTo>
                  <a:lnTo>
                    <a:pt x="3" y="567"/>
                  </a:lnTo>
                  <a:lnTo>
                    <a:pt x="3" y="562"/>
                  </a:lnTo>
                  <a:close/>
                  <a:moveTo>
                    <a:pt x="3" y="482"/>
                  </a:moveTo>
                  <a:lnTo>
                    <a:pt x="29" y="482"/>
                  </a:lnTo>
                  <a:lnTo>
                    <a:pt x="29" y="487"/>
                  </a:lnTo>
                  <a:lnTo>
                    <a:pt x="3" y="487"/>
                  </a:lnTo>
                  <a:lnTo>
                    <a:pt x="3" y="482"/>
                  </a:lnTo>
                  <a:close/>
                  <a:moveTo>
                    <a:pt x="3" y="402"/>
                  </a:moveTo>
                  <a:lnTo>
                    <a:pt x="29" y="402"/>
                  </a:lnTo>
                  <a:lnTo>
                    <a:pt x="29" y="407"/>
                  </a:lnTo>
                  <a:lnTo>
                    <a:pt x="3" y="407"/>
                  </a:lnTo>
                  <a:lnTo>
                    <a:pt x="3" y="402"/>
                  </a:lnTo>
                  <a:close/>
                  <a:moveTo>
                    <a:pt x="3" y="321"/>
                  </a:moveTo>
                  <a:lnTo>
                    <a:pt x="29" y="321"/>
                  </a:lnTo>
                  <a:lnTo>
                    <a:pt x="29" y="326"/>
                  </a:lnTo>
                  <a:lnTo>
                    <a:pt x="3" y="326"/>
                  </a:lnTo>
                  <a:lnTo>
                    <a:pt x="3" y="321"/>
                  </a:lnTo>
                  <a:close/>
                  <a:moveTo>
                    <a:pt x="3" y="241"/>
                  </a:moveTo>
                  <a:lnTo>
                    <a:pt x="29" y="241"/>
                  </a:lnTo>
                  <a:lnTo>
                    <a:pt x="29" y="245"/>
                  </a:lnTo>
                  <a:lnTo>
                    <a:pt x="3" y="245"/>
                  </a:lnTo>
                  <a:lnTo>
                    <a:pt x="3" y="241"/>
                  </a:lnTo>
                  <a:close/>
                  <a:moveTo>
                    <a:pt x="3" y="161"/>
                  </a:moveTo>
                  <a:lnTo>
                    <a:pt x="29" y="161"/>
                  </a:lnTo>
                  <a:lnTo>
                    <a:pt x="29" y="165"/>
                  </a:lnTo>
                  <a:lnTo>
                    <a:pt x="3" y="165"/>
                  </a:lnTo>
                  <a:lnTo>
                    <a:pt x="3" y="161"/>
                  </a:lnTo>
                  <a:close/>
                  <a:moveTo>
                    <a:pt x="3" y="80"/>
                  </a:moveTo>
                  <a:lnTo>
                    <a:pt x="29" y="80"/>
                  </a:lnTo>
                  <a:lnTo>
                    <a:pt x="29" y="85"/>
                  </a:lnTo>
                  <a:lnTo>
                    <a:pt x="3" y="85"/>
                  </a:lnTo>
                  <a:lnTo>
                    <a:pt x="3" y="80"/>
                  </a:lnTo>
                  <a:close/>
                  <a:moveTo>
                    <a:pt x="3" y="0"/>
                  </a:moveTo>
                  <a:lnTo>
                    <a:pt x="29" y="0"/>
                  </a:lnTo>
                  <a:lnTo>
                    <a:pt x="29" y="5"/>
                  </a:lnTo>
                  <a:lnTo>
                    <a:pt x="3" y="5"/>
                  </a:lnTo>
                  <a:lnTo>
                    <a:pt x="3" y="0"/>
                  </a:lnTo>
                  <a:close/>
                  <a:moveTo>
                    <a:pt x="0" y="1767"/>
                  </a:moveTo>
                  <a:lnTo>
                    <a:pt x="16" y="1767"/>
                  </a:lnTo>
                  <a:lnTo>
                    <a:pt x="16" y="1771"/>
                  </a:lnTo>
                  <a:lnTo>
                    <a:pt x="0" y="1771"/>
                  </a:lnTo>
                  <a:lnTo>
                    <a:pt x="0" y="1767"/>
                  </a:lnTo>
                  <a:close/>
                  <a:moveTo>
                    <a:pt x="0" y="1606"/>
                  </a:moveTo>
                  <a:lnTo>
                    <a:pt x="16" y="1606"/>
                  </a:lnTo>
                  <a:lnTo>
                    <a:pt x="16" y="1611"/>
                  </a:lnTo>
                  <a:lnTo>
                    <a:pt x="0" y="1611"/>
                  </a:lnTo>
                  <a:lnTo>
                    <a:pt x="0" y="1606"/>
                  </a:lnTo>
                  <a:close/>
                  <a:moveTo>
                    <a:pt x="0" y="1445"/>
                  </a:moveTo>
                  <a:lnTo>
                    <a:pt x="16" y="1445"/>
                  </a:lnTo>
                  <a:lnTo>
                    <a:pt x="16" y="1450"/>
                  </a:lnTo>
                  <a:lnTo>
                    <a:pt x="0" y="1450"/>
                  </a:lnTo>
                  <a:lnTo>
                    <a:pt x="0" y="1445"/>
                  </a:lnTo>
                  <a:close/>
                  <a:moveTo>
                    <a:pt x="0" y="1285"/>
                  </a:moveTo>
                  <a:lnTo>
                    <a:pt x="16" y="1285"/>
                  </a:lnTo>
                  <a:lnTo>
                    <a:pt x="16" y="1290"/>
                  </a:lnTo>
                  <a:lnTo>
                    <a:pt x="0" y="1290"/>
                  </a:lnTo>
                  <a:lnTo>
                    <a:pt x="0" y="1285"/>
                  </a:lnTo>
                  <a:close/>
                  <a:moveTo>
                    <a:pt x="0" y="1125"/>
                  </a:moveTo>
                  <a:lnTo>
                    <a:pt x="16" y="1125"/>
                  </a:lnTo>
                  <a:lnTo>
                    <a:pt x="16" y="1129"/>
                  </a:lnTo>
                  <a:lnTo>
                    <a:pt x="0" y="1129"/>
                  </a:lnTo>
                  <a:lnTo>
                    <a:pt x="0" y="1125"/>
                  </a:lnTo>
                  <a:close/>
                  <a:moveTo>
                    <a:pt x="0" y="964"/>
                  </a:moveTo>
                  <a:lnTo>
                    <a:pt x="16" y="964"/>
                  </a:lnTo>
                  <a:lnTo>
                    <a:pt x="16" y="968"/>
                  </a:lnTo>
                  <a:lnTo>
                    <a:pt x="0" y="968"/>
                  </a:lnTo>
                  <a:lnTo>
                    <a:pt x="0" y="964"/>
                  </a:lnTo>
                  <a:close/>
                  <a:moveTo>
                    <a:pt x="0" y="803"/>
                  </a:moveTo>
                  <a:lnTo>
                    <a:pt x="16" y="803"/>
                  </a:lnTo>
                  <a:lnTo>
                    <a:pt x="16" y="808"/>
                  </a:lnTo>
                  <a:lnTo>
                    <a:pt x="0" y="808"/>
                  </a:lnTo>
                  <a:lnTo>
                    <a:pt x="0" y="803"/>
                  </a:lnTo>
                  <a:close/>
                  <a:moveTo>
                    <a:pt x="0" y="642"/>
                  </a:moveTo>
                  <a:lnTo>
                    <a:pt x="16" y="642"/>
                  </a:lnTo>
                  <a:lnTo>
                    <a:pt x="16" y="647"/>
                  </a:lnTo>
                  <a:lnTo>
                    <a:pt x="0" y="647"/>
                  </a:lnTo>
                  <a:lnTo>
                    <a:pt x="0" y="642"/>
                  </a:lnTo>
                  <a:close/>
                  <a:moveTo>
                    <a:pt x="0" y="482"/>
                  </a:moveTo>
                  <a:lnTo>
                    <a:pt x="16" y="482"/>
                  </a:lnTo>
                  <a:lnTo>
                    <a:pt x="16" y="487"/>
                  </a:lnTo>
                  <a:lnTo>
                    <a:pt x="0" y="487"/>
                  </a:lnTo>
                  <a:lnTo>
                    <a:pt x="0" y="482"/>
                  </a:lnTo>
                  <a:close/>
                  <a:moveTo>
                    <a:pt x="0" y="321"/>
                  </a:moveTo>
                  <a:lnTo>
                    <a:pt x="16" y="321"/>
                  </a:lnTo>
                  <a:lnTo>
                    <a:pt x="16" y="326"/>
                  </a:lnTo>
                  <a:lnTo>
                    <a:pt x="0" y="326"/>
                  </a:lnTo>
                  <a:lnTo>
                    <a:pt x="0" y="321"/>
                  </a:lnTo>
                  <a:close/>
                  <a:moveTo>
                    <a:pt x="0" y="161"/>
                  </a:moveTo>
                  <a:lnTo>
                    <a:pt x="16" y="161"/>
                  </a:lnTo>
                  <a:lnTo>
                    <a:pt x="16" y="165"/>
                  </a:lnTo>
                  <a:lnTo>
                    <a:pt x="0" y="165"/>
                  </a:lnTo>
                  <a:lnTo>
                    <a:pt x="0" y="161"/>
                  </a:lnTo>
                  <a:close/>
                  <a:moveTo>
                    <a:pt x="0" y="0"/>
                  </a:moveTo>
                  <a:lnTo>
                    <a:pt x="16" y="0"/>
                  </a:lnTo>
                  <a:lnTo>
                    <a:pt x="16" y="5"/>
                  </a:lnTo>
                  <a:lnTo>
                    <a:pt x="0" y="5"/>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48" name="Rectangle 256"/>
            <p:cNvSpPr>
              <a:spLocks noChangeArrowheads="1"/>
            </p:cNvSpPr>
            <p:nvPr/>
          </p:nvSpPr>
          <p:spPr bwMode="auto">
            <a:xfrm>
              <a:off x="5216626" y="6171293"/>
              <a:ext cx="3308340" cy="6350"/>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49" name="Freeform 257"/>
            <p:cNvSpPr>
              <a:spLocks noEditPoints="1"/>
            </p:cNvSpPr>
            <p:nvPr/>
          </p:nvSpPr>
          <p:spPr bwMode="auto">
            <a:xfrm>
              <a:off x="5213422" y="6174468"/>
              <a:ext cx="3314749" cy="33338"/>
            </a:xfrm>
            <a:custGeom>
              <a:avLst/>
              <a:gdLst>
                <a:gd name="T0" fmla="*/ 0 w 2069"/>
                <a:gd name="T1" fmla="*/ 0 h 21"/>
                <a:gd name="T2" fmla="*/ 47 w 2069"/>
                <a:gd name="T3" fmla="*/ 21 h 21"/>
                <a:gd name="T4" fmla="*/ 98 w 2069"/>
                <a:gd name="T5" fmla="*/ 21 h 21"/>
                <a:gd name="T6" fmla="*/ 145 w 2069"/>
                <a:gd name="T7" fmla="*/ 0 h 21"/>
                <a:gd name="T8" fmla="*/ 145 w 2069"/>
                <a:gd name="T9" fmla="*/ 0 h 21"/>
                <a:gd name="T10" fmla="*/ 188 w 2069"/>
                <a:gd name="T11" fmla="*/ 0 h 21"/>
                <a:gd name="T12" fmla="*/ 235 w 2069"/>
                <a:gd name="T13" fmla="*/ 21 h 21"/>
                <a:gd name="T14" fmla="*/ 286 w 2069"/>
                <a:gd name="T15" fmla="*/ 21 h 21"/>
                <a:gd name="T16" fmla="*/ 333 w 2069"/>
                <a:gd name="T17" fmla="*/ 0 h 21"/>
                <a:gd name="T18" fmla="*/ 333 w 2069"/>
                <a:gd name="T19" fmla="*/ 0 h 21"/>
                <a:gd name="T20" fmla="*/ 376 w 2069"/>
                <a:gd name="T21" fmla="*/ 0 h 21"/>
                <a:gd name="T22" fmla="*/ 423 w 2069"/>
                <a:gd name="T23" fmla="*/ 21 h 21"/>
                <a:gd name="T24" fmla="*/ 474 w 2069"/>
                <a:gd name="T25" fmla="*/ 21 h 21"/>
                <a:gd name="T26" fmla="*/ 521 w 2069"/>
                <a:gd name="T27" fmla="*/ 0 h 21"/>
                <a:gd name="T28" fmla="*/ 521 w 2069"/>
                <a:gd name="T29" fmla="*/ 0 h 21"/>
                <a:gd name="T30" fmla="*/ 564 w 2069"/>
                <a:gd name="T31" fmla="*/ 0 h 21"/>
                <a:gd name="T32" fmla="*/ 611 w 2069"/>
                <a:gd name="T33" fmla="*/ 21 h 21"/>
                <a:gd name="T34" fmla="*/ 662 w 2069"/>
                <a:gd name="T35" fmla="*/ 21 h 21"/>
                <a:gd name="T36" fmla="*/ 708 w 2069"/>
                <a:gd name="T37" fmla="*/ 0 h 21"/>
                <a:gd name="T38" fmla="*/ 708 w 2069"/>
                <a:gd name="T39" fmla="*/ 0 h 21"/>
                <a:gd name="T40" fmla="*/ 751 w 2069"/>
                <a:gd name="T41" fmla="*/ 0 h 21"/>
                <a:gd name="T42" fmla="*/ 798 w 2069"/>
                <a:gd name="T43" fmla="*/ 21 h 21"/>
                <a:gd name="T44" fmla="*/ 849 w 2069"/>
                <a:gd name="T45" fmla="*/ 21 h 21"/>
                <a:gd name="T46" fmla="*/ 896 w 2069"/>
                <a:gd name="T47" fmla="*/ 0 h 21"/>
                <a:gd name="T48" fmla="*/ 896 w 2069"/>
                <a:gd name="T49" fmla="*/ 0 h 21"/>
                <a:gd name="T50" fmla="*/ 939 w 2069"/>
                <a:gd name="T51" fmla="*/ 0 h 21"/>
                <a:gd name="T52" fmla="*/ 986 w 2069"/>
                <a:gd name="T53" fmla="*/ 21 h 21"/>
                <a:gd name="T54" fmla="*/ 1037 w 2069"/>
                <a:gd name="T55" fmla="*/ 21 h 21"/>
                <a:gd name="T56" fmla="*/ 1084 w 2069"/>
                <a:gd name="T57" fmla="*/ 0 h 21"/>
                <a:gd name="T58" fmla="*/ 1084 w 2069"/>
                <a:gd name="T59" fmla="*/ 0 h 21"/>
                <a:gd name="T60" fmla="*/ 1127 w 2069"/>
                <a:gd name="T61" fmla="*/ 0 h 21"/>
                <a:gd name="T62" fmla="*/ 1174 w 2069"/>
                <a:gd name="T63" fmla="*/ 21 h 21"/>
                <a:gd name="T64" fmla="*/ 1224 w 2069"/>
                <a:gd name="T65" fmla="*/ 21 h 21"/>
                <a:gd name="T66" fmla="*/ 1271 w 2069"/>
                <a:gd name="T67" fmla="*/ 0 h 21"/>
                <a:gd name="T68" fmla="*/ 1271 w 2069"/>
                <a:gd name="T69" fmla="*/ 0 h 21"/>
                <a:gd name="T70" fmla="*/ 1315 w 2069"/>
                <a:gd name="T71" fmla="*/ 0 h 21"/>
                <a:gd name="T72" fmla="*/ 1362 w 2069"/>
                <a:gd name="T73" fmla="*/ 21 h 21"/>
                <a:gd name="T74" fmla="*/ 1412 w 2069"/>
                <a:gd name="T75" fmla="*/ 21 h 21"/>
                <a:gd name="T76" fmla="*/ 1459 w 2069"/>
                <a:gd name="T77" fmla="*/ 0 h 21"/>
                <a:gd name="T78" fmla="*/ 1459 w 2069"/>
                <a:gd name="T79" fmla="*/ 0 h 21"/>
                <a:gd name="T80" fmla="*/ 1502 w 2069"/>
                <a:gd name="T81" fmla="*/ 0 h 21"/>
                <a:gd name="T82" fmla="*/ 1549 w 2069"/>
                <a:gd name="T83" fmla="*/ 21 h 21"/>
                <a:gd name="T84" fmla="*/ 1600 w 2069"/>
                <a:gd name="T85" fmla="*/ 21 h 21"/>
                <a:gd name="T86" fmla="*/ 1647 w 2069"/>
                <a:gd name="T87" fmla="*/ 0 h 21"/>
                <a:gd name="T88" fmla="*/ 1647 w 2069"/>
                <a:gd name="T89" fmla="*/ 0 h 21"/>
                <a:gd name="T90" fmla="*/ 1690 w 2069"/>
                <a:gd name="T91" fmla="*/ 0 h 21"/>
                <a:gd name="T92" fmla="*/ 1737 w 2069"/>
                <a:gd name="T93" fmla="*/ 21 h 21"/>
                <a:gd name="T94" fmla="*/ 1787 w 2069"/>
                <a:gd name="T95" fmla="*/ 21 h 21"/>
                <a:gd name="T96" fmla="*/ 1834 w 2069"/>
                <a:gd name="T97" fmla="*/ 0 h 21"/>
                <a:gd name="T98" fmla="*/ 1834 w 2069"/>
                <a:gd name="T99" fmla="*/ 0 h 21"/>
                <a:gd name="T100" fmla="*/ 1878 w 2069"/>
                <a:gd name="T101" fmla="*/ 0 h 21"/>
                <a:gd name="T102" fmla="*/ 1925 w 2069"/>
                <a:gd name="T103" fmla="*/ 21 h 21"/>
                <a:gd name="T104" fmla="*/ 1975 w 2069"/>
                <a:gd name="T105" fmla="*/ 21 h 21"/>
                <a:gd name="T106" fmla="*/ 2022 w 2069"/>
                <a:gd name="T107" fmla="*/ 0 h 21"/>
                <a:gd name="T108" fmla="*/ 2022 w 2069"/>
                <a:gd name="T109" fmla="*/ 0 h 21"/>
                <a:gd name="T110" fmla="*/ 2065 w 2069"/>
                <a:gd name="T11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9" h="21">
                  <a:moveTo>
                    <a:pt x="4" y="0"/>
                  </a:moveTo>
                  <a:lnTo>
                    <a:pt x="4" y="21"/>
                  </a:lnTo>
                  <a:lnTo>
                    <a:pt x="0" y="21"/>
                  </a:lnTo>
                  <a:lnTo>
                    <a:pt x="0" y="0"/>
                  </a:lnTo>
                  <a:lnTo>
                    <a:pt x="4" y="0"/>
                  </a:lnTo>
                  <a:close/>
                  <a:moveTo>
                    <a:pt x="51" y="0"/>
                  </a:moveTo>
                  <a:lnTo>
                    <a:pt x="51" y="21"/>
                  </a:lnTo>
                  <a:lnTo>
                    <a:pt x="47" y="21"/>
                  </a:lnTo>
                  <a:lnTo>
                    <a:pt x="47" y="0"/>
                  </a:lnTo>
                  <a:lnTo>
                    <a:pt x="51" y="0"/>
                  </a:lnTo>
                  <a:close/>
                  <a:moveTo>
                    <a:pt x="98" y="0"/>
                  </a:moveTo>
                  <a:lnTo>
                    <a:pt x="98" y="21"/>
                  </a:lnTo>
                  <a:lnTo>
                    <a:pt x="94" y="21"/>
                  </a:lnTo>
                  <a:lnTo>
                    <a:pt x="94" y="0"/>
                  </a:lnTo>
                  <a:lnTo>
                    <a:pt x="98" y="0"/>
                  </a:lnTo>
                  <a:close/>
                  <a:moveTo>
                    <a:pt x="145" y="0"/>
                  </a:moveTo>
                  <a:lnTo>
                    <a:pt x="145" y="21"/>
                  </a:lnTo>
                  <a:lnTo>
                    <a:pt x="141" y="21"/>
                  </a:lnTo>
                  <a:lnTo>
                    <a:pt x="141" y="0"/>
                  </a:lnTo>
                  <a:lnTo>
                    <a:pt x="145" y="0"/>
                  </a:lnTo>
                  <a:close/>
                  <a:moveTo>
                    <a:pt x="192" y="0"/>
                  </a:moveTo>
                  <a:lnTo>
                    <a:pt x="192" y="21"/>
                  </a:lnTo>
                  <a:lnTo>
                    <a:pt x="188" y="21"/>
                  </a:lnTo>
                  <a:lnTo>
                    <a:pt x="188" y="0"/>
                  </a:lnTo>
                  <a:lnTo>
                    <a:pt x="192" y="0"/>
                  </a:lnTo>
                  <a:close/>
                  <a:moveTo>
                    <a:pt x="239" y="0"/>
                  </a:moveTo>
                  <a:lnTo>
                    <a:pt x="239" y="21"/>
                  </a:lnTo>
                  <a:lnTo>
                    <a:pt x="235" y="21"/>
                  </a:lnTo>
                  <a:lnTo>
                    <a:pt x="235" y="0"/>
                  </a:lnTo>
                  <a:lnTo>
                    <a:pt x="239" y="0"/>
                  </a:lnTo>
                  <a:close/>
                  <a:moveTo>
                    <a:pt x="286" y="0"/>
                  </a:moveTo>
                  <a:lnTo>
                    <a:pt x="286" y="21"/>
                  </a:lnTo>
                  <a:lnTo>
                    <a:pt x="282" y="21"/>
                  </a:lnTo>
                  <a:lnTo>
                    <a:pt x="282" y="0"/>
                  </a:lnTo>
                  <a:lnTo>
                    <a:pt x="286" y="0"/>
                  </a:lnTo>
                  <a:close/>
                  <a:moveTo>
                    <a:pt x="333" y="0"/>
                  </a:moveTo>
                  <a:lnTo>
                    <a:pt x="333" y="21"/>
                  </a:lnTo>
                  <a:lnTo>
                    <a:pt x="329" y="21"/>
                  </a:lnTo>
                  <a:lnTo>
                    <a:pt x="329" y="0"/>
                  </a:lnTo>
                  <a:lnTo>
                    <a:pt x="333" y="0"/>
                  </a:lnTo>
                  <a:close/>
                  <a:moveTo>
                    <a:pt x="380" y="0"/>
                  </a:moveTo>
                  <a:lnTo>
                    <a:pt x="380" y="21"/>
                  </a:lnTo>
                  <a:lnTo>
                    <a:pt x="376" y="21"/>
                  </a:lnTo>
                  <a:lnTo>
                    <a:pt x="376" y="0"/>
                  </a:lnTo>
                  <a:lnTo>
                    <a:pt x="380" y="0"/>
                  </a:lnTo>
                  <a:close/>
                  <a:moveTo>
                    <a:pt x="427" y="0"/>
                  </a:moveTo>
                  <a:lnTo>
                    <a:pt x="427" y="21"/>
                  </a:lnTo>
                  <a:lnTo>
                    <a:pt x="423" y="21"/>
                  </a:lnTo>
                  <a:lnTo>
                    <a:pt x="423" y="0"/>
                  </a:lnTo>
                  <a:lnTo>
                    <a:pt x="427" y="0"/>
                  </a:lnTo>
                  <a:close/>
                  <a:moveTo>
                    <a:pt x="474" y="0"/>
                  </a:moveTo>
                  <a:lnTo>
                    <a:pt x="474" y="21"/>
                  </a:lnTo>
                  <a:lnTo>
                    <a:pt x="470" y="21"/>
                  </a:lnTo>
                  <a:lnTo>
                    <a:pt x="470" y="0"/>
                  </a:lnTo>
                  <a:lnTo>
                    <a:pt x="474" y="0"/>
                  </a:lnTo>
                  <a:close/>
                  <a:moveTo>
                    <a:pt x="521" y="0"/>
                  </a:moveTo>
                  <a:lnTo>
                    <a:pt x="521" y="21"/>
                  </a:lnTo>
                  <a:lnTo>
                    <a:pt x="517" y="21"/>
                  </a:lnTo>
                  <a:lnTo>
                    <a:pt x="517" y="0"/>
                  </a:lnTo>
                  <a:lnTo>
                    <a:pt x="521" y="0"/>
                  </a:lnTo>
                  <a:close/>
                  <a:moveTo>
                    <a:pt x="568" y="0"/>
                  </a:moveTo>
                  <a:lnTo>
                    <a:pt x="568" y="21"/>
                  </a:lnTo>
                  <a:lnTo>
                    <a:pt x="564" y="21"/>
                  </a:lnTo>
                  <a:lnTo>
                    <a:pt x="564" y="0"/>
                  </a:lnTo>
                  <a:lnTo>
                    <a:pt x="568" y="0"/>
                  </a:lnTo>
                  <a:close/>
                  <a:moveTo>
                    <a:pt x="615" y="0"/>
                  </a:moveTo>
                  <a:lnTo>
                    <a:pt x="615" y="21"/>
                  </a:lnTo>
                  <a:lnTo>
                    <a:pt x="611" y="21"/>
                  </a:lnTo>
                  <a:lnTo>
                    <a:pt x="611" y="0"/>
                  </a:lnTo>
                  <a:lnTo>
                    <a:pt x="615" y="0"/>
                  </a:lnTo>
                  <a:close/>
                  <a:moveTo>
                    <a:pt x="662" y="0"/>
                  </a:moveTo>
                  <a:lnTo>
                    <a:pt x="662" y="21"/>
                  </a:lnTo>
                  <a:lnTo>
                    <a:pt x="658" y="21"/>
                  </a:lnTo>
                  <a:lnTo>
                    <a:pt x="658" y="0"/>
                  </a:lnTo>
                  <a:lnTo>
                    <a:pt x="662" y="0"/>
                  </a:lnTo>
                  <a:close/>
                  <a:moveTo>
                    <a:pt x="708" y="0"/>
                  </a:moveTo>
                  <a:lnTo>
                    <a:pt x="708" y="21"/>
                  </a:lnTo>
                  <a:lnTo>
                    <a:pt x="704" y="21"/>
                  </a:lnTo>
                  <a:lnTo>
                    <a:pt x="704" y="0"/>
                  </a:lnTo>
                  <a:lnTo>
                    <a:pt x="708" y="0"/>
                  </a:lnTo>
                  <a:close/>
                  <a:moveTo>
                    <a:pt x="755" y="0"/>
                  </a:moveTo>
                  <a:lnTo>
                    <a:pt x="755" y="21"/>
                  </a:lnTo>
                  <a:lnTo>
                    <a:pt x="751" y="21"/>
                  </a:lnTo>
                  <a:lnTo>
                    <a:pt x="751" y="0"/>
                  </a:lnTo>
                  <a:lnTo>
                    <a:pt x="755" y="0"/>
                  </a:lnTo>
                  <a:close/>
                  <a:moveTo>
                    <a:pt x="802" y="0"/>
                  </a:moveTo>
                  <a:lnTo>
                    <a:pt x="802" y="21"/>
                  </a:lnTo>
                  <a:lnTo>
                    <a:pt x="798" y="21"/>
                  </a:lnTo>
                  <a:lnTo>
                    <a:pt x="798" y="0"/>
                  </a:lnTo>
                  <a:lnTo>
                    <a:pt x="802" y="0"/>
                  </a:lnTo>
                  <a:close/>
                  <a:moveTo>
                    <a:pt x="849" y="0"/>
                  </a:moveTo>
                  <a:lnTo>
                    <a:pt x="849" y="21"/>
                  </a:lnTo>
                  <a:lnTo>
                    <a:pt x="845" y="21"/>
                  </a:lnTo>
                  <a:lnTo>
                    <a:pt x="845" y="0"/>
                  </a:lnTo>
                  <a:lnTo>
                    <a:pt x="849" y="0"/>
                  </a:lnTo>
                  <a:close/>
                  <a:moveTo>
                    <a:pt x="896" y="0"/>
                  </a:moveTo>
                  <a:lnTo>
                    <a:pt x="896" y="21"/>
                  </a:lnTo>
                  <a:lnTo>
                    <a:pt x="892" y="21"/>
                  </a:lnTo>
                  <a:lnTo>
                    <a:pt x="892" y="0"/>
                  </a:lnTo>
                  <a:lnTo>
                    <a:pt x="896" y="0"/>
                  </a:lnTo>
                  <a:close/>
                  <a:moveTo>
                    <a:pt x="943" y="0"/>
                  </a:moveTo>
                  <a:lnTo>
                    <a:pt x="943" y="21"/>
                  </a:lnTo>
                  <a:lnTo>
                    <a:pt x="939" y="21"/>
                  </a:lnTo>
                  <a:lnTo>
                    <a:pt x="939" y="0"/>
                  </a:lnTo>
                  <a:lnTo>
                    <a:pt x="943" y="0"/>
                  </a:lnTo>
                  <a:close/>
                  <a:moveTo>
                    <a:pt x="990" y="0"/>
                  </a:moveTo>
                  <a:lnTo>
                    <a:pt x="990" y="21"/>
                  </a:lnTo>
                  <a:lnTo>
                    <a:pt x="986" y="21"/>
                  </a:lnTo>
                  <a:lnTo>
                    <a:pt x="986" y="0"/>
                  </a:lnTo>
                  <a:lnTo>
                    <a:pt x="990" y="0"/>
                  </a:lnTo>
                  <a:close/>
                  <a:moveTo>
                    <a:pt x="1037" y="0"/>
                  </a:moveTo>
                  <a:lnTo>
                    <a:pt x="1037" y="21"/>
                  </a:lnTo>
                  <a:lnTo>
                    <a:pt x="1033" y="21"/>
                  </a:lnTo>
                  <a:lnTo>
                    <a:pt x="1033" y="0"/>
                  </a:lnTo>
                  <a:lnTo>
                    <a:pt x="1037" y="0"/>
                  </a:lnTo>
                  <a:close/>
                  <a:moveTo>
                    <a:pt x="1084" y="0"/>
                  </a:moveTo>
                  <a:lnTo>
                    <a:pt x="1084" y="21"/>
                  </a:lnTo>
                  <a:lnTo>
                    <a:pt x="1080" y="21"/>
                  </a:lnTo>
                  <a:lnTo>
                    <a:pt x="1080" y="0"/>
                  </a:lnTo>
                  <a:lnTo>
                    <a:pt x="1084" y="0"/>
                  </a:lnTo>
                  <a:close/>
                  <a:moveTo>
                    <a:pt x="1131" y="0"/>
                  </a:moveTo>
                  <a:lnTo>
                    <a:pt x="1131" y="21"/>
                  </a:lnTo>
                  <a:lnTo>
                    <a:pt x="1127" y="21"/>
                  </a:lnTo>
                  <a:lnTo>
                    <a:pt x="1127" y="0"/>
                  </a:lnTo>
                  <a:lnTo>
                    <a:pt x="1131" y="0"/>
                  </a:lnTo>
                  <a:close/>
                  <a:moveTo>
                    <a:pt x="1178" y="0"/>
                  </a:moveTo>
                  <a:lnTo>
                    <a:pt x="1178" y="21"/>
                  </a:lnTo>
                  <a:lnTo>
                    <a:pt x="1174" y="21"/>
                  </a:lnTo>
                  <a:lnTo>
                    <a:pt x="1174" y="0"/>
                  </a:lnTo>
                  <a:lnTo>
                    <a:pt x="1178" y="0"/>
                  </a:lnTo>
                  <a:close/>
                  <a:moveTo>
                    <a:pt x="1224" y="0"/>
                  </a:moveTo>
                  <a:lnTo>
                    <a:pt x="1224" y="21"/>
                  </a:lnTo>
                  <a:lnTo>
                    <a:pt x="1221" y="21"/>
                  </a:lnTo>
                  <a:lnTo>
                    <a:pt x="1221" y="0"/>
                  </a:lnTo>
                  <a:lnTo>
                    <a:pt x="1224" y="0"/>
                  </a:lnTo>
                  <a:close/>
                  <a:moveTo>
                    <a:pt x="1271" y="0"/>
                  </a:moveTo>
                  <a:lnTo>
                    <a:pt x="1271" y="21"/>
                  </a:lnTo>
                  <a:lnTo>
                    <a:pt x="1268" y="21"/>
                  </a:lnTo>
                  <a:lnTo>
                    <a:pt x="1268" y="0"/>
                  </a:lnTo>
                  <a:lnTo>
                    <a:pt x="1271" y="0"/>
                  </a:lnTo>
                  <a:close/>
                  <a:moveTo>
                    <a:pt x="1318" y="0"/>
                  </a:moveTo>
                  <a:lnTo>
                    <a:pt x="1318" y="21"/>
                  </a:lnTo>
                  <a:lnTo>
                    <a:pt x="1315" y="21"/>
                  </a:lnTo>
                  <a:lnTo>
                    <a:pt x="1315" y="0"/>
                  </a:lnTo>
                  <a:lnTo>
                    <a:pt x="1318" y="0"/>
                  </a:lnTo>
                  <a:close/>
                  <a:moveTo>
                    <a:pt x="1365" y="0"/>
                  </a:moveTo>
                  <a:lnTo>
                    <a:pt x="1365" y="21"/>
                  </a:lnTo>
                  <a:lnTo>
                    <a:pt x="1362" y="21"/>
                  </a:lnTo>
                  <a:lnTo>
                    <a:pt x="1362" y="0"/>
                  </a:lnTo>
                  <a:lnTo>
                    <a:pt x="1365" y="0"/>
                  </a:lnTo>
                  <a:close/>
                  <a:moveTo>
                    <a:pt x="1412" y="0"/>
                  </a:moveTo>
                  <a:lnTo>
                    <a:pt x="1412" y="21"/>
                  </a:lnTo>
                  <a:lnTo>
                    <a:pt x="1409" y="21"/>
                  </a:lnTo>
                  <a:lnTo>
                    <a:pt x="1409" y="0"/>
                  </a:lnTo>
                  <a:lnTo>
                    <a:pt x="1412" y="0"/>
                  </a:lnTo>
                  <a:close/>
                  <a:moveTo>
                    <a:pt x="1459" y="0"/>
                  </a:moveTo>
                  <a:lnTo>
                    <a:pt x="1459" y="21"/>
                  </a:lnTo>
                  <a:lnTo>
                    <a:pt x="1455" y="21"/>
                  </a:lnTo>
                  <a:lnTo>
                    <a:pt x="1455" y="0"/>
                  </a:lnTo>
                  <a:lnTo>
                    <a:pt x="1459" y="0"/>
                  </a:lnTo>
                  <a:close/>
                  <a:moveTo>
                    <a:pt x="1506" y="0"/>
                  </a:moveTo>
                  <a:lnTo>
                    <a:pt x="1506" y="21"/>
                  </a:lnTo>
                  <a:lnTo>
                    <a:pt x="1502" y="21"/>
                  </a:lnTo>
                  <a:lnTo>
                    <a:pt x="1502" y="0"/>
                  </a:lnTo>
                  <a:lnTo>
                    <a:pt x="1506" y="0"/>
                  </a:lnTo>
                  <a:close/>
                  <a:moveTo>
                    <a:pt x="1553" y="0"/>
                  </a:moveTo>
                  <a:lnTo>
                    <a:pt x="1553" y="21"/>
                  </a:lnTo>
                  <a:lnTo>
                    <a:pt x="1549" y="21"/>
                  </a:lnTo>
                  <a:lnTo>
                    <a:pt x="1549" y="0"/>
                  </a:lnTo>
                  <a:lnTo>
                    <a:pt x="1553" y="0"/>
                  </a:lnTo>
                  <a:close/>
                  <a:moveTo>
                    <a:pt x="1600" y="0"/>
                  </a:moveTo>
                  <a:lnTo>
                    <a:pt x="1600" y="21"/>
                  </a:lnTo>
                  <a:lnTo>
                    <a:pt x="1596" y="21"/>
                  </a:lnTo>
                  <a:lnTo>
                    <a:pt x="1596" y="0"/>
                  </a:lnTo>
                  <a:lnTo>
                    <a:pt x="1600" y="0"/>
                  </a:lnTo>
                  <a:close/>
                  <a:moveTo>
                    <a:pt x="1647" y="0"/>
                  </a:moveTo>
                  <a:lnTo>
                    <a:pt x="1647" y="21"/>
                  </a:lnTo>
                  <a:lnTo>
                    <a:pt x="1643" y="21"/>
                  </a:lnTo>
                  <a:lnTo>
                    <a:pt x="1643" y="0"/>
                  </a:lnTo>
                  <a:lnTo>
                    <a:pt x="1647" y="0"/>
                  </a:lnTo>
                  <a:close/>
                  <a:moveTo>
                    <a:pt x="1694" y="0"/>
                  </a:moveTo>
                  <a:lnTo>
                    <a:pt x="1694" y="21"/>
                  </a:lnTo>
                  <a:lnTo>
                    <a:pt x="1690" y="21"/>
                  </a:lnTo>
                  <a:lnTo>
                    <a:pt x="1690" y="0"/>
                  </a:lnTo>
                  <a:lnTo>
                    <a:pt x="1694" y="0"/>
                  </a:lnTo>
                  <a:close/>
                  <a:moveTo>
                    <a:pt x="1740" y="0"/>
                  </a:moveTo>
                  <a:lnTo>
                    <a:pt x="1740" y="21"/>
                  </a:lnTo>
                  <a:lnTo>
                    <a:pt x="1737" y="21"/>
                  </a:lnTo>
                  <a:lnTo>
                    <a:pt x="1737" y="0"/>
                  </a:lnTo>
                  <a:lnTo>
                    <a:pt x="1740" y="0"/>
                  </a:lnTo>
                  <a:close/>
                  <a:moveTo>
                    <a:pt x="1787" y="0"/>
                  </a:moveTo>
                  <a:lnTo>
                    <a:pt x="1787" y="21"/>
                  </a:lnTo>
                  <a:lnTo>
                    <a:pt x="1784" y="21"/>
                  </a:lnTo>
                  <a:lnTo>
                    <a:pt x="1784" y="0"/>
                  </a:lnTo>
                  <a:lnTo>
                    <a:pt x="1787" y="0"/>
                  </a:lnTo>
                  <a:close/>
                  <a:moveTo>
                    <a:pt x="1834" y="0"/>
                  </a:moveTo>
                  <a:lnTo>
                    <a:pt x="1834" y="21"/>
                  </a:lnTo>
                  <a:lnTo>
                    <a:pt x="1831" y="21"/>
                  </a:lnTo>
                  <a:lnTo>
                    <a:pt x="1831" y="0"/>
                  </a:lnTo>
                  <a:lnTo>
                    <a:pt x="1834" y="0"/>
                  </a:lnTo>
                  <a:close/>
                  <a:moveTo>
                    <a:pt x="1881" y="0"/>
                  </a:moveTo>
                  <a:lnTo>
                    <a:pt x="1881" y="21"/>
                  </a:lnTo>
                  <a:lnTo>
                    <a:pt x="1878" y="21"/>
                  </a:lnTo>
                  <a:lnTo>
                    <a:pt x="1878" y="0"/>
                  </a:lnTo>
                  <a:lnTo>
                    <a:pt x="1881" y="0"/>
                  </a:lnTo>
                  <a:close/>
                  <a:moveTo>
                    <a:pt x="1928" y="0"/>
                  </a:moveTo>
                  <a:lnTo>
                    <a:pt x="1928" y="21"/>
                  </a:lnTo>
                  <a:lnTo>
                    <a:pt x="1925" y="21"/>
                  </a:lnTo>
                  <a:lnTo>
                    <a:pt x="1925" y="0"/>
                  </a:lnTo>
                  <a:lnTo>
                    <a:pt x="1928" y="0"/>
                  </a:lnTo>
                  <a:close/>
                  <a:moveTo>
                    <a:pt x="1975" y="0"/>
                  </a:moveTo>
                  <a:lnTo>
                    <a:pt x="1975" y="21"/>
                  </a:lnTo>
                  <a:lnTo>
                    <a:pt x="1971" y="21"/>
                  </a:lnTo>
                  <a:lnTo>
                    <a:pt x="1971" y="0"/>
                  </a:lnTo>
                  <a:lnTo>
                    <a:pt x="1975" y="0"/>
                  </a:lnTo>
                  <a:close/>
                  <a:moveTo>
                    <a:pt x="2022" y="0"/>
                  </a:moveTo>
                  <a:lnTo>
                    <a:pt x="2022" y="21"/>
                  </a:lnTo>
                  <a:lnTo>
                    <a:pt x="2018" y="21"/>
                  </a:lnTo>
                  <a:lnTo>
                    <a:pt x="2018" y="0"/>
                  </a:lnTo>
                  <a:lnTo>
                    <a:pt x="2022" y="0"/>
                  </a:lnTo>
                  <a:close/>
                  <a:moveTo>
                    <a:pt x="2069" y="0"/>
                  </a:moveTo>
                  <a:lnTo>
                    <a:pt x="2069" y="21"/>
                  </a:lnTo>
                  <a:lnTo>
                    <a:pt x="2065" y="21"/>
                  </a:lnTo>
                  <a:lnTo>
                    <a:pt x="2065" y="0"/>
                  </a:lnTo>
                  <a:lnTo>
                    <a:pt x="2069"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50" name="Rectangle 258"/>
            <p:cNvSpPr>
              <a:spLocks noChangeArrowheads="1"/>
            </p:cNvSpPr>
            <p:nvPr/>
          </p:nvSpPr>
          <p:spPr bwMode="auto">
            <a:xfrm>
              <a:off x="5035589" y="6106206"/>
              <a:ext cx="545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 -</a:t>
              </a:r>
              <a:endParaRPr lang="en-US" altLang="en-US" kern="0">
                <a:solidFill>
                  <a:srgbClr val="000000"/>
                </a:solidFill>
                <a:ea typeface="ＭＳ Ｐゴシック"/>
              </a:endParaRPr>
            </a:p>
          </p:txBody>
        </p:sp>
        <p:sp>
          <p:nvSpPr>
            <p:cNvPr id="751" name="Rectangle 259"/>
            <p:cNvSpPr>
              <a:spLocks noChangeArrowheads="1"/>
            </p:cNvSpPr>
            <p:nvPr/>
          </p:nvSpPr>
          <p:spPr bwMode="auto">
            <a:xfrm>
              <a:off x="4863475" y="5850618"/>
              <a:ext cx="328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latin typeface="Calibri" pitchFamily="34" charset="0"/>
                  <a:ea typeface="ＭＳ Ｐゴシック"/>
                </a:rPr>
                <a:t> 1,000</a:t>
              </a:r>
              <a:endParaRPr lang="en-US" altLang="en-US" sz="2400" kern="0" dirty="0">
                <a:solidFill>
                  <a:srgbClr val="000000"/>
                </a:solidFill>
                <a:ea typeface="ＭＳ Ｐゴシック"/>
              </a:endParaRPr>
            </a:p>
          </p:txBody>
        </p:sp>
        <p:sp>
          <p:nvSpPr>
            <p:cNvPr id="752" name="Rectangle 260"/>
            <p:cNvSpPr>
              <a:spLocks noChangeArrowheads="1"/>
            </p:cNvSpPr>
            <p:nvPr/>
          </p:nvSpPr>
          <p:spPr bwMode="auto">
            <a:xfrm>
              <a:off x="4863475" y="5596618"/>
              <a:ext cx="328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2,000</a:t>
              </a:r>
              <a:endParaRPr lang="en-US" altLang="en-US" sz="2400" kern="0">
                <a:solidFill>
                  <a:srgbClr val="000000"/>
                </a:solidFill>
                <a:ea typeface="ＭＳ Ｐゴシック"/>
              </a:endParaRPr>
            </a:p>
          </p:txBody>
        </p:sp>
        <p:sp>
          <p:nvSpPr>
            <p:cNvPr id="753" name="Rectangle 261"/>
            <p:cNvSpPr>
              <a:spLocks noChangeArrowheads="1"/>
            </p:cNvSpPr>
            <p:nvPr/>
          </p:nvSpPr>
          <p:spPr bwMode="auto">
            <a:xfrm>
              <a:off x="4863475" y="5341031"/>
              <a:ext cx="328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3,000</a:t>
              </a:r>
              <a:endParaRPr lang="en-US" altLang="en-US" sz="2400" kern="0">
                <a:solidFill>
                  <a:srgbClr val="000000"/>
                </a:solidFill>
                <a:ea typeface="ＭＳ Ｐゴシック"/>
              </a:endParaRPr>
            </a:p>
          </p:txBody>
        </p:sp>
        <p:sp>
          <p:nvSpPr>
            <p:cNvPr id="754" name="Rectangle 262"/>
            <p:cNvSpPr>
              <a:spLocks noChangeArrowheads="1"/>
            </p:cNvSpPr>
            <p:nvPr/>
          </p:nvSpPr>
          <p:spPr bwMode="auto">
            <a:xfrm>
              <a:off x="4863475" y="5085443"/>
              <a:ext cx="328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4,000</a:t>
              </a:r>
              <a:endParaRPr lang="en-US" altLang="en-US" sz="2400" kern="0">
                <a:solidFill>
                  <a:srgbClr val="000000"/>
                </a:solidFill>
                <a:ea typeface="ＭＳ Ｐゴシック"/>
              </a:endParaRPr>
            </a:p>
          </p:txBody>
        </p:sp>
        <p:sp>
          <p:nvSpPr>
            <p:cNvPr id="755" name="Rectangle 263"/>
            <p:cNvSpPr>
              <a:spLocks noChangeArrowheads="1"/>
            </p:cNvSpPr>
            <p:nvPr/>
          </p:nvSpPr>
          <p:spPr bwMode="auto">
            <a:xfrm>
              <a:off x="4863475" y="4831443"/>
              <a:ext cx="328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5,000</a:t>
              </a:r>
              <a:endParaRPr lang="en-US" altLang="en-US" sz="2400" kern="0">
                <a:solidFill>
                  <a:srgbClr val="000000"/>
                </a:solidFill>
                <a:ea typeface="ＭＳ Ｐゴシック"/>
              </a:endParaRPr>
            </a:p>
          </p:txBody>
        </p:sp>
        <p:sp>
          <p:nvSpPr>
            <p:cNvPr id="756" name="Rectangle 264"/>
            <p:cNvSpPr>
              <a:spLocks noChangeArrowheads="1"/>
            </p:cNvSpPr>
            <p:nvPr/>
          </p:nvSpPr>
          <p:spPr bwMode="auto">
            <a:xfrm>
              <a:off x="4863475" y="4575856"/>
              <a:ext cx="328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6,000</a:t>
              </a:r>
              <a:endParaRPr lang="en-US" altLang="en-US" sz="2400" kern="0">
                <a:solidFill>
                  <a:srgbClr val="000000"/>
                </a:solidFill>
                <a:ea typeface="ＭＳ Ｐゴシック"/>
              </a:endParaRPr>
            </a:p>
          </p:txBody>
        </p:sp>
        <p:sp>
          <p:nvSpPr>
            <p:cNvPr id="757" name="Rectangle 265"/>
            <p:cNvSpPr>
              <a:spLocks noChangeArrowheads="1"/>
            </p:cNvSpPr>
            <p:nvPr/>
          </p:nvSpPr>
          <p:spPr bwMode="auto">
            <a:xfrm>
              <a:off x="4863475" y="4320268"/>
              <a:ext cx="328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7,000</a:t>
              </a:r>
              <a:endParaRPr lang="en-US" altLang="en-US" sz="2400" kern="0">
                <a:solidFill>
                  <a:srgbClr val="000000"/>
                </a:solidFill>
                <a:ea typeface="ＭＳ Ｐゴシック"/>
              </a:endParaRPr>
            </a:p>
          </p:txBody>
        </p:sp>
        <p:sp>
          <p:nvSpPr>
            <p:cNvPr id="758" name="Rectangle 266"/>
            <p:cNvSpPr>
              <a:spLocks noChangeArrowheads="1"/>
            </p:cNvSpPr>
            <p:nvPr/>
          </p:nvSpPr>
          <p:spPr bwMode="auto">
            <a:xfrm>
              <a:off x="4863475" y="4066268"/>
              <a:ext cx="328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8,000</a:t>
              </a:r>
              <a:endParaRPr lang="en-US" altLang="en-US" sz="2400" kern="0">
                <a:solidFill>
                  <a:srgbClr val="000000"/>
                </a:solidFill>
                <a:ea typeface="ＭＳ Ｐゴシック"/>
              </a:endParaRPr>
            </a:p>
          </p:txBody>
        </p:sp>
        <p:sp>
          <p:nvSpPr>
            <p:cNvPr id="759" name="Rectangle 267"/>
            <p:cNvSpPr>
              <a:spLocks noChangeArrowheads="1"/>
            </p:cNvSpPr>
            <p:nvPr/>
          </p:nvSpPr>
          <p:spPr bwMode="auto">
            <a:xfrm>
              <a:off x="4863475" y="3810681"/>
              <a:ext cx="328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9,000</a:t>
              </a:r>
              <a:endParaRPr lang="en-US" altLang="en-US" sz="2400" kern="0">
                <a:solidFill>
                  <a:srgbClr val="000000"/>
                </a:solidFill>
                <a:ea typeface="ＭＳ Ｐゴシック"/>
              </a:endParaRPr>
            </a:p>
          </p:txBody>
        </p:sp>
        <p:sp>
          <p:nvSpPr>
            <p:cNvPr id="760" name="Rectangle 268"/>
            <p:cNvSpPr>
              <a:spLocks noChangeArrowheads="1"/>
            </p:cNvSpPr>
            <p:nvPr/>
          </p:nvSpPr>
          <p:spPr bwMode="auto">
            <a:xfrm>
              <a:off x="4820218" y="3556681"/>
              <a:ext cx="3947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10,000</a:t>
              </a:r>
              <a:endParaRPr lang="en-US" altLang="en-US" sz="2400" kern="0">
                <a:solidFill>
                  <a:srgbClr val="000000"/>
                </a:solidFill>
                <a:ea typeface="ＭＳ Ｐゴシック"/>
              </a:endParaRPr>
            </a:p>
          </p:txBody>
        </p:sp>
        <p:sp>
          <p:nvSpPr>
            <p:cNvPr id="761" name="Rectangle 269"/>
            <p:cNvSpPr>
              <a:spLocks noChangeArrowheads="1"/>
            </p:cNvSpPr>
            <p:nvPr/>
          </p:nvSpPr>
          <p:spPr bwMode="auto">
            <a:xfrm>
              <a:off x="4820218" y="3301093"/>
              <a:ext cx="3947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latin typeface="Calibri" pitchFamily="34" charset="0"/>
                  <a:ea typeface="ＭＳ Ｐゴシック"/>
                </a:rPr>
                <a:t> 11,000</a:t>
              </a:r>
              <a:endParaRPr lang="en-US" altLang="en-US" sz="2400" kern="0">
                <a:solidFill>
                  <a:srgbClr val="000000"/>
                </a:solidFill>
                <a:ea typeface="ＭＳ Ｐゴシック"/>
              </a:endParaRPr>
            </a:p>
          </p:txBody>
        </p:sp>
        <p:sp>
          <p:nvSpPr>
            <p:cNvPr id="762" name="Rectangle 270"/>
            <p:cNvSpPr>
              <a:spLocks noChangeArrowheads="1"/>
            </p:cNvSpPr>
            <p:nvPr/>
          </p:nvSpPr>
          <p:spPr bwMode="auto">
            <a:xfrm>
              <a:off x="5182982" y="6242731"/>
              <a:ext cx="841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-4</a:t>
              </a:r>
              <a:endParaRPr lang="en-US" altLang="en-US" kern="0">
                <a:solidFill>
                  <a:srgbClr val="000000"/>
                </a:solidFill>
                <a:ea typeface="ＭＳ Ｐゴシック"/>
              </a:endParaRPr>
            </a:p>
          </p:txBody>
        </p:sp>
        <p:sp>
          <p:nvSpPr>
            <p:cNvPr id="763" name="Rectangle 271"/>
            <p:cNvSpPr>
              <a:spLocks noChangeArrowheads="1"/>
            </p:cNvSpPr>
            <p:nvPr/>
          </p:nvSpPr>
          <p:spPr bwMode="auto">
            <a:xfrm>
              <a:off x="5333580" y="6242731"/>
              <a:ext cx="841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a:t>
              </a:r>
              <a:endParaRPr lang="en-US" altLang="en-US" kern="0">
                <a:solidFill>
                  <a:srgbClr val="000000"/>
                </a:solidFill>
                <a:ea typeface="ＭＳ Ｐゴシック"/>
              </a:endParaRPr>
            </a:p>
          </p:txBody>
        </p:sp>
        <p:sp>
          <p:nvSpPr>
            <p:cNvPr id="764" name="Rectangle 272"/>
            <p:cNvSpPr>
              <a:spLocks noChangeArrowheads="1"/>
            </p:cNvSpPr>
            <p:nvPr/>
          </p:nvSpPr>
          <p:spPr bwMode="auto">
            <a:xfrm>
              <a:off x="5496994" y="6242731"/>
              <a:ext cx="517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0</a:t>
              </a:r>
              <a:endParaRPr lang="en-US" altLang="en-US" kern="0">
                <a:solidFill>
                  <a:srgbClr val="000000"/>
                </a:solidFill>
                <a:ea typeface="ＭＳ Ｐゴシック"/>
              </a:endParaRPr>
            </a:p>
          </p:txBody>
        </p:sp>
        <p:sp>
          <p:nvSpPr>
            <p:cNvPr id="765" name="Rectangle 273"/>
            <p:cNvSpPr>
              <a:spLocks noChangeArrowheads="1"/>
            </p:cNvSpPr>
            <p:nvPr/>
          </p:nvSpPr>
          <p:spPr bwMode="auto">
            <a:xfrm>
              <a:off x="5647592" y="6242731"/>
              <a:ext cx="517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a:t>
              </a:r>
              <a:endParaRPr lang="en-US" altLang="en-US" kern="0">
                <a:solidFill>
                  <a:srgbClr val="000000"/>
                </a:solidFill>
                <a:ea typeface="ＭＳ Ｐゴシック"/>
              </a:endParaRPr>
            </a:p>
          </p:txBody>
        </p:sp>
        <p:sp>
          <p:nvSpPr>
            <p:cNvPr id="766" name="Rectangle 274"/>
            <p:cNvSpPr>
              <a:spLocks noChangeArrowheads="1"/>
            </p:cNvSpPr>
            <p:nvPr/>
          </p:nvSpPr>
          <p:spPr bwMode="auto">
            <a:xfrm>
              <a:off x="5796587" y="6242731"/>
              <a:ext cx="517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4</a:t>
              </a:r>
              <a:endParaRPr lang="en-US" altLang="en-US" kern="0">
                <a:solidFill>
                  <a:srgbClr val="000000"/>
                </a:solidFill>
                <a:ea typeface="ＭＳ Ｐゴシック"/>
              </a:endParaRPr>
            </a:p>
          </p:txBody>
        </p:sp>
        <p:sp>
          <p:nvSpPr>
            <p:cNvPr id="767" name="Rectangle 275"/>
            <p:cNvSpPr>
              <a:spLocks noChangeArrowheads="1"/>
            </p:cNvSpPr>
            <p:nvPr/>
          </p:nvSpPr>
          <p:spPr bwMode="auto">
            <a:xfrm>
              <a:off x="5947184" y="6242731"/>
              <a:ext cx="517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6</a:t>
              </a:r>
              <a:endParaRPr lang="en-US" altLang="en-US" kern="0">
                <a:solidFill>
                  <a:srgbClr val="000000"/>
                </a:solidFill>
                <a:ea typeface="ＭＳ Ｐゴシック"/>
              </a:endParaRPr>
            </a:p>
          </p:txBody>
        </p:sp>
        <p:sp>
          <p:nvSpPr>
            <p:cNvPr id="768" name="Rectangle 276"/>
            <p:cNvSpPr>
              <a:spLocks noChangeArrowheads="1"/>
            </p:cNvSpPr>
            <p:nvPr/>
          </p:nvSpPr>
          <p:spPr bwMode="auto">
            <a:xfrm>
              <a:off x="6097782" y="6242731"/>
              <a:ext cx="517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8</a:t>
              </a:r>
              <a:endParaRPr lang="en-US" altLang="en-US" kern="0">
                <a:solidFill>
                  <a:srgbClr val="000000"/>
                </a:solidFill>
                <a:ea typeface="ＭＳ Ｐゴシック"/>
              </a:endParaRPr>
            </a:p>
          </p:txBody>
        </p:sp>
        <p:sp>
          <p:nvSpPr>
            <p:cNvPr id="769" name="Rectangle 277"/>
            <p:cNvSpPr>
              <a:spLocks noChangeArrowheads="1"/>
            </p:cNvSpPr>
            <p:nvPr/>
          </p:nvSpPr>
          <p:spPr bwMode="auto">
            <a:xfrm>
              <a:off x="6227552"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10</a:t>
              </a:r>
              <a:endParaRPr lang="en-US" altLang="en-US" kern="0">
                <a:solidFill>
                  <a:srgbClr val="000000"/>
                </a:solidFill>
                <a:ea typeface="ＭＳ Ｐゴシック"/>
              </a:endParaRPr>
            </a:p>
          </p:txBody>
        </p:sp>
        <p:sp>
          <p:nvSpPr>
            <p:cNvPr id="770" name="Rectangle 278"/>
            <p:cNvSpPr>
              <a:spLocks noChangeArrowheads="1"/>
            </p:cNvSpPr>
            <p:nvPr/>
          </p:nvSpPr>
          <p:spPr bwMode="auto">
            <a:xfrm>
              <a:off x="6376547"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12</a:t>
              </a:r>
              <a:endParaRPr lang="en-US" altLang="en-US" kern="0">
                <a:solidFill>
                  <a:srgbClr val="000000"/>
                </a:solidFill>
                <a:ea typeface="ＭＳ Ｐゴシック"/>
              </a:endParaRPr>
            </a:p>
          </p:txBody>
        </p:sp>
        <p:sp>
          <p:nvSpPr>
            <p:cNvPr id="771" name="Rectangle 279"/>
            <p:cNvSpPr>
              <a:spLocks noChangeArrowheads="1"/>
            </p:cNvSpPr>
            <p:nvPr/>
          </p:nvSpPr>
          <p:spPr bwMode="auto">
            <a:xfrm>
              <a:off x="6527145"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14</a:t>
              </a:r>
              <a:endParaRPr lang="en-US" altLang="en-US" kern="0">
                <a:solidFill>
                  <a:srgbClr val="000000"/>
                </a:solidFill>
                <a:ea typeface="ＭＳ Ｐゴシック"/>
              </a:endParaRPr>
            </a:p>
          </p:txBody>
        </p:sp>
        <p:sp>
          <p:nvSpPr>
            <p:cNvPr id="772" name="Rectangle 280"/>
            <p:cNvSpPr>
              <a:spLocks noChangeArrowheads="1"/>
            </p:cNvSpPr>
            <p:nvPr/>
          </p:nvSpPr>
          <p:spPr bwMode="auto">
            <a:xfrm>
              <a:off x="6677742"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16</a:t>
              </a:r>
              <a:endParaRPr lang="en-US" altLang="en-US" kern="0">
                <a:solidFill>
                  <a:srgbClr val="000000"/>
                </a:solidFill>
                <a:ea typeface="ＭＳ Ｐゴシック"/>
              </a:endParaRPr>
            </a:p>
          </p:txBody>
        </p:sp>
        <p:sp>
          <p:nvSpPr>
            <p:cNvPr id="773" name="Rectangle 281"/>
            <p:cNvSpPr>
              <a:spLocks noChangeArrowheads="1"/>
            </p:cNvSpPr>
            <p:nvPr/>
          </p:nvSpPr>
          <p:spPr bwMode="auto">
            <a:xfrm>
              <a:off x="6828340"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18</a:t>
              </a:r>
              <a:endParaRPr lang="en-US" altLang="en-US" kern="0">
                <a:solidFill>
                  <a:srgbClr val="000000"/>
                </a:solidFill>
                <a:ea typeface="ＭＳ Ｐゴシック"/>
              </a:endParaRPr>
            </a:p>
          </p:txBody>
        </p:sp>
        <p:sp>
          <p:nvSpPr>
            <p:cNvPr id="774" name="Rectangle 282"/>
            <p:cNvSpPr>
              <a:spLocks noChangeArrowheads="1"/>
            </p:cNvSpPr>
            <p:nvPr/>
          </p:nvSpPr>
          <p:spPr bwMode="auto">
            <a:xfrm>
              <a:off x="6978938"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20</a:t>
              </a:r>
              <a:endParaRPr lang="en-US" altLang="en-US" kern="0">
                <a:solidFill>
                  <a:srgbClr val="000000"/>
                </a:solidFill>
                <a:ea typeface="ＭＳ Ｐゴシック"/>
              </a:endParaRPr>
            </a:p>
          </p:txBody>
        </p:sp>
        <p:sp>
          <p:nvSpPr>
            <p:cNvPr id="775" name="Rectangle 283"/>
            <p:cNvSpPr>
              <a:spLocks noChangeArrowheads="1"/>
            </p:cNvSpPr>
            <p:nvPr/>
          </p:nvSpPr>
          <p:spPr bwMode="auto">
            <a:xfrm>
              <a:off x="7129535"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22</a:t>
              </a:r>
              <a:endParaRPr lang="en-US" altLang="en-US" kern="0">
                <a:solidFill>
                  <a:srgbClr val="000000"/>
                </a:solidFill>
                <a:ea typeface="ＭＳ Ｐゴシック"/>
              </a:endParaRPr>
            </a:p>
          </p:txBody>
        </p:sp>
        <p:sp>
          <p:nvSpPr>
            <p:cNvPr id="776" name="Rectangle 284"/>
            <p:cNvSpPr>
              <a:spLocks noChangeArrowheads="1"/>
            </p:cNvSpPr>
            <p:nvPr/>
          </p:nvSpPr>
          <p:spPr bwMode="auto">
            <a:xfrm>
              <a:off x="7280133"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24</a:t>
              </a:r>
              <a:endParaRPr lang="en-US" altLang="en-US" kern="0">
                <a:solidFill>
                  <a:srgbClr val="000000"/>
                </a:solidFill>
                <a:ea typeface="ＭＳ Ｐゴシック"/>
              </a:endParaRPr>
            </a:p>
          </p:txBody>
        </p:sp>
        <p:sp>
          <p:nvSpPr>
            <p:cNvPr id="777" name="Rectangle 285"/>
            <p:cNvSpPr>
              <a:spLocks noChangeArrowheads="1"/>
            </p:cNvSpPr>
            <p:nvPr/>
          </p:nvSpPr>
          <p:spPr bwMode="auto">
            <a:xfrm>
              <a:off x="7430730"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26</a:t>
              </a:r>
              <a:endParaRPr lang="en-US" altLang="en-US" kern="0">
                <a:solidFill>
                  <a:srgbClr val="000000"/>
                </a:solidFill>
                <a:ea typeface="ＭＳ Ｐゴシック"/>
              </a:endParaRPr>
            </a:p>
          </p:txBody>
        </p:sp>
        <p:sp>
          <p:nvSpPr>
            <p:cNvPr id="778" name="Rectangle 286"/>
            <p:cNvSpPr>
              <a:spLocks noChangeArrowheads="1"/>
            </p:cNvSpPr>
            <p:nvPr/>
          </p:nvSpPr>
          <p:spPr bwMode="auto">
            <a:xfrm>
              <a:off x="7579726"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28</a:t>
              </a:r>
              <a:endParaRPr lang="en-US" altLang="en-US" kern="0">
                <a:solidFill>
                  <a:srgbClr val="000000"/>
                </a:solidFill>
                <a:ea typeface="ＭＳ Ｐゴシック"/>
              </a:endParaRPr>
            </a:p>
          </p:txBody>
        </p:sp>
        <p:sp>
          <p:nvSpPr>
            <p:cNvPr id="779" name="Rectangle 287"/>
            <p:cNvSpPr>
              <a:spLocks noChangeArrowheads="1"/>
            </p:cNvSpPr>
            <p:nvPr/>
          </p:nvSpPr>
          <p:spPr bwMode="auto">
            <a:xfrm>
              <a:off x="7730324"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30</a:t>
              </a:r>
              <a:endParaRPr lang="en-US" altLang="en-US" kern="0">
                <a:solidFill>
                  <a:srgbClr val="000000"/>
                </a:solidFill>
                <a:ea typeface="ＭＳ Ｐゴシック"/>
              </a:endParaRPr>
            </a:p>
          </p:txBody>
        </p:sp>
        <p:sp>
          <p:nvSpPr>
            <p:cNvPr id="780" name="Rectangle 288"/>
            <p:cNvSpPr>
              <a:spLocks noChangeArrowheads="1"/>
            </p:cNvSpPr>
            <p:nvPr/>
          </p:nvSpPr>
          <p:spPr bwMode="auto">
            <a:xfrm>
              <a:off x="7880921"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32</a:t>
              </a:r>
              <a:endParaRPr lang="en-US" altLang="en-US" kern="0">
                <a:solidFill>
                  <a:srgbClr val="000000"/>
                </a:solidFill>
                <a:ea typeface="ＭＳ Ｐゴシック"/>
              </a:endParaRPr>
            </a:p>
          </p:txBody>
        </p:sp>
        <p:sp>
          <p:nvSpPr>
            <p:cNvPr id="781" name="Rectangle 289"/>
            <p:cNvSpPr>
              <a:spLocks noChangeArrowheads="1"/>
            </p:cNvSpPr>
            <p:nvPr/>
          </p:nvSpPr>
          <p:spPr bwMode="auto">
            <a:xfrm>
              <a:off x="8031519"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34</a:t>
              </a:r>
              <a:endParaRPr lang="en-US" altLang="en-US" kern="0">
                <a:solidFill>
                  <a:srgbClr val="000000"/>
                </a:solidFill>
                <a:ea typeface="ＭＳ Ｐゴシック"/>
              </a:endParaRPr>
            </a:p>
          </p:txBody>
        </p:sp>
        <p:sp>
          <p:nvSpPr>
            <p:cNvPr id="782" name="Rectangle 290"/>
            <p:cNvSpPr>
              <a:spLocks noChangeArrowheads="1"/>
            </p:cNvSpPr>
            <p:nvPr/>
          </p:nvSpPr>
          <p:spPr bwMode="auto">
            <a:xfrm>
              <a:off x="8182116"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36</a:t>
              </a:r>
              <a:endParaRPr lang="en-US" altLang="en-US" kern="0">
                <a:solidFill>
                  <a:srgbClr val="000000"/>
                </a:solidFill>
                <a:ea typeface="ＭＳ Ｐゴシック"/>
              </a:endParaRPr>
            </a:p>
          </p:txBody>
        </p:sp>
        <p:sp>
          <p:nvSpPr>
            <p:cNvPr id="783" name="Rectangle 291"/>
            <p:cNvSpPr>
              <a:spLocks noChangeArrowheads="1"/>
            </p:cNvSpPr>
            <p:nvPr/>
          </p:nvSpPr>
          <p:spPr bwMode="auto">
            <a:xfrm>
              <a:off x="8332714"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38</a:t>
              </a:r>
              <a:endParaRPr lang="en-US" altLang="en-US" kern="0">
                <a:solidFill>
                  <a:srgbClr val="000000"/>
                </a:solidFill>
                <a:ea typeface="ＭＳ Ｐゴシック"/>
              </a:endParaRPr>
            </a:p>
          </p:txBody>
        </p:sp>
        <p:sp>
          <p:nvSpPr>
            <p:cNvPr id="784" name="Rectangle 292"/>
            <p:cNvSpPr>
              <a:spLocks noChangeArrowheads="1"/>
            </p:cNvSpPr>
            <p:nvPr/>
          </p:nvSpPr>
          <p:spPr bwMode="auto">
            <a:xfrm>
              <a:off x="8483311" y="6242731"/>
              <a:ext cx="1035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40</a:t>
              </a:r>
              <a:endParaRPr lang="en-US" altLang="en-US" kern="0">
                <a:solidFill>
                  <a:srgbClr val="000000"/>
                </a:solidFill>
                <a:ea typeface="ＭＳ Ｐゴシック"/>
              </a:endParaRPr>
            </a:p>
          </p:txBody>
        </p:sp>
        <p:grpSp>
          <p:nvGrpSpPr>
            <p:cNvPr id="785" name="Group 784"/>
            <p:cNvGrpSpPr/>
            <p:nvPr/>
          </p:nvGrpSpPr>
          <p:grpSpPr>
            <a:xfrm>
              <a:off x="6939136" y="5360060"/>
              <a:ext cx="1384716" cy="568325"/>
              <a:chOff x="6153647" y="2208825"/>
              <a:chExt cx="1372096" cy="568325"/>
            </a:xfrm>
          </p:grpSpPr>
          <p:sp>
            <p:nvSpPr>
              <p:cNvPr id="792" name="Rectangle 293"/>
              <p:cNvSpPr>
                <a:spLocks noChangeArrowheads="1"/>
              </p:cNvSpPr>
              <p:nvPr/>
            </p:nvSpPr>
            <p:spPr bwMode="auto">
              <a:xfrm>
                <a:off x="6153647" y="2208825"/>
                <a:ext cx="1372096" cy="568325"/>
              </a:xfrm>
              <a:prstGeom prst="rect">
                <a:avLst/>
              </a:prstGeom>
              <a:solidFill>
                <a:srgbClr val="FFFFFF"/>
              </a:solidFill>
              <a:ln w="19050">
                <a:solidFill>
                  <a:srgbClr val="000000"/>
                </a:solidFill>
              </a:ln>
            </p:spPr>
            <p:txBody>
              <a:bodyPr vert="horz" wrap="square" lIns="91440" tIns="45720" rIns="91440" bIns="45720" numCol="1" anchor="t" anchorCtr="0" compatLnSpc="1">
                <a:prstTxWarp prst="textNoShape">
                  <a:avLst/>
                </a:prstTxWarp>
              </a:bodyPr>
              <a:lstStyle/>
              <a:p>
                <a:pPr>
                  <a:defRPr/>
                </a:pPr>
                <a:endParaRPr lang="en-US" sz="1000" kern="0">
                  <a:solidFill>
                    <a:sysClr val="windowText" lastClr="000000"/>
                  </a:solidFill>
                  <a:latin typeface="Arial" pitchFamily="34" charset="0"/>
                  <a:ea typeface="ＭＳ Ｐゴシック"/>
                </a:endParaRPr>
              </a:p>
            </p:txBody>
          </p:sp>
          <p:sp>
            <p:nvSpPr>
              <p:cNvPr id="793" name="Rectangle 296"/>
              <p:cNvSpPr>
                <a:spLocks noChangeArrowheads="1"/>
              </p:cNvSpPr>
              <p:nvPr/>
            </p:nvSpPr>
            <p:spPr bwMode="auto">
              <a:xfrm>
                <a:off x="6357639" y="2234225"/>
                <a:ext cx="10130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latin typeface="Calibri" pitchFamily="34" charset="0"/>
                    <a:ea typeface="ＭＳ Ｐゴシック"/>
                  </a:rPr>
                  <a:t>Cum O&amp;S $M by </a:t>
                </a:r>
                <a:r>
                  <a:rPr lang="en-US" altLang="en-US" sz="1000" kern="0" dirty="0" err="1">
                    <a:solidFill>
                      <a:srgbClr val="000000"/>
                    </a:solidFill>
                    <a:latin typeface="Calibri" pitchFamily="34" charset="0"/>
                    <a:ea typeface="ＭＳ Ｐゴシック"/>
                  </a:rPr>
                  <a:t>Yr</a:t>
                </a:r>
                <a:endParaRPr lang="en-US" altLang="en-US" sz="1000" kern="0" dirty="0">
                  <a:solidFill>
                    <a:srgbClr val="000000"/>
                  </a:solidFill>
                  <a:ea typeface="ＭＳ Ｐゴシック"/>
                </a:endParaRPr>
              </a:p>
            </p:txBody>
          </p:sp>
          <p:sp>
            <p:nvSpPr>
              <p:cNvPr id="794" name="Rectangle 298"/>
              <p:cNvSpPr>
                <a:spLocks noChangeArrowheads="1"/>
              </p:cNvSpPr>
              <p:nvPr/>
            </p:nvSpPr>
            <p:spPr bwMode="auto">
              <a:xfrm>
                <a:off x="6357639" y="2424725"/>
                <a:ext cx="10611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latin typeface="Calibri" pitchFamily="34" charset="0"/>
                    <a:ea typeface="ＭＳ Ｐゴシック"/>
                  </a:rPr>
                  <a:t>Cum Prod. $M by </a:t>
                </a:r>
                <a:r>
                  <a:rPr lang="en-US" altLang="en-US" sz="1000" kern="0" dirty="0" err="1">
                    <a:solidFill>
                      <a:srgbClr val="000000"/>
                    </a:solidFill>
                    <a:latin typeface="Calibri" pitchFamily="34" charset="0"/>
                    <a:ea typeface="ＭＳ Ｐゴシック"/>
                  </a:rPr>
                  <a:t>Yr</a:t>
                </a:r>
                <a:endParaRPr lang="en-US" altLang="en-US" sz="1000" kern="0" dirty="0">
                  <a:solidFill>
                    <a:srgbClr val="000000"/>
                  </a:solidFill>
                  <a:ea typeface="ＭＳ Ｐゴシック"/>
                </a:endParaRPr>
              </a:p>
            </p:txBody>
          </p:sp>
          <p:grpSp>
            <p:nvGrpSpPr>
              <p:cNvPr id="795" name="Group 794"/>
              <p:cNvGrpSpPr/>
              <p:nvPr/>
            </p:nvGrpSpPr>
            <p:grpSpPr>
              <a:xfrm>
                <a:off x="6230938" y="2292918"/>
                <a:ext cx="107651" cy="436563"/>
                <a:chOff x="6292551" y="2275500"/>
                <a:chExt cx="46038" cy="436563"/>
              </a:xfrm>
            </p:grpSpPr>
            <p:sp>
              <p:nvSpPr>
                <p:cNvPr id="797" name="Rectangle 295"/>
                <p:cNvSpPr>
                  <a:spLocks noChangeArrowheads="1"/>
                </p:cNvSpPr>
                <p:nvPr/>
              </p:nvSpPr>
              <p:spPr bwMode="auto">
                <a:xfrm>
                  <a:off x="6292551" y="2275500"/>
                  <a:ext cx="46038" cy="571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sz="1000" kern="0">
                    <a:solidFill>
                      <a:sysClr val="windowText" lastClr="000000"/>
                    </a:solidFill>
                    <a:latin typeface="Arial" pitchFamily="34" charset="0"/>
                    <a:ea typeface="ＭＳ Ｐゴシック"/>
                  </a:endParaRPr>
                </a:p>
              </p:txBody>
            </p:sp>
            <p:sp>
              <p:nvSpPr>
                <p:cNvPr id="798" name="Rectangle 297"/>
                <p:cNvSpPr>
                  <a:spLocks noChangeArrowheads="1"/>
                </p:cNvSpPr>
                <p:nvPr/>
              </p:nvSpPr>
              <p:spPr bwMode="auto">
                <a:xfrm>
                  <a:off x="6292551" y="2464413"/>
                  <a:ext cx="46038" cy="571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sz="1000" kern="0">
                    <a:solidFill>
                      <a:sysClr val="windowText" lastClr="000000"/>
                    </a:solidFill>
                    <a:latin typeface="Arial" pitchFamily="34" charset="0"/>
                    <a:ea typeface="ＭＳ Ｐゴシック"/>
                  </a:endParaRPr>
                </a:p>
              </p:txBody>
            </p:sp>
            <p:sp>
              <p:nvSpPr>
                <p:cNvPr id="799" name="Rectangle 299"/>
                <p:cNvSpPr>
                  <a:spLocks noChangeArrowheads="1"/>
                </p:cNvSpPr>
                <p:nvPr/>
              </p:nvSpPr>
              <p:spPr bwMode="auto">
                <a:xfrm>
                  <a:off x="6292551" y="2653325"/>
                  <a:ext cx="46038" cy="58738"/>
                </a:xfrm>
                <a:prstGeom prst="rect">
                  <a:avLst/>
                </a:prstGeom>
                <a:solidFill>
                  <a:schemeClr val="accent3">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sz="1000" kern="0">
                    <a:solidFill>
                      <a:sysClr val="windowText" lastClr="000000"/>
                    </a:solidFill>
                    <a:latin typeface="Arial" pitchFamily="34" charset="0"/>
                    <a:ea typeface="ＭＳ Ｐゴシック"/>
                  </a:endParaRPr>
                </a:p>
              </p:txBody>
            </p:sp>
          </p:grpSp>
          <p:sp>
            <p:nvSpPr>
              <p:cNvPr id="796" name="Rectangle 300"/>
              <p:cNvSpPr>
                <a:spLocks noChangeArrowheads="1"/>
              </p:cNvSpPr>
              <p:nvPr/>
            </p:nvSpPr>
            <p:spPr bwMode="auto">
              <a:xfrm>
                <a:off x="6357639" y="2613638"/>
                <a:ext cx="9954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latin typeface="Calibri" pitchFamily="34" charset="0"/>
                    <a:ea typeface="ＭＳ Ｐゴシック"/>
                  </a:rPr>
                  <a:t>Cum NRE $M by </a:t>
                </a:r>
                <a:r>
                  <a:rPr lang="en-US" altLang="en-US" sz="1000" kern="0" dirty="0" err="1">
                    <a:solidFill>
                      <a:srgbClr val="000000"/>
                    </a:solidFill>
                    <a:latin typeface="Calibri" pitchFamily="34" charset="0"/>
                    <a:ea typeface="ＭＳ Ｐゴシック"/>
                  </a:rPr>
                  <a:t>Yr</a:t>
                </a:r>
                <a:endParaRPr lang="en-US" altLang="en-US" sz="1000" kern="0" dirty="0">
                  <a:solidFill>
                    <a:srgbClr val="000000"/>
                  </a:solidFill>
                  <a:ea typeface="ＭＳ Ｐゴシック"/>
                </a:endParaRPr>
              </a:p>
            </p:txBody>
          </p:sp>
        </p:grpSp>
        <p:sp>
          <p:nvSpPr>
            <p:cNvPr id="786" name="TextBox 785"/>
            <p:cNvSpPr txBox="1"/>
            <p:nvPr/>
          </p:nvSpPr>
          <p:spPr>
            <a:xfrm rot="16200000">
              <a:off x="-662014" y="4530862"/>
              <a:ext cx="2307042" cy="338554"/>
            </a:xfrm>
            <a:prstGeom prst="rect">
              <a:avLst/>
            </a:prstGeom>
            <a:noFill/>
          </p:spPr>
          <p:txBody>
            <a:bodyPr wrap="none" rtlCol="0">
              <a:spAutoFit/>
            </a:bodyPr>
            <a:lstStyle/>
            <a:p>
              <a:pPr>
                <a:defRPr/>
              </a:pPr>
              <a:r>
                <a:rPr lang="en-US" sz="1600" kern="0" dirty="0">
                  <a:solidFill>
                    <a:srgbClr val="000000"/>
                  </a:solidFill>
                  <a:latin typeface="Arial" pitchFamily="34" charset="0"/>
                  <a:ea typeface="ＭＳ Ｐゴシック"/>
                </a:rPr>
                <a:t>Total Program Cost $M</a:t>
              </a:r>
            </a:p>
          </p:txBody>
        </p:sp>
        <p:sp>
          <p:nvSpPr>
            <p:cNvPr id="787" name="TextBox 786"/>
            <p:cNvSpPr txBox="1"/>
            <p:nvPr/>
          </p:nvSpPr>
          <p:spPr>
            <a:xfrm rot="16200000">
              <a:off x="3561291" y="4530862"/>
              <a:ext cx="2307042" cy="338554"/>
            </a:xfrm>
            <a:prstGeom prst="rect">
              <a:avLst/>
            </a:prstGeom>
            <a:noFill/>
          </p:spPr>
          <p:txBody>
            <a:bodyPr wrap="none" rtlCol="0">
              <a:spAutoFit/>
            </a:bodyPr>
            <a:lstStyle/>
            <a:p>
              <a:pPr>
                <a:defRPr/>
              </a:pPr>
              <a:r>
                <a:rPr lang="en-US" sz="1600" kern="0" dirty="0">
                  <a:solidFill>
                    <a:srgbClr val="000000"/>
                  </a:solidFill>
                  <a:latin typeface="Arial" pitchFamily="34" charset="0"/>
                  <a:ea typeface="ＭＳ Ｐゴシック"/>
                </a:rPr>
                <a:t>Total Program Cost $M</a:t>
              </a:r>
            </a:p>
          </p:txBody>
        </p:sp>
        <p:sp>
          <p:nvSpPr>
            <p:cNvPr id="788" name="TextBox 787"/>
            <p:cNvSpPr txBox="1"/>
            <p:nvPr/>
          </p:nvSpPr>
          <p:spPr>
            <a:xfrm>
              <a:off x="1209264" y="2760892"/>
              <a:ext cx="2874505" cy="338554"/>
            </a:xfrm>
            <a:prstGeom prst="rect">
              <a:avLst/>
            </a:prstGeom>
            <a:noFill/>
          </p:spPr>
          <p:txBody>
            <a:bodyPr wrap="none" rtlCol="0" anchor="ctr">
              <a:spAutoFit/>
            </a:bodyPr>
            <a:lstStyle/>
            <a:p>
              <a:pPr algn="ctr">
                <a:defRPr/>
              </a:pPr>
              <a:r>
                <a:rPr lang="en-US" sz="1600" i="1" kern="0" dirty="0">
                  <a:solidFill>
                    <a:srgbClr val="000000"/>
                  </a:solidFill>
                  <a:latin typeface="Arial" pitchFamily="34" charset="0"/>
                  <a:ea typeface="ＭＳ Ｐゴシック"/>
                </a:rPr>
                <a:t>Design Cost vs. Expenditures</a:t>
              </a:r>
            </a:p>
          </p:txBody>
        </p:sp>
        <p:sp>
          <p:nvSpPr>
            <p:cNvPr id="789" name="TextBox 788"/>
            <p:cNvSpPr txBox="1"/>
            <p:nvPr/>
          </p:nvSpPr>
          <p:spPr>
            <a:xfrm>
              <a:off x="6112766" y="6304879"/>
              <a:ext cx="1514517" cy="338554"/>
            </a:xfrm>
            <a:prstGeom prst="rect">
              <a:avLst/>
            </a:prstGeom>
            <a:noFill/>
          </p:spPr>
          <p:txBody>
            <a:bodyPr wrap="none" rtlCol="0">
              <a:spAutoFit/>
            </a:bodyPr>
            <a:lstStyle/>
            <a:p>
              <a:pPr>
                <a:defRPr/>
              </a:pPr>
              <a:r>
                <a:rPr lang="en-US" sz="1600" kern="0" dirty="0">
                  <a:solidFill>
                    <a:srgbClr val="000000"/>
                  </a:solidFill>
                  <a:latin typeface="Arial" pitchFamily="34" charset="0"/>
                  <a:ea typeface="ＭＳ Ｐゴシック"/>
                </a:rPr>
                <a:t>Program Year</a:t>
              </a:r>
            </a:p>
          </p:txBody>
        </p:sp>
        <p:sp>
          <p:nvSpPr>
            <p:cNvPr id="790" name="TextBox 789"/>
            <p:cNvSpPr txBox="1"/>
            <p:nvPr/>
          </p:nvSpPr>
          <p:spPr>
            <a:xfrm>
              <a:off x="1928514" y="6304879"/>
              <a:ext cx="1514517" cy="338554"/>
            </a:xfrm>
            <a:prstGeom prst="rect">
              <a:avLst/>
            </a:prstGeom>
            <a:noFill/>
          </p:spPr>
          <p:txBody>
            <a:bodyPr wrap="none" rtlCol="0">
              <a:spAutoFit/>
            </a:bodyPr>
            <a:lstStyle/>
            <a:p>
              <a:pPr>
                <a:defRPr/>
              </a:pPr>
              <a:r>
                <a:rPr lang="en-US" sz="1600" kern="0" dirty="0">
                  <a:solidFill>
                    <a:srgbClr val="000000"/>
                  </a:solidFill>
                  <a:latin typeface="Arial" pitchFamily="34" charset="0"/>
                  <a:ea typeface="ＭＳ Ｐゴシック"/>
                </a:rPr>
                <a:t>Program Year</a:t>
              </a:r>
            </a:p>
          </p:txBody>
        </p:sp>
        <p:sp>
          <p:nvSpPr>
            <p:cNvPr id="791" name="TextBox 790"/>
            <p:cNvSpPr txBox="1"/>
            <p:nvPr/>
          </p:nvSpPr>
          <p:spPr>
            <a:xfrm>
              <a:off x="5607450" y="2760892"/>
              <a:ext cx="2475357" cy="338554"/>
            </a:xfrm>
            <a:prstGeom prst="rect">
              <a:avLst/>
            </a:prstGeom>
            <a:noFill/>
          </p:spPr>
          <p:txBody>
            <a:bodyPr wrap="none" rtlCol="0" anchor="ctr">
              <a:spAutoFit/>
            </a:bodyPr>
            <a:lstStyle/>
            <a:p>
              <a:pPr algn="ctr">
                <a:defRPr/>
              </a:pPr>
              <a:r>
                <a:rPr lang="en-US" sz="1600" i="1" kern="0" dirty="0">
                  <a:solidFill>
                    <a:srgbClr val="000000"/>
                  </a:solidFill>
                  <a:latin typeface="Arial" pitchFamily="34" charset="0"/>
                  <a:ea typeface="ＭＳ Ｐゴシック"/>
                </a:rPr>
                <a:t>Cumulative Cost by Type</a:t>
              </a:r>
            </a:p>
          </p:txBody>
        </p:sp>
      </p:grpSp>
      <p:sp>
        <p:nvSpPr>
          <p:cNvPr id="379" name="Rectangle 378"/>
          <p:cNvSpPr/>
          <p:nvPr/>
        </p:nvSpPr>
        <p:spPr bwMode="auto">
          <a:xfrm>
            <a:off x="3974077" y="5399757"/>
            <a:ext cx="1849475" cy="499647"/>
          </a:xfrm>
          <a:prstGeom prst="rect">
            <a:avLst/>
          </a:prstGeom>
          <a:solidFill>
            <a:srgbClr val="FFFFFF"/>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dirty="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grpSp>
        <p:nvGrpSpPr>
          <p:cNvPr id="380" name="Group 379"/>
          <p:cNvGrpSpPr/>
          <p:nvPr/>
        </p:nvGrpSpPr>
        <p:grpSpPr>
          <a:xfrm>
            <a:off x="4077427" y="5439455"/>
            <a:ext cx="1698982" cy="420252"/>
            <a:chOff x="2745689" y="5421675"/>
            <a:chExt cx="1456866" cy="360363"/>
          </a:xfrm>
        </p:grpSpPr>
        <p:sp>
          <p:nvSpPr>
            <p:cNvPr id="381" name="Rectangle 234"/>
            <p:cNvSpPr>
              <a:spLocks noChangeArrowheads="1"/>
            </p:cNvSpPr>
            <p:nvPr/>
          </p:nvSpPr>
          <p:spPr bwMode="auto">
            <a:xfrm>
              <a:off x="3028844" y="5421675"/>
              <a:ext cx="928688" cy="360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382" name="Freeform 236"/>
            <p:cNvSpPr>
              <a:spLocks/>
            </p:cNvSpPr>
            <p:nvPr/>
          </p:nvSpPr>
          <p:spPr bwMode="auto">
            <a:xfrm>
              <a:off x="2745689" y="5501050"/>
              <a:ext cx="209550" cy="20638"/>
            </a:xfrm>
            <a:custGeom>
              <a:avLst/>
              <a:gdLst>
                <a:gd name="T0" fmla="*/ 64 w 1408"/>
                <a:gd name="T1" fmla="*/ 0 h 128"/>
                <a:gd name="T2" fmla="*/ 1344 w 1408"/>
                <a:gd name="T3" fmla="*/ 0 h 128"/>
                <a:gd name="T4" fmla="*/ 1408 w 1408"/>
                <a:gd name="T5" fmla="*/ 64 h 128"/>
                <a:gd name="T6" fmla="*/ 1344 w 1408"/>
                <a:gd name="T7" fmla="*/ 128 h 128"/>
                <a:gd name="T8" fmla="*/ 64 w 1408"/>
                <a:gd name="T9" fmla="*/ 128 h 128"/>
                <a:gd name="T10" fmla="*/ 0 w 1408"/>
                <a:gd name="T11" fmla="*/ 64 h 128"/>
                <a:gd name="T12" fmla="*/ 64 w 140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1408" h="128">
                  <a:moveTo>
                    <a:pt x="64" y="0"/>
                  </a:moveTo>
                  <a:lnTo>
                    <a:pt x="1344" y="0"/>
                  </a:lnTo>
                  <a:cubicBezTo>
                    <a:pt x="1380" y="0"/>
                    <a:pt x="1408" y="29"/>
                    <a:pt x="1408" y="64"/>
                  </a:cubicBezTo>
                  <a:cubicBezTo>
                    <a:pt x="1408" y="100"/>
                    <a:pt x="1380" y="128"/>
                    <a:pt x="1344" y="128"/>
                  </a:cubicBezTo>
                  <a:lnTo>
                    <a:pt x="64" y="128"/>
                  </a:lnTo>
                  <a:cubicBezTo>
                    <a:pt x="29" y="128"/>
                    <a:pt x="0" y="100"/>
                    <a:pt x="0" y="64"/>
                  </a:cubicBezTo>
                  <a:cubicBezTo>
                    <a:pt x="0" y="29"/>
                    <a:pt x="29" y="0"/>
                    <a:pt x="64" y="0"/>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383" name="Freeform 238"/>
            <p:cNvSpPr>
              <a:spLocks noEditPoints="1"/>
            </p:cNvSpPr>
            <p:nvPr/>
          </p:nvSpPr>
          <p:spPr bwMode="auto">
            <a:xfrm>
              <a:off x="2821889" y="5483588"/>
              <a:ext cx="57150" cy="57150"/>
            </a:xfrm>
            <a:custGeom>
              <a:avLst/>
              <a:gdLst>
                <a:gd name="T0" fmla="*/ 176 w 386"/>
                <a:gd name="T1" fmla="*/ 10 h 387"/>
                <a:gd name="T2" fmla="*/ 210 w 386"/>
                <a:gd name="T3" fmla="*/ 10 h 387"/>
                <a:gd name="T4" fmla="*/ 377 w 386"/>
                <a:gd name="T5" fmla="*/ 177 h 387"/>
                <a:gd name="T6" fmla="*/ 377 w 386"/>
                <a:gd name="T7" fmla="*/ 210 h 387"/>
                <a:gd name="T8" fmla="*/ 210 w 386"/>
                <a:gd name="T9" fmla="*/ 377 h 387"/>
                <a:gd name="T10" fmla="*/ 176 w 386"/>
                <a:gd name="T11" fmla="*/ 377 h 387"/>
                <a:gd name="T12" fmla="*/ 9 w 386"/>
                <a:gd name="T13" fmla="*/ 210 h 387"/>
                <a:gd name="T14" fmla="*/ 9 w 386"/>
                <a:gd name="T15" fmla="*/ 177 h 387"/>
                <a:gd name="T16" fmla="*/ 176 w 386"/>
                <a:gd name="T17" fmla="*/ 10 h 387"/>
                <a:gd name="T18" fmla="*/ 43 w 386"/>
                <a:gd name="T19" fmla="*/ 210 h 387"/>
                <a:gd name="T20" fmla="*/ 43 w 386"/>
                <a:gd name="T21" fmla="*/ 177 h 387"/>
                <a:gd name="T22" fmla="*/ 210 w 386"/>
                <a:gd name="T23" fmla="*/ 343 h 387"/>
                <a:gd name="T24" fmla="*/ 176 w 386"/>
                <a:gd name="T25" fmla="*/ 343 h 387"/>
                <a:gd name="T26" fmla="*/ 343 w 386"/>
                <a:gd name="T27" fmla="*/ 177 h 387"/>
                <a:gd name="T28" fmla="*/ 343 w 386"/>
                <a:gd name="T29" fmla="*/ 210 h 387"/>
                <a:gd name="T30" fmla="*/ 176 w 386"/>
                <a:gd name="T31" fmla="*/ 44 h 387"/>
                <a:gd name="T32" fmla="*/ 210 w 386"/>
                <a:gd name="T33" fmla="*/ 44 h 387"/>
                <a:gd name="T34" fmla="*/ 43 w 386"/>
                <a:gd name="T35" fmla="*/ 2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6" h="387">
                  <a:moveTo>
                    <a:pt x="176" y="10"/>
                  </a:moveTo>
                  <a:cubicBezTo>
                    <a:pt x="186" y="0"/>
                    <a:pt x="201" y="0"/>
                    <a:pt x="210" y="10"/>
                  </a:cubicBezTo>
                  <a:lnTo>
                    <a:pt x="377" y="177"/>
                  </a:lnTo>
                  <a:cubicBezTo>
                    <a:pt x="386" y="186"/>
                    <a:pt x="386" y="201"/>
                    <a:pt x="377" y="210"/>
                  </a:cubicBezTo>
                  <a:lnTo>
                    <a:pt x="210" y="377"/>
                  </a:lnTo>
                  <a:cubicBezTo>
                    <a:pt x="201" y="387"/>
                    <a:pt x="186" y="387"/>
                    <a:pt x="176" y="377"/>
                  </a:cubicBezTo>
                  <a:lnTo>
                    <a:pt x="9" y="210"/>
                  </a:lnTo>
                  <a:cubicBezTo>
                    <a:pt x="0" y="201"/>
                    <a:pt x="0" y="186"/>
                    <a:pt x="9" y="177"/>
                  </a:cubicBezTo>
                  <a:lnTo>
                    <a:pt x="176" y="10"/>
                  </a:lnTo>
                  <a:close/>
                  <a:moveTo>
                    <a:pt x="43" y="210"/>
                  </a:moveTo>
                  <a:lnTo>
                    <a:pt x="43" y="177"/>
                  </a:lnTo>
                  <a:lnTo>
                    <a:pt x="210" y="343"/>
                  </a:lnTo>
                  <a:lnTo>
                    <a:pt x="176" y="343"/>
                  </a:lnTo>
                  <a:lnTo>
                    <a:pt x="343" y="177"/>
                  </a:lnTo>
                  <a:lnTo>
                    <a:pt x="343" y="210"/>
                  </a:lnTo>
                  <a:lnTo>
                    <a:pt x="176" y="44"/>
                  </a:lnTo>
                  <a:lnTo>
                    <a:pt x="210" y="44"/>
                  </a:lnTo>
                  <a:lnTo>
                    <a:pt x="43" y="21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384" name="Rectangle 239"/>
            <p:cNvSpPr>
              <a:spLocks noChangeArrowheads="1"/>
            </p:cNvSpPr>
            <p:nvPr/>
          </p:nvSpPr>
          <p:spPr bwMode="auto">
            <a:xfrm>
              <a:off x="3058917" y="5426883"/>
              <a:ext cx="1143638" cy="15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a:solidFill>
                    <a:srgbClr val="000000"/>
                  </a:solidFill>
                  <a:latin typeface="Calibri" pitchFamily="34" charset="0"/>
                  <a:ea typeface="ＭＳ Ｐゴシック"/>
                </a:rPr>
                <a:t>Committed LCC  Cost</a:t>
              </a:r>
              <a:endParaRPr lang="en-US" altLang="en-US" sz="3600" kern="0" dirty="0">
                <a:solidFill>
                  <a:srgbClr val="000000"/>
                </a:solidFill>
                <a:ea typeface="ＭＳ Ｐゴシック"/>
              </a:endParaRPr>
            </a:p>
          </p:txBody>
        </p:sp>
        <p:sp>
          <p:nvSpPr>
            <p:cNvPr id="385" name="Freeform 240"/>
            <p:cNvSpPr>
              <a:spLocks/>
            </p:cNvSpPr>
            <p:nvPr/>
          </p:nvSpPr>
          <p:spPr bwMode="auto">
            <a:xfrm>
              <a:off x="2745689" y="5682025"/>
              <a:ext cx="209550" cy="19050"/>
            </a:xfrm>
            <a:custGeom>
              <a:avLst/>
              <a:gdLst>
                <a:gd name="T0" fmla="*/ 64 w 1408"/>
                <a:gd name="T1" fmla="*/ 0 h 128"/>
                <a:gd name="T2" fmla="*/ 1344 w 1408"/>
                <a:gd name="T3" fmla="*/ 0 h 128"/>
                <a:gd name="T4" fmla="*/ 1408 w 1408"/>
                <a:gd name="T5" fmla="*/ 64 h 128"/>
                <a:gd name="T6" fmla="*/ 1344 w 1408"/>
                <a:gd name="T7" fmla="*/ 128 h 128"/>
                <a:gd name="T8" fmla="*/ 64 w 1408"/>
                <a:gd name="T9" fmla="*/ 128 h 128"/>
                <a:gd name="T10" fmla="*/ 0 w 1408"/>
                <a:gd name="T11" fmla="*/ 64 h 128"/>
                <a:gd name="T12" fmla="*/ 64 w 140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1408" h="128">
                  <a:moveTo>
                    <a:pt x="64" y="0"/>
                  </a:moveTo>
                  <a:lnTo>
                    <a:pt x="1344" y="0"/>
                  </a:lnTo>
                  <a:cubicBezTo>
                    <a:pt x="1380" y="0"/>
                    <a:pt x="1408" y="29"/>
                    <a:pt x="1408" y="64"/>
                  </a:cubicBezTo>
                  <a:cubicBezTo>
                    <a:pt x="1408" y="100"/>
                    <a:pt x="1380" y="128"/>
                    <a:pt x="1344" y="128"/>
                  </a:cubicBezTo>
                  <a:lnTo>
                    <a:pt x="64" y="128"/>
                  </a:lnTo>
                  <a:cubicBezTo>
                    <a:pt x="29" y="128"/>
                    <a:pt x="0" y="100"/>
                    <a:pt x="0" y="64"/>
                  </a:cubicBezTo>
                  <a:cubicBezTo>
                    <a:pt x="0" y="29"/>
                    <a:pt x="29" y="0"/>
                    <a:pt x="64" y="0"/>
                  </a:cubicBezTo>
                  <a:close/>
                </a:path>
              </a:pathLst>
            </a:custGeom>
            <a:solidFill>
              <a:srgbClr val="BE4B48"/>
            </a:solidFill>
            <a:ln w="1588" cap="flat">
              <a:solidFill>
                <a:srgbClr val="BE4B48"/>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386" name="Freeform 242"/>
            <p:cNvSpPr>
              <a:spLocks noEditPoints="1"/>
            </p:cNvSpPr>
            <p:nvPr/>
          </p:nvSpPr>
          <p:spPr bwMode="auto">
            <a:xfrm>
              <a:off x="2826651" y="5667738"/>
              <a:ext cx="46038" cy="47625"/>
            </a:xfrm>
            <a:custGeom>
              <a:avLst/>
              <a:gdLst>
                <a:gd name="T0" fmla="*/ 0 w 312"/>
                <a:gd name="T1" fmla="*/ 24 h 320"/>
                <a:gd name="T2" fmla="*/ 24 w 312"/>
                <a:gd name="T3" fmla="*/ 0 h 320"/>
                <a:gd name="T4" fmla="*/ 288 w 312"/>
                <a:gd name="T5" fmla="*/ 0 h 320"/>
                <a:gd name="T6" fmla="*/ 312 w 312"/>
                <a:gd name="T7" fmla="*/ 24 h 320"/>
                <a:gd name="T8" fmla="*/ 312 w 312"/>
                <a:gd name="T9" fmla="*/ 296 h 320"/>
                <a:gd name="T10" fmla="*/ 288 w 312"/>
                <a:gd name="T11" fmla="*/ 320 h 320"/>
                <a:gd name="T12" fmla="*/ 24 w 312"/>
                <a:gd name="T13" fmla="*/ 320 h 320"/>
                <a:gd name="T14" fmla="*/ 0 w 312"/>
                <a:gd name="T15" fmla="*/ 296 h 320"/>
                <a:gd name="T16" fmla="*/ 0 w 312"/>
                <a:gd name="T17" fmla="*/ 24 h 320"/>
                <a:gd name="T18" fmla="*/ 48 w 312"/>
                <a:gd name="T19" fmla="*/ 296 h 320"/>
                <a:gd name="T20" fmla="*/ 24 w 312"/>
                <a:gd name="T21" fmla="*/ 272 h 320"/>
                <a:gd name="T22" fmla="*/ 288 w 312"/>
                <a:gd name="T23" fmla="*/ 272 h 320"/>
                <a:gd name="T24" fmla="*/ 264 w 312"/>
                <a:gd name="T25" fmla="*/ 296 h 320"/>
                <a:gd name="T26" fmla="*/ 264 w 312"/>
                <a:gd name="T27" fmla="*/ 24 h 320"/>
                <a:gd name="T28" fmla="*/ 288 w 312"/>
                <a:gd name="T29" fmla="*/ 48 h 320"/>
                <a:gd name="T30" fmla="*/ 24 w 312"/>
                <a:gd name="T31" fmla="*/ 48 h 320"/>
                <a:gd name="T32" fmla="*/ 48 w 312"/>
                <a:gd name="T33" fmla="*/ 24 h 320"/>
                <a:gd name="T34" fmla="*/ 48 w 312"/>
                <a:gd name="T35" fmla="*/ 29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320">
                  <a:moveTo>
                    <a:pt x="0" y="24"/>
                  </a:moveTo>
                  <a:cubicBezTo>
                    <a:pt x="0" y="11"/>
                    <a:pt x="11" y="0"/>
                    <a:pt x="24" y="0"/>
                  </a:cubicBezTo>
                  <a:lnTo>
                    <a:pt x="288" y="0"/>
                  </a:lnTo>
                  <a:cubicBezTo>
                    <a:pt x="302" y="0"/>
                    <a:pt x="312" y="11"/>
                    <a:pt x="312" y="24"/>
                  </a:cubicBezTo>
                  <a:lnTo>
                    <a:pt x="312" y="296"/>
                  </a:lnTo>
                  <a:cubicBezTo>
                    <a:pt x="312" y="310"/>
                    <a:pt x="302" y="320"/>
                    <a:pt x="288" y="320"/>
                  </a:cubicBezTo>
                  <a:lnTo>
                    <a:pt x="24" y="320"/>
                  </a:lnTo>
                  <a:cubicBezTo>
                    <a:pt x="11" y="320"/>
                    <a:pt x="0" y="310"/>
                    <a:pt x="0" y="296"/>
                  </a:cubicBezTo>
                  <a:lnTo>
                    <a:pt x="0" y="24"/>
                  </a:lnTo>
                  <a:close/>
                  <a:moveTo>
                    <a:pt x="48" y="296"/>
                  </a:moveTo>
                  <a:lnTo>
                    <a:pt x="24" y="272"/>
                  </a:lnTo>
                  <a:lnTo>
                    <a:pt x="288" y="272"/>
                  </a:lnTo>
                  <a:lnTo>
                    <a:pt x="264" y="296"/>
                  </a:lnTo>
                  <a:lnTo>
                    <a:pt x="264" y="24"/>
                  </a:lnTo>
                  <a:lnTo>
                    <a:pt x="288" y="48"/>
                  </a:lnTo>
                  <a:lnTo>
                    <a:pt x="24" y="48"/>
                  </a:lnTo>
                  <a:lnTo>
                    <a:pt x="48" y="24"/>
                  </a:lnTo>
                  <a:lnTo>
                    <a:pt x="48" y="296"/>
                  </a:lnTo>
                  <a:close/>
                </a:path>
              </a:pathLst>
            </a:custGeom>
            <a:solidFill>
              <a:srgbClr val="BE4B48"/>
            </a:solidFill>
            <a:ln w="1588" cap="flat">
              <a:solidFill>
                <a:srgbClr val="BE4B48"/>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387" name="Rectangle 243"/>
            <p:cNvSpPr>
              <a:spLocks noChangeArrowheads="1"/>
            </p:cNvSpPr>
            <p:nvPr/>
          </p:nvSpPr>
          <p:spPr bwMode="auto">
            <a:xfrm>
              <a:off x="3058917" y="5606270"/>
              <a:ext cx="1066662" cy="15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a:solidFill>
                    <a:srgbClr val="000000"/>
                  </a:solidFill>
                  <a:latin typeface="Calibri" pitchFamily="34" charset="0"/>
                  <a:ea typeface="ＭＳ Ｐゴシック"/>
                </a:rPr>
                <a:t>Taxpayer's Expense</a:t>
              </a:r>
              <a:endParaRPr lang="en-US" altLang="en-US" sz="3600" kern="0" dirty="0">
                <a:solidFill>
                  <a:srgbClr val="000000"/>
                </a:solidFill>
                <a:ea typeface="ＭＳ Ｐゴシック"/>
              </a:endParaRPr>
            </a:p>
          </p:txBody>
        </p:sp>
      </p:grpSp>
    </p:spTree>
    <p:extLst>
      <p:ext uri="{BB962C8B-B14F-4D97-AF65-F5344CB8AC3E}">
        <p14:creationId xmlns:p14="http://schemas.microsoft.com/office/powerpoint/2010/main" val="2459536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0588" y="220638"/>
            <a:ext cx="7123389" cy="531812"/>
          </a:xfrm>
        </p:spPr>
        <p:txBody>
          <a:bodyPr anchor="ctr"/>
          <a:lstStyle/>
          <a:p>
            <a:r>
              <a:rPr lang="en-US" sz="2800" dirty="0"/>
              <a:t>Implications of Designing In Cost</a:t>
            </a:r>
          </a:p>
        </p:txBody>
      </p:sp>
      <p:sp>
        <p:nvSpPr>
          <p:cNvPr id="4" name="TextBox 3"/>
          <p:cNvSpPr txBox="1"/>
          <p:nvPr/>
        </p:nvSpPr>
        <p:spPr>
          <a:xfrm>
            <a:off x="1798861" y="882949"/>
            <a:ext cx="3860875" cy="6463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When do we realize the greatest STOCKHOLDER returns?  </a:t>
            </a:r>
          </a:p>
        </p:txBody>
      </p:sp>
      <p:sp>
        <p:nvSpPr>
          <p:cNvPr id="350" name="TextBox 349"/>
          <p:cNvSpPr txBox="1"/>
          <p:nvPr/>
        </p:nvSpPr>
        <p:spPr>
          <a:xfrm>
            <a:off x="1798861" y="1842472"/>
            <a:ext cx="3860875" cy="36933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When is our highest profit margin? </a:t>
            </a:r>
          </a:p>
        </p:txBody>
      </p:sp>
      <p:sp>
        <p:nvSpPr>
          <p:cNvPr id="358" name="TextBox 357"/>
          <p:cNvSpPr txBox="1"/>
          <p:nvPr/>
        </p:nvSpPr>
        <p:spPr>
          <a:xfrm>
            <a:off x="1798861" y="4343756"/>
            <a:ext cx="3860875" cy="6463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When would we normally add International sales?  </a:t>
            </a:r>
            <a:endParaRPr lang="en-US" sz="1600" dirty="0"/>
          </a:p>
        </p:txBody>
      </p:sp>
      <p:sp>
        <p:nvSpPr>
          <p:cNvPr id="359" name="TextBox 358"/>
          <p:cNvSpPr txBox="1"/>
          <p:nvPr/>
        </p:nvSpPr>
        <p:spPr>
          <a:xfrm>
            <a:off x="1798861" y="5654070"/>
            <a:ext cx="3860875" cy="6463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When is the DoD most likely to cancel the program?</a:t>
            </a:r>
            <a:endParaRPr lang="en-US" sz="1600" dirty="0"/>
          </a:p>
        </p:txBody>
      </p:sp>
      <p:sp>
        <p:nvSpPr>
          <p:cNvPr id="360" name="TextBox 359"/>
          <p:cNvSpPr txBox="1"/>
          <p:nvPr/>
        </p:nvSpPr>
        <p:spPr>
          <a:xfrm>
            <a:off x="1798861" y="4988025"/>
            <a:ext cx="3860875" cy="36933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When is our highest technical risk?</a:t>
            </a:r>
            <a:endParaRPr lang="en-US" sz="1600" dirty="0"/>
          </a:p>
        </p:txBody>
      </p:sp>
      <p:sp>
        <p:nvSpPr>
          <p:cNvPr id="361" name="TextBox 360"/>
          <p:cNvSpPr txBox="1"/>
          <p:nvPr/>
        </p:nvSpPr>
        <p:spPr>
          <a:xfrm>
            <a:off x="5931452" y="4797314"/>
            <a:ext cx="4432522" cy="6463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When is the system’s  performance “designed in”?</a:t>
            </a:r>
            <a:endParaRPr lang="en-US" sz="1600" dirty="0"/>
          </a:p>
        </p:txBody>
      </p:sp>
      <p:sp>
        <p:nvSpPr>
          <p:cNvPr id="362" name="TextBox 361"/>
          <p:cNvSpPr txBox="1"/>
          <p:nvPr/>
        </p:nvSpPr>
        <p:spPr>
          <a:xfrm>
            <a:off x="1798861" y="3313631"/>
            <a:ext cx="3860875" cy="6463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When do we have the best opportunity to win follow on work?</a:t>
            </a:r>
            <a:endParaRPr lang="en-US" sz="1600" dirty="0"/>
          </a:p>
        </p:txBody>
      </p:sp>
      <p:sp>
        <p:nvSpPr>
          <p:cNvPr id="363" name="AutoShape 80"/>
          <p:cNvSpPr>
            <a:spLocks noChangeArrowheads="1"/>
          </p:cNvSpPr>
          <p:nvPr/>
        </p:nvSpPr>
        <p:spPr bwMode="invGray">
          <a:xfrm>
            <a:off x="8209521" y="5224338"/>
            <a:ext cx="3872646" cy="993124"/>
          </a:xfrm>
          <a:prstGeom prst="bevel">
            <a:avLst>
              <a:gd name="adj" fmla="val 11310"/>
            </a:avLst>
          </a:prstGeom>
          <a:solidFill>
            <a:schemeClr val="bg1"/>
          </a:solidFill>
          <a:ln w="9525">
            <a:noFill/>
            <a:miter lim="800000"/>
            <a:headEnd/>
            <a:tailEnd/>
          </a:ln>
        </p:spPr>
        <p:txBody>
          <a:bodyPr wrap="square" lIns="228600" tIns="18288" rIns="228600" bIns="18288" anchor="ctr" anchorCtr="1">
            <a:spAutoFit/>
          </a:bodyPr>
          <a:lstStyle/>
          <a:p>
            <a:pPr algn="ctr">
              <a:lnSpc>
                <a:spcPct val="100000"/>
              </a:lnSpc>
              <a:spcBef>
                <a:spcPct val="50000"/>
              </a:spcBef>
              <a:buFontTx/>
              <a:buNone/>
            </a:pPr>
            <a:r>
              <a:rPr lang="en-US" altLang="en-US" sz="2400" i="1" dirty="0">
                <a:solidFill>
                  <a:schemeClr val="tx2"/>
                </a:solidFill>
                <a:latin typeface="Arial Narrow" panose="020B0606020202030204" pitchFamily="34" charset="0"/>
              </a:rPr>
              <a:t>Cost and Performance Are ‘Designed In’ Together</a:t>
            </a:r>
          </a:p>
        </p:txBody>
      </p:sp>
      <p:sp>
        <p:nvSpPr>
          <p:cNvPr id="366" name="TextBox 365"/>
          <p:cNvSpPr txBox="1"/>
          <p:nvPr/>
        </p:nvSpPr>
        <p:spPr>
          <a:xfrm>
            <a:off x="2872432" y="5311191"/>
            <a:ext cx="494045" cy="246221"/>
          </a:xfrm>
          <a:prstGeom prst="rect">
            <a:avLst/>
          </a:prstGeom>
          <a:solidFill>
            <a:srgbClr val="CCFF99"/>
          </a:solidFill>
          <a:ln>
            <a:solidFill>
              <a:schemeClr val="tx1"/>
            </a:solidFill>
          </a:ln>
        </p:spPr>
        <p:txBody>
          <a:bodyPr wrap="none" rtlCol="0" anchor="ctr">
            <a:spAutoFit/>
          </a:bodyPr>
          <a:lstStyle/>
          <a:p>
            <a:pPr algn="ctr"/>
            <a:r>
              <a:rPr lang="en-US" sz="1000" dirty="0"/>
              <a:t>TMRR</a:t>
            </a:r>
          </a:p>
        </p:txBody>
      </p:sp>
      <p:sp>
        <p:nvSpPr>
          <p:cNvPr id="367" name="TextBox 366"/>
          <p:cNvSpPr txBox="1"/>
          <p:nvPr/>
        </p:nvSpPr>
        <p:spPr>
          <a:xfrm>
            <a:off x="4551989" y="5994653"/>
            <a:ext cx="434734" cy="246221"/>
          </a:xfrm>
          <a:prstGeom prst="rect">
            <a:avLst/>
          </a:prstGeom>
          <a:solidFill>
            <a:srgbClr val="6699FF"/>
          </a:solidFill>
          <a:ln>
            <a:solidFill>
              <a:schemeClr val="tx1"/>
            </a:solidFill>
          </a:ln>
        </p:spPr>
        <p:txBody>
          <a:bodyPr wrap="none" rtlCol="0" anchor="ctr">
            <a:spAutoFit/>
          </a:bodyPr>
          <a:lstStyle/>
          <a:p>
            <a:pPr algn="ctr"/>
            <a:r>
              <a:rPr lang="en-US" sz="1000" dirty="0"/>
              <a:t>EMD</a:t>
            </a:r>
          </a:p>
        </p:txBody>
      </p:sp>
      <p:sp>
        <p:nvSpPr>
          <p:cNvPr id="368" name="TextBox 367"/>
          <p:cNvSpPr txBox="1"/>
          <p:nvPr/>
        </p:nvSpPr>
        <p:spPr>
          <a:xfrm>
            <a:off x="3241129" y="1506971"/>
            <a:ext cx="758541" cy="246221"/>
          </a:xfrm>
          <a:prstGeom prst="rect">
            <a:avLst/>
          </a:prstGeom>
          <a:solidFill>
            <a:srgbClr val="FF9900"/>
          </a:solidFill>
          <a:ln>
            <a:solidFill>
              <a:schemeClr val="tx1"/>
            </a:solidFill>
          </a:ln>
        </p:spPr>
        <p:txBody>
          <a:bodyPr wrap="none" rtlCol="0" anchor="ctr">
            <a:spAutoFit/>
          </a:bodyPr>
          <a:lstStyle/>
          <a:p>
            <a:pPr algn="ctr"/>
            <a:r>
              <a:rPr lang="en-US" sz="1000" dirty="0"/>
              <a:t>Production</a:t>
            </a:r>
          </a:p>
        </p:txBody>
      </p:sp>
      <p:sp>
        <p:nvSpPr>
          <p:cNvPr id="369" name="TextBox 368"/>
          <p:cNvSpPr txBox="1"/>
          <p:nvPr/>
        </p:nvSpPr>
        <p:spPr>
          <a:xfrm>
            <a:off x="3201969" y="2215070"/>
            <a:ext cx="558166" cy="246221"/>
          </a:xfrm>
          <a:prstGeom prst="rect">
            <a:avLst/>
          </a:prstGeom>
          <a:solidFill>
            <a:srgbClr val="92D050"/>
          </a:solidFill>
          <a:ln>
            <a:solidFill>
              <a:schemeClr val="tx1"/>
            </a:solidFill>
          </a:ln>
        </p:spPr>
        <p:txBody>
          <a:bodyPr wrap="none" rtlCol="0" anchor="ctr">
            <a:spAutoFit/>
          </a:bodyPr>
          <a:lstStyle/>
          <a:p>
            <a:pPr algn="ctr"/>
            <a:r>
              <a:rPr lang="en-US" sz="1000" dirty="0"/>
              <a:t>Service</a:t>
            </a:r>
          </a:p>
        </p:txBody>
      </p:sp>
      <p:sp>
        <p:nvSpPr>
          <p:cNvPr id="388" name="TextBox 387"/>
          <p:cNvSpPr txBox="1"/>
          <p:nvPr/>
        </p:nvSpPr>
        <p:spPr>
          <a:xfrm>
            <a:off x="3158991" y="2900303"/>
            <a:ext cx="659155" cy="246221"/>
          </a:xfrm>
          <a:prstGeom prst="rect">
            <a:avLst/>
          </a:prstGeom>
          <a:solidFill>
            <a:srgbClr val="D6ADFF"/>
          </a:solidFill>
          <a:ln>
            <a:solidFill>
              <a:schemeClr val="tx1"/>
            </a:solidFill>
          </a:ln>
        </p:spPr>
        <p:txBody>
          <a:bodyPr wrap="none" rtlCol="0" anchor="ctr">
            <a:spAutoFit/>
          </a:bodyPr>
          <a:lstStyle/>
          <a:p>
            <a:pPr algn="ctr"/>
            <a:r>
              <a:rPr lang="en-US" sz="1000" dirty="0"/>
              <a:t>Pre MS A</a:t>
            </a:r>
          </a:p>
        </p:txBody>
      </p:sp>
      <p:grpSp>
        <p:nvGrpSpPr>
          <p:cNvPr id="10" name="Group 9"/>
          <p:cNvGrpSpPr/>
          <p:nvPr/>
        </p:nvGrpSpPr>
        <p:grpSpPr>
          <a:xfrm>
            <a:off x="2970676" y="4003992"/>
            <a:ext cx="1019853" cy="246221"/>
            <a:chOff x="1446675" y="4047535"/>
            <a:chExt cx="1019853" cy="246221"/>
          </a:xfrm>
        </p:grpSpPr>
        <p:sp>
          <p:nvSpPr>
            <p:cNvPr id="390" name="TextBox 389"/>
            <p:cNvSpPr txBox="1"/>
            <p:nvPr/>
          </p:nvSpPr>
          <p:spPr>
            <a:xfrm>
              <a:off x="1908362" y="4047535"/>
              <a:ext cx="558166" cy="246221"/>
            </a:xfrm>
            <a:prstGeom prst="rect">
              <a:avLst/>
            </a:prstGeom>
            <a:solidFill>
              <a:srgbClr val="92D050"/>
            </a:solidFill>
            <a:ln>
              <a:solidFill>
                <a:schemeClr val="tx1"/>
              </a:solidFill>
            </a:ln>
          </p:spPr>
          <p:txBody>
            <a:bodyPr wrap="none" rtlCol="0" anchor="ctr">
              <a:spAutoFit/>
            </a:bodyPr>
            <a:lstStyle/>
            <a:p>
              <a:pPr algn="ctr"/>
              <a:r>
                <a:rPr lang="en-US" sz="1000" dirty="0"/>
                <a:t>Service</a:t>
              </a:r>
            </a:p>
          </p:txBody>
        </p:sp>
        <p:sp>
          <p:nvSpPr>
            <p:cNvPr id="389" name="TextBox 388"/>
            <p:cNvSpPr txBox="1"/>
            <p:nvPr/>
          </p:nvSpPr>
          <p:spPr>
            <a:xfrm>
              <a:off x="1446675" y="4047535"/>
              <a:ext cx="429925" cy="246221"/>
            </a:xfrm>
            <a:prstGeom prst="rect">
              <a:avLst/>
            </a:prstGeom>
            <a:solidFill>
              <a:srgbClr val="FF9900"/>
            </a:solidFill>
            <a:ln>
              <a:solidFill>
                <a:schemeClr val="tx1"/>
              </a:solidFill>
            </a:ln>
          </p:spPr>
          <p:txBody>
            <a:bodyPr wrap="none" rtlCol="0" anchor="ctr">
              <a:spAutoFit/>
            </a:bodyPr>
            <a:lstStyle/>
            <a:p>
              <a:pPr algn="ctr"/>
              <a:r>
                <a:rPr lang="en-US" sz="1000" dirty="0"/>
                <a:t>Prod</a:t>
              </a:r>
            </a:p>
          </p:txBody>
        </p:sp>
      </p:grpSp>
      <p:grpSp>
        <p:nvGrpSpPr>
          <p:cNvPr id="9" name="Group 8"/>
          <p:cNvGrpSpPr/>
          <p:nvPr/>
        </p:nvGrpSpPr>
        <p:grpSpPr>
          <a:xfrm>
            <a:off x="4394569" y="4710591"/>
            <a:ext cx="1019853" cy="246221"/>
            <a:chOff x="2870568" y="4710590"/>
            <a:chExt cx="1019853" cy="246221"/>
          </a:xfrm>
        </p:grpSpPr>
        <p:sp>
          <p:nvSpPr>
            <p:cNvPr id="391" name="TextBox 390"/>
            <p:cNvSpPr txBox="1"/>
            <p:nvPr/>
          </p:nvSpPr>
          <p:spPr>
            <a:xfrm>
              <a:off x="3332255" y="4710590"/>
              <a:ext cx="558166" cy="246221"/>
            </a:xfrm>
            <a:prstGeom prst="rect">
              <a:avLst/>
            </a:prstGeom>
            <a:solidFill>
              <a:srgbClr val="92D050"/>
            </a:solidFill>
            <a:ln>
              <a:solidFill>
                <a:schemeClr val="tx1"/>
              </a:solidFill>
            </a:ln>
          </p:spPr>
          <p:txBody>
            <a:bodyPr wrap="none" rtlCol="0" anchor="ctr">
              <a:spAutoFit/>
            </a:bodyPr>
            <a:lstStyle/>
            <a:p>
              <a:pPr algn="ctr"/>
              <a:r>
                <a:rPr lang="en-US" sz="1000" dirty="0"/>
                <a:t>Service</a:t>
              </a:r>
            </a:p>
          </p:txBody>
        </p:sp>
        <p:sp>
          <p:nvSpPr>
            <p:cNvPr id="392" name="TextBox 391"/>
            <p:cNvSpPr txBox="1"/>
            <p:nvPr/>
          </p:nvSpPr>
          <p:spPr>
            <a:xfrm>
              <a:off x="2870568" y="4710590"/>
              <a:ext cx="429925" cy="246221"/>
            </a:xfrm>
            <a:prstGeom prst="rect">
              <a:avLst/>
            </a:prstGeom>
            <a:solidFill>
              <a:srgbClr val="FF9900"/>
            </a:solidFill>
            <a:ln>
              <a:solidFill>
                <a:schemeClr val="tx1"/>
              </a:solidFill>
            </a:ln>
          </p:spPr>
          <p:txBody>
            <a:bodyPr wrap="none" rtlCol="0" anchor="ctr">
              <a:spAutoFit/>
            </a:bodyPr>
            <a:lstStyle/>
            <a:p>
              <a:pPr algn="ctr"/>
              <a:r>
                <a:rPr lang="en-US" sz="1000" dirty="0"/>
                <a:t>Prod</a:t>
              </a:r>
            </a:p>
          </p:txBody>
        </p:sp>
      </p:grpSp>
      <p:grpSp>
        <p:nvGrpSpPr>
          <p:cNvPr id="8" name="Group 7"/>
          <p:cNvGrpSpPr/>
          <p:nvPr/>
        </p:nvGrpSpPr>
        <p:grpSpPr>
          <a:xfrm>
            <a:off x="8076207" y="5127243"/>
            <a:ext cx="957634" cy="246221"/>
            <a:chOff x="8180921" y="5125636"/>
            <a:chExt cx="957634" cy="246221"/>
          </a:xfrm>
        </p:grpSpPr>
        <p:sp>
          <p:nvSpPr>
            <p:cNvPr id="399" name="TextBox 398"/>
            <p:cNvSpPr txBox="1"/>
            <p:nvPr/>
          </p:nvSpPr>
          <p:spPr>
            <a:xfrm>
              <a:off x="8703821" y="5125636"/>
              <a:ext cx="434734" cy="246221"/>
            </a:xfrm>
            <a:prstGeom prst="rect">
              <a:avLst/>
            </a:prstGeom>
            <a:solidFill>
              <a:srgbClr val="6699FF"/>
            </a:solidFill>
            <a:ln>
              <a:solidFill>
                <a:schemeClr val="tx1"/>
              </a:solidFill>
            </a:ln>
          </p:spPr>
          <p:txBody>
            <a:bodyPr wrap="none" rtlCol="0" anchor="ctr">
              <a:spAutoFit/>
            </a:bodyPr>
            <a:lstStyle/>
            <a:p>
              <a:pPr algn="ctr"/>
              <a:r>
                <a:rPr lang="en-US" sz="1000" dirty="0"/>
                <a:t>EMD</a:t>
              </a:r>
            </a:p>
          </p:txBody>
        </p:sp>
        <p:sp>
          <p:nvSpPr>
            <p:cNvPr id="397" name="TextBox 396"/>
            <p:cNvSpPr txBox="1"/>
            <p:nvPr/>
          </p:nvSpPr>
          <p:spPr>
            <a:xfrm>
              <a:off x="8180921" y="5125636"/>
              <a:ext cx="494045" cy="246221"/>
            </a:xfrm>
            <a:prstGeom prst="rect">
              <a:avLst/>
            </a:prstGeom>
            <a:solidFill>
              <a:srgbClr val="CCFF99"/>
            </a:solidFill>
            <a:ln>
              <a:solidFill>
                <a:schemeClr val="tx1"/>
              </a:solidFill>
            </a:ln>
          </p:spPr>
          <p:txBody>
            <a:bodyPr wrap="none" rtlCol="0" anchor="ctr">
              <a:spAutoFit/>
            </a:bodyPr>
            <a:lstStyle/>
            <a:p>
              <a:pPr algn="ctr"/>
              <a:r>
                <a:rPr lang="en-US" sz="1000" dirty="0"/>
                <a:t>TMRR</a:t>
              </a:r>
            </a:p>
          </p:txBody>
        </p:sp>
      </p:grpSp>
      <p:grpSp>
        <p:nvGrpSpPr>
          <p:cNvPr id="603" name="Group 602"/>
          <p:cNvGrpSpPr/>
          <p:nvPr/>
        </p:nvGrpSpPr>
        <p:grpSpPr>
          <a:xfrm>
            <a:off x="6285570" y="934135"/>
            <a:ext cx="3852430" cy="3444031"/>
            <a:chOff x="4761570" y="934134"/>
            <a:chExt cx="3852430" cy="3444031"/>
          </a:xfrm>
        </p:grpSpPr>
        <p:sp>
          <p:nvSpPr>
            <p:cNvPr id="851" name="Rectangle 850"/>
            <p:cNvSpPr/>
            <p:nvPr/>
          </p:nvSpPr>
          <p:spPr bwMode="auto">
            <a:xfrm>
              <a:off x="6772256" y="934134"/>
              <a:ext cx="990461" cy="3444031"/>
            </a:xfrm>
            <a:prstGeom prst="rect">
              <a:avLst/>
            </a:prstGeom>
            <a:solidFill>
              <a:srgbClr val="6EB82D">
                <a:lumMod val="40000"/>
                <a:lumOff val="6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852" name="Rectangle 851"/>
            <p:cNvSpPr/>
            <p:nvPr/>
          </p:nvSpPr>
          <p:spPr bwMode="auto">
            <a:xfrm>
              <a:off x="7742930" y="934134"/>
              <a:ext cx="871070" cy="3444031"/>
            </a:xfrm>
            <a:prstGeom prst="rect">
              <a:avLst/>
            </a:prstGeom>
            <a:solidFill>
              <a:srgbClr val="6EB82D">
                <a:lumMod val="60000"/>
                <a:lumOff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853" name="Rectangle 852"/>
            <p:cNvSpPr/>
            <p:nvPr/>
          </p:nvSpPr>
          <p:spPr bwMode="auto">
            <a:xfrm>
              <a:off x="5954088" y="934134"/>
              <a:ext cx="818169" cy="3444031"/>
            </a:xfrm>
            <a:prstGeom prst="rect">
              <a:avLst/>
            </a:prstGeom>
            <a:solidFill>
              <a:srgbClr val="FF99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854" name="Rectangle 853"/>
            <p:cNvSpPr/>
            <p:nvPr/>
          </p:nvSpPr>
          <p:spPr bwMode="auto">
            <a:xfrm>
              <a:off x="5810720" y="934134"/>
              <a:ext cx="171598" cy="3444031"/>
            </a:xfrm>
            <a:prstGeom prst="rect">
              <a:avLst/>
            </a:prstGeom>
            <a:solidFill>
              <a:srgbClr val="FFCC66"/>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855" name="Rectangle 854"/>
            <p:cNvSpPr/>
            <p:nvPr/>
          </p:nvSpPr>
          <p:spPr bwMode="auto">
            <a:xfrm>
              <a:off x="5555146" y="934134"/>
              <a:ext cx="256259" cy="3444031"/>
            </a:xfrm>
            <a:prstGeom prst="rect">
              <a:avLst/>
            </a:prstGeom>
            <a:solidFill>
              <a:srgbClr val="3366CC">
                <a:lumMod val="60000"/>
                <a:lumOff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856" name="Rectangle 855"/>
            <p:cNvSpPr/>
            <p:nvPr/>
          </p:nvSpPr>
          <p:spPr bwMode="auto">
            <a:xfrm>
              <a:off x="5277363" y="934134"/>
              <a:ext cx="275472" cy="3444031"/>
            </a:xfrm>
            <a:prstGeom prst="rect">
              <a:avLst/>
            </a:prstGeom>
            <a:solidFill>
              <a:srgbClr val="CCFF99">
                <a:alpha val="8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857" name="Rectangle 856"/>
            <p:cNvSpPr/>
            <p:nvPr/>
          </p:nvSpPr>
          <p:spPr bwMode="auto">
            <a:xfrm>
              <a:off x="4761570" y="934134"/>
              <a:ext cx="366852" cy="3444031"/>
            </a:xfrm>
            <a:prstGeom prst="rect">
              <a:avLst/>
            </a:prstGeom>
            <a:solidFill>
              <a:srgbClr val="CCCC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sp>
          <p:nvSpPr>
            <p:cNvPr id="858" name="Rectangle 857"/>
            <p:cNvSpPr/>
            <p:nvPr/>
          </p:nvSpPr>
          <p:spPr bwMode="auto">
            <a:xfrm>
              <a:off x="5128422" y="934134"/>
              <a:ext cx="150102" cy="3444031"/>
            </a:xfrm>
            <a:prstGeom prst="rect">
              <a:avLst/>
            </a:prstGeom>
            <a:solidFill>
              <a:srgbClr val="D6AD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grpSp>
      <p:grpSp>
        <p:nvGrpSpPr>
          <p:cNvPr id="604" name="Group 603"/>
          <p:cNvGrpSpPr/>
          <p:nvPr/>
        </p:nvGrpSpPr>
        <p:grpSpPr>
          <a:xfrm>
            <a:off x="6120243" y="726863"/>
            <a:ext cx="4035677" cy="398782"/>
            <a:chOff x="841943" y="2959474"/>
            <a:chExt cx="3460564" cy="341953"/>
          </a:xfrm>
        </p:grpSpPr>
        <p:sp>
          <p:nvSpPr>
            <p:cNvPr id="845" name="TextBox 844"/>
            <p:cNvSpPr txBox="1"/>
            <p:nvPr/>
          </p:nvSpPr>
          <p:spPr>
            <a:xfrm>
              <a:off x="841943" y="3090294"/>
              <a:ext cx="639448" cy="211133"/>
            </a:xfrm>
            <a:prstGeom prst="rect">
              <a:avLst/>
            </a:prstGeom>
            <a:noFill/>
          </p:spPr>
          <p:txBody>
            <a:bodyPr wrap="none" rtlCol="0" anchor="ctr">
              <a:spAutoFit/>
            </a:bodyPr>
            <a:lstStyle/>
            <a:p>
              <a:pPr algn="ctr">
                <a:defRPr/>
              </a:pPr>
              <a:r>
                <a:rPr lang="en-US" sz="1000" kern="0" dirty="0">
                  <a:solidFill>
                    <a:srgbClr val="000000"/>
                  </a:solidFill>
                  <a:latin typeface="Arial" pitchFamily="34" charset="0"/>
                  <a:ea typeface="ＭＳ Ｐゴシック"/>
                </a:rPr>
                <a:t>Pre MS A</a:t>
              </a:r>
            </a:p>
          </p:txBody>
        </p:sp>
        <p:sp>
          <p:nvSpPr>
            <p:cNvPr id="846" name="TextBox 845"/>
            <p:cNvSpPr txBox="1"/>
            <p:nvPr/>
          </p:nvSpPr>
          <p:spPr>
            <a:xfrm>
              <a:off x="1284974" y="2959474"/>
              <a:ext cx="477249" cy="211133"/>
            </a:xfrm>
            <a:prstGeom prst="rect">
              <a:avLst/>
            </a:prstGeom>
            <a:noFill/>
          </p:spPr>
          <p:txBody>
            <a:bodyPr wrap="none" rtlCol="0" anchor="ctr">
              <a:spAutoFit/>
            </a:bodyPr>
            <a:lstStyle/>
            <a:p>
              <a:pPr algn="ctr">
                <a:defRPr/>
              </a:pPr>
              <a:r>
                <a:rPr lang="en-US" sz="1000" kern="0" dirty="0">
                  <a:solidFill>
                    <a:srgbClr val="000000"/>
                  </a:solidFill>
                  <a:latin typeface="Arial" pitchFamily="34" charset="0"/>
                  <a:ea typeface="ＭＳ Ｐゴシック"/>
                </a:rPr>
                <a:t>TMRR</a:t>
              </a:r>
            </a:p>
          </p:txBody>
        </p:sp>
        <p:sp>
          <p:nvSpPr>
            <p:cNvPr id="847" name="TextBox 846"/>
            <p:cNvSpPr txBox="1"/>
            <p:nvPr/>
          </p:nvSpPr>
          <p:spPr>
            <a:xfrm>
              <a:off x="1567304" y="3090294"/>
              <a:ext cx="403022" cy="211133"/>
            </a:xfrm>
            <a:prstGeom prst="rect">
              <a:avLst/>
            </a:prstGeom>
            <a:noFill/>
          </p:spPr>
          <p:txBody>
            <a:bodyPr wrap="none" rtlCol="0" anchor="ctr">
              <a:spAutoFit/>
            </a:bodyPr>
            <a:lstStyle/>
            <a:p>
              <a:pPr algn="ctr">
                <a:defRPr/>
              </a:pPr>
              <a:r>
                <a:rPr lang="en-US" sz="1000" kern="0" dirty="0">
                  <a:solidFill>
                    <a:srgbClr val="000000"/>
                  </a:solidFill>
                  <a:latin typeface="Arial" pitchFamily="34" charset="0"/>
                  <a:ea typeface="ＭＳ Ｐゴシック"/>
                </a:rPr>
                <a:t>EMD</a:t>
              </a:r>
            </a:p>
          </p:txBody>
        </p:sp>
        <p:sp>
          <p:nvSpPr>
            <p:cNvPr id="848" name="TextBox 847"/>
            <p:cNvSpPr txBox="1"/>
            <p:nvPr/>
          </p:nvSpPr>
          <p:spPr>
            <a:xfrm>
              <a:off x="2029715" y="3090294"/>
              <a:ext cx="680684" cy="211133"/>
            </a:xfrm>
            <a:prstGeom prst="rect">
              <a:avLst/>
            </a:prstGeom>
            <a:noFill/>
          </p:spPr>
          <p:txBody>
            <a:bodyPr wrap="none" rtlCol="0" anchor="ctr">
              <a:spAutoFit/>
            </a:bodyPr>
            <a:lstStyle/>
            <a:p>
              <a:pPr algn="ctr">
                <a:defRPr/>
              </a:pPr>
              <a:r>
                <a:rPr lang="en-US" sz="1000" kern="0" dirty="0">
                  <a:solidFill>
                    <a:srgbClr val="000000"/>
                  </a:solidFill>
                  <a:latin typeface="Arial" pitchFamily="34" charset="0"/>
                  <a:ea typeface="ＭＳ Ｐゴシック"/>
                </a:rPr>
                <a:t>Production</a:t>
              </a:r>
            </a:p>
          </p:txBody>
        </p:sp>
        <p:sp>
          <p:nvSpPr>
            <p:cNvPr id="849" name="TextBox 848"/>
            <p:cNvSpPr txBox="1"/>
            <p:nvPr/>
          </p:nvSpPr>
          <p:spPr>
            <a:xfrm>
              <a:off x="2889090" y="3090294"/>
              <a:ext cx="523984" cy="211133"/>
            </a:xfrm>
            <a:prstGeom prst="rect">
              <a:avLst/>
            </a:prstGeom>
            <a:noFill/>
          </p:spPr>
          <p:txBody>
            <a:bodyPr wrap="none" rtlCol="0" anchor="ctr">
              <a:spAutoFit/>
            </a:bodyPr>
            <a:lstStyle/>
            <a:p>
              <a:pPr algn="ctr">
                <a:defRPr/>
              </a:pPr>
              <a:r>
                <a:rPr lang="en-US" sz="1000" kern="0" dirty="0">
                  <a:solidFill>
                    <a:srgbClr val="000000"/>
                  </a:solidFill>
                  <a:latin typeface="Arial" pitchFamily="34" charset="0"/>
                  <a:ea typeface="ＭＳ Ｐゴシック"/>
                </a:rPr>
                <a:t>Service</a:t>
              </a:r>
            </a:p>
          </p:txBody>
        </p:sp>
        <p:sp>
          <p:nvSpPr>
            <p:cNvPr id="850" name="TextBox 849"/>
            <p:cNvSpPr txBox="1"/>
            <p:nvPr/>
          </p:nvSpPr>
          <p:spPr>
            <a:xfrm>
              <a:off x="3540723" y="3090294"/>
              <a:ext cx="761784" cy="211133"/>
            </a:xfrm>
            <a:prstGeom prst="rect">
              <a:avLst/>
            </a:prstGeom>
            <a:noFill/>
          </p:spPr>
          <p:txBody>
            <a:bodyPr wrap="none" rtlCol="0" anchor="ctr">
              <a:spAutoFit/>
            </a:bodyPr>
            <a:lstStyle/>
            <a:p>
              <a:pPr algn="ctr">
                <a:defRPr/>
              </a:pPr>
              <a:r>
                <a:rPr lang="en-US" sz="1000" kern="0" dirty="0">
                  <a:solidFill>
                    <a:srgbClr val="000000"/>
                  </a:solidFill>
                  <a:latin typeface="Arial" pitchFamily="34" charset="0"/>
                  <a:ea typeface="ＭＳ Ｐゴシック"/>
                </a:rPr>
                <a:t>Ramp Down</a:t>
              </a:r>
            </a:p>
          </p:txBody>
        </p:sp>
      </p:grpSp>
      <p:sp>
        <p:nvSpPr>
          <p:cNvPr id="605" name="Freeform 11"/>
          <p:cNvSpPr>
            <a:spLocks noEditPoints="1"/>
          </p:cNvSpPr>
          <p:nvPr/>
        </p:nvSpPr>
        <p:spPr bwMode="auto">
          <a:xfrm>
            <a:off x="6269166" y="1111500"/>
            <a:ext cx="3872974" cy="2978784"/>
          </a:xfrm>
          <a:custGeom>
            <a:avLst/>
            <a:gdLst>
              <a:gd name="T0" fmla="*/ 0 w 2092"/>
              <a:gd name="T1" fmla="*/ 1604 h 1609"/>
              <a:gd name="T2" fmla="*/ 2092 w 2092"/>
              <a:gd name="T3" fmla="*/ 1604 h 1609"/>
              <a:gd name="T4" fmla="*/ 2092 w 2092"/>
              <a:gd name="T5" fmla="*/ 1609 h 1609"/>
              <a:gd name="T6" fmla="*/ 0 w 2092"/>
              <a:gd name="T7" fmla="*/ 1609 h 1609"/>
              <a:gd name="T8" fmla="*/ 0 w 2092"/>
              <a:gd name="T9" fmla="*/ 1604 h 1609"/>
              <a:gd name="T10" fmla="*/ 0 w 2092"/>
              <a:gd name="T11" fmla="*/ 1444 h 1609"/>
              <a:gd name="T12" fmla="*/ 2092 w 2092"/>
              <a:gd name="T13" fmla="*/ 1444 h 1609"/>
              <a:gd name="T14" fmla="*/ 2092 w 2092"/>
              <a:gd name="T15" fmla="*/ 1448 h 1609"/>
              <a:gd name="T16" fmla="*/ 0 w 2092"/>
              <a:gd name="T17" fmla="*/ 1448 h 1609"/>
              <a:gd name="T18" fmla="*/ 0 w 2092"/>
              <a:gd name="T19" fmla="*/ 1444 h 1609"/>
              <a:gd name="T20" fmla="*/ 0 w 2092"/>
              <a:gd name="T21" fmla="*/ 1283 h 1609"/>
              <a:gd name="T22" fmla="*/ 2092 w 2092"/>
              <a:gd name="T23" fmla="*/ 1283 h 1609"/>
              <a:gd name="T24" fmla="*/ 2092 w 2092"/>
              <a:gd name="T25" fmla="*/ 1288 h 1609"/>
              <a:gd name="T26" fmla="*/ 0 w 2092"/>
              <a:gd name="T27" fmla="*/ 1288 h 1609"/>
              <a:gd name="T28" fmla="*/ 0 w 2092"/>
              <a:gd name="T29" fmla="*/ 1283 h 1609"/>
              <a:gd name="T30" fmla="*/ 0 w 2092"/>
              <a:gd name="T31" fmla="*/ 1123 h 1609"/>
              <a:gd name="T32" fmla="*/ 2092 w 2092"/>
              <a:gd name="T33" fmla="*/ 1123 h 1609"/>
              <a:gd name="T34" fmla="*/ 2092 w 2092"/>
              <a:gd name="T35" fmla="*/ 1128 h 1609"/>
              <a:gd name="T36" fmla="*/ 0 w 2092"/>
              <a:gd name="T37" fmla="*/ 1128 h 1609"/>
              <a:gd name="T38" fmla="*/ 0 w 2092"/>
              <a:gd name="T39" fmla="*/ 1123 h 1609"/>
              <a:gd name="T40" fmla="*/ 0 w 2092"/>
              <a:gd name="T41" fmla="*/ 963 h 1609"/>
              <a:gd name="T42" fmla="*/ 2092 w 2092"/>
              <a:gd name="T43" fmla="*/ 963 h 1609"/>
              <a:gd name="T44" fmla="*/ 2092 w 2092"/>
              <a:gd name="T45" fmla="*/ 967 h 1609"/>
              <a:gd name="T46" fmla="*/ 0 w 2092"/>
              <a:gd name="T47" fmla="*/ 967 h 1609"/>
              <a:gd name="T48" fmla="*/ 0 w 2092"/>
              <a:gd name="T49" fmla="*/ 963 h 1609"/>
              <a:gd name="T50" fmla="*/ 0 w 2092"/>
              <a:gd name="T51" fmla="*/ 802 h 1609"/>
              <a:gd name="T52" fmla="*/ 2092 w 2092"/>
              <a:gd name="T53" fmla="*/ 802 h 1609"/>
              <a:gd name="T54" fmla="*/ 2092 w 2092"/>
              <a:gd name="T55" fmla="*/ 806 h 1609"/>
              <a:gd name="T56" fmla="*/ 0 w 2092"/>
              <a:gd name="T57" fmla="*/ 806 h 1609"/>
              <a:gd name="T58" fmla="*/ 0 w 2092"/>
              <a:gd name="T59" fmla="*/ 802 h 1609"/>
              <a:gd name="T60" fmla="*/ 0 w 2092"/>
              <a:gd name="T61" fmla="*/ 642 h 1609"/>
              <a:gd name="T62" fmla="*/ 2092 w 2092"/>
              <a:gd name="T63" fmla="*/ 642 h 1609"/>
              <a:gd name="T64" fmla="*/ 2092 w 2092"/>
              <a:gd name="T65" fmla="*/ 646 h 1609"/>
              <a:gd name="T66" fmla="*/ 0 w 2092"/>
              <a:gd name="T67" fmla="*/ 646 h 1609"/>
              <a:gd name="T68" fmla="*/ 0 w 2092"/>
              <a:gd name="T69" fmla="*/ 642 h 1609"/>
              <a:gd name="T70" fmla="*/ 0 w 2092"/>
              <a:gd name="T71" fmla="*/ 481 h 1609"/>
              <a:gd name="T72" fmla="*/ 2092 w 2092"/>
              <a:gd name="T73" fmla="*/ 481 h 1609"/>
              <a:gd name="T74" fmla="*/ 2092 w 2092"/>
              <a:gd name="T75" fmla="*/ 486 h 1609"/>
              <a:gd name="T76" fmla="*/ 0 w 2092"/>
              <a:gd name="T77" fmla="*/ 486 h 1609"/>
              <a:gd name="T78" fmla="*/ 0 w 2092"/>
              <a:gd name="T79" fmla="*/ 481 h 1609"/>
              <a:gd name="T80" fmla="*/ 0 w 2092"/>
              <a:gd name="T81" fmla="*/ 321 h 1609"/>
              <a:gd name="T82" fmla="*/ 2092 w 2092"/>
              <a:gd name="T83" fmla="*/ 321 h 1609"/>
              <a:gd name="T84" fmla="*/ 2092 w 2092"/>
              <a:gd name="T85" fmla="*/ 326 h 1609"/>
              <a:gd name="T86" fmla="*/ 0 w 2092"/>
              <a:gd name="T87" fmla="*/ 326 h 1609"/>
              <a:gd name="T88" fmla="*/ 0 w 2092"/>
              <a:gd name="T89" fmla="*/ 321 h 1609"/>
              <a:gd name="T90" fmla="*/ 0 w 2092"/>
              <a:gd name="T91" fmla="*/ 161 h 1609"/>
              <a:gd name="T92" fmla="*/ 2092 w 2092"/>
              <a:gd name="T93" fmla="*/ 161 h 1609"/>
              <a:gd name="T94" fmla="*/ 2092 w 2092"/>
              <a:gd name="T95" fmla="*/ 165 h 1609"/>
              <a:gd name="T96" fmla="*/ 0 w 2092"/>
              <a:gd name="T97" fmla="*/ 165 h 1609"/>
              <a:gd name="T98" fmla="*/ 0 w 2092"/>
              <a:gd name="T99" fmla="*/ 161 h 1609"/>
              <a:gd name="T100" fmla="*/ 0 w 2092"/>
              <a:gd name="T101" fmla="*/ 0 h 1609"/>
              <a:gd name="T102" fmla="*/ 2092 w 2092"/>
              <a:gd name="T103" fmla="*/ 0 h 1609"/>
              <a:gd name="T104" fmla="*/ 2092 w 2092"/>
              <a:gd name="T105" fmla="*/ 5 h 1609"/>
              <a:gd name="T106" fmla="*/ 0 w 2092"/>
              <a:gd name="T107" fmla="*/ 5 h 1609"/>
              <a:gd name="T108" fmla="*/ 0 w 2092"/>
              <a:gd name="T10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92" h="1609">
                <a:moveTo>
                  <a:pt x="0" y="1604"/>
                </a:moveTo>
                <a:lnTo>
                  <a:pt x="2092" y="1604"/>
                </a:lnTo>
                <a:lnTo>
                  <a:pt x="2092" y="1609"/>
                </a:lnTo>
                <a:lnTo>
                  <a:pt x="0" y="1609"/>
                </a:lnTo>
                <a:lnTo>
                  <a:pt x="0" y="1604"/>
                </a:lnTo>
                <a:close/>
                <a:moveTo>
                  <a:pt x="0" y="1444"/>
                </a:moveTo>
                <a:lnTo>
                  <a:pt x="2092" y="1444"/>
                </a:lnTo>
                <a:lnTo>
                  <a:pt x="2092" y="1448"/>
                </a:lnTo>
                <a:lnTo>
                  <a:pt x="0" y="1448"/>
                </a:lnTo>
                <a:lnTo>
                  <a:pt x="0" y="1444"/>
                </a:lnTo>
                <a:close/>
                <a:moveTo>
                  <a:pt x="0" y="1283"/>
                </a:moveTo>
                <a:lnTo>
                  <a:pt x="2092" y="1283"/>
                </a:lnTo>
                <a:lnTo>
                  <a:pt x="2092" y="1288"/>
                </a:lnTo>
                <a:lnTo>
                  <a:pt x="0" y="1288"/>
                </a:lnTo>
                <a:lnTo>
                  <a:pt x="0" y="1283"/>
                </a:lnTo>
                <a:close/>
                <a:moveTo>
                  <a:pt x="0" y="1123"/>
                </a:moveTo>
                <a:lnTo>
                  <a:pt x="2092" y="1123"/>
                </a:lnTo>
                <a:lnTo>
                  <a:pt x="2092" y="1128"/>
                </a:lnTo>
                <a:lnTo>
                  <a:pt x="0" y="1128"/>
                </a:lnTo>
                <a:lnTo>
                  <a:pt x="0" y="1123"/>
                </a:lnTo>
                <a:close/>
                <a:moveTo>
                  <a:pt x="0" y="963"/>
                </a:moveTo>
                <a:lnTo>
                  <a:pt x="2092" y="963"/>
                </a:lnTo>
                <a:lnTo>
                  <a:pt x="2092" y="967"/>
                </a:lnTo>
                <a:lnTo>
                  <a:pt x="0" y="967"/>
                </a:lnTo>
                <a:lnTo>
                  <a:pt x="0" y="963"/>
                </a:lnTo>
                <a:close/>
                <a:moveTo>
                  <a:pt x="0" y="802"/>
                </a:moveTo>
                <a:lnTo>
                  <a:pt x="2092" y="802"/>
                </a:lnTo>
                <a:lnTo>
                  <a:pt x="2092" y="806"/>
                </a:lnTo>
                <a:lnTo>
                  <a:pt x="0" y="806"/>
                </a:lnTo>
                <a:lnTo>
                  <a:pt x="0" y="802"/>
                </a:lnTo>
                <a:close/>
                <a:moveTo>
                  <a:pt x="0" y="642"/>
                </a:moveTo>
                <a:lnTo>
                  <a:pt x="2092" y="642"/>
                </a:lnTo>
                <a:lnTo>
                  <a:pt x="2092" y="646"/>
                </a:lnTo>
                <a:lnTo>
                  <a:pt x="0" y="646"/>
                </a:lnTo>
                <a:lnTo>
                  <a:pt x="0" y="642"/>
                </a:lnTo>
                <a:close/>
                <a:moveTo>
                  <a:pt x="0" y="481"/>
                </a:moveTo>
                <a:lnTo>
                  <a:pt x="2092" y="481"/>
                </a:lnTo>
                <a:lnTo>
                  <a:pt x="2092" y="486"/>
                </a:lnTo>
                <a:lnTo>
                  <a:pt x="0" y="486"/>
                </a:lnTo>
                <a:lnTo>
                  <a:pt x="0" y="481"/>
                </a:lnTo>
                <a:close/>
                <a:moveTo>
                  <a:pt x="0" y="321"/>
                </a:moveTo>
                <a:lnTo>
                  <a:pt x="2092" y="321"/>
                </a:lnTo>
                <a:lnTo>
                  <a:pt x="2092" y="326"/>
                </a:lnTo>
                <a:lnTo>
                  <a:pt x="0" y="326"/>
                </a:lnTo>
                <a:lnTo>
                  <a:pt x="0" y="321"/>
                </a:lnTo>
                <a:close/>
                <a:moveTo>
                  <a:pt x="0" y="161"/>
                </a:moveTo>
                <a:lnTo>
                  <a:pt x="2092" y="161"/>
                </a:lnTo>
                <a:lnTo>
                  <a:pt x="2092" y="165"/>
                </a:lnTo>
                <a:lnTo>
                  <a:pt x="0" y="165"/>
                </a:lnTo>
                <a:lnTo>
                  <a:pt x="0" y="161"/>
                </a:lnTo>
                <a:close/>
                <a:moveTo>
                  <a:pt x="0" y="0"/>
                </a:moveTo>
                <a:lnTo>
                  <a:pt x="2092" y="0"/>
                </a:lnTo>
                <a:lnTo>
                  <a:pt x="2092" y="5"/>
                </a:lnTo>
                <a:lnTo>
                  <a:pt x="0" y="5"/>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06" name="Rectangle 12"/>
          <p:cNvSpPr>
            <a:spLocks noChangeArrowheads="1"/>
          </p:cNvSpPr>
          <p:nvPr/>
        </p:nvSpPr>
        <p:spPr bwMode="auto">
          <a:xfrm>
            <a:off x="6265465" y="1117056"/>
            <a:ext cx="9257" cy="3265739"/>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07" name="Freeform 13"/>
          <p:cNvSpPr>
            <a:spLocks noEditPoints="1"/>
          </p:cNvSpPr>
          <p:nvPr/>
        </p:nvSpPr>
        <p:spPr bwMode="auto">
          <a:xfrm>
            <a:off x="6233993" y="1111500"/>
            <a:ext cx="64797" cy="3274996"/>
          </a:xfrm>
          <a:custGeom>
            <a:avLst/>
            <a:gdLst>
              <a:gd name="T0" fmla="*/ 35 w 35"/>
              <a:gd name="T1" fmla="*/ 1769 h 1769"/>
              <a:gd name="T2" fmla="*/ 5 w 35"/>
              <a:gd name="T3" fmla="*/ 1685 h 1769"/>
              <a:gd name="T4" fmla="*/ 5 w 35"/>
              <a:gd name="T5" fmla="*/ 1689 h 1769"/>
              <a:gd name="T6" fmla="*/ 35 w 35"/>
              <a:gd name="T7" fmla="*/ 1604 h 1769"/>
              <a:gd name="T8" fmla="*/ 5 w 35"/>
              <a:gd name="T9" fmla="*/ 1604 h 1769"/>
              <a:gd name="T10" fmla="*/ 35 w 35"/>
              <a:gd name="T11" fmla="*/ 1529 h 1769"/>
              <a:gd name="T12" fmla="*/ 5 w 35"/>
              <a:gd name="T13" fmla="*/ 1444 h 1769"/>
              <a:gd name="T14" fmla="*/ 5 w 35"/>
              <a:gd name="T15" fmla="*/ 1448 h 1769"/>
              <a:gd name="T16" fmla="*/ 35 w 35"/>
              <a:gd name="T17" fmla="*/ 1363 h 1769"/>
              <a:gd name="T18" fmla="*/ 5 w 35"/>
              <a:gd name="T19" fmla="*/ 1363 h 1769"/>
              <a:gd name="T20" fmla="*/ 35 w 35"/>
              <a:gd name="T21" fmla="*/ 1288 h 1769"/>
              <a:gd name="T22" fmla="*/ 5 w 35"/>
              <a:gd name="T23" fmla="*/ 1203 h 1769"/>
              <a:gd name="T24" fmla="*/ 5 w 35"/>
              <a:gd name="T25" fmla="*/ 1207 h 1769"/>
              <a:gd name="T26" fmla="*/ 35 w 35"/>
              <a:gd name="T27" fmla="*/ 1123 h 1769"/>
              <a:gd name="T28" fmla="*/ 5 w 35"/>
              <a:gd name="T29" fmla="*/ 1123 h 1769"/>
              <a:gd name="T30" fmla="*/ 35 w 35"/>
              <a:gd name="T31" fmla="*/ 1047 h 1769"/>
              <a:gd name="T32" fmla="*/ 5 w 35"/>
              <a:gd name="T33" fmla="*/ 963 h 1769"/>
              <a:gd name="T34" fmla="*/ 5 w 35"/>
              <a:gd name="T35" fmla="*/ 967 h 1769"/>
              <a:gd name="T36" fmla="*/ 35 w 35"/>
              <a:gd name="T37" fmla="*/ 882 h 1769"/>
              <a:gd name="T38" fmla="*/ 5 w 35"/>
              <a:gd name="T39" fmla="*/ 882 h 1769"/>
              <a:gd name="T40" fmla="*/ 35 w 35"/>
              <a:gd name="T41" fmla="*/ 806 h 1769"/>
              <a:gd name="T42" fmla="*/ 5 w 35"/>
              <a:gd name="T43" fmla="*/ 722 h 1769"/>
              <a:gd name="T44" fmla="*/ 5 w 35"/>
              <a:gd name="T45" fmla="*/ 727 h 1769"/>
              <a:gd name="T46" fmla="*/ 35 w 35"/>
              <a:gd name="T47" fmla="*/ 642 h 1769"/>
              <a:gd name="T48" fmla="*/ 5 w 35"/>
              <a:gd name="T49" fmla="*/ 642 h 1769"/>
              <a:gd name="T50" fmla="*/ 35 w 35"/>
              <a:gd name="T51" fmla="*/ 566 h 1769"/>
              <a:gd name="T52" fmla="*/ 5 w 35"/>
              <a:gd name="T53" fmla="*/ 481 h 1769"/>
              <a:gd name="T54" fmla="*/ 5 w 35"/>
              <a:gd name="T55" fmla="*/ 486 h 1769"/>
              <a:gd name="T56" fmla="*/ 35 w 35"/>
              <a:gd name="T57" fmla="*/ 401 h 1769"/>
              <a:gd name="T58" fmla="*/ 5 w 35"/>
              <a:gd name="T59" fmla="*/ 401 h 1769"/>
              <a:gd name="T60" fmla="*/ 35 w 35"/>
              <a:gd name="T61" fmla="*/ 326 h 1769"/>
              <a:gd name="T62" fmla="*/ 5 w 35"/>
              <a:gd name="T63" fmla="*/ 240 h 1769"/>
              <a:gd name="T64" fmla="*/ 5 w 35"/>
              <a:gd name="T65" fmla="*/ 245 h 1769"/>
              <a:gd name="T66" fmla="*/ 35 w 35"/>
              <a:gd name="T67" fmla="*/ 161 h 1769"/>
              <a:gd name="T68" fmla="*/ 5 w 35"/>
              <a:gd name="T69" fmla="*/ 161 h 1769"/>
              <a:gd name="T70" fmla="*/ 35 w 35"/>
              <a:gd name="T71" fmla="*/ 85 h 1769"/>
              <a:gd name="T72" fmla="*/ 5 w 35"/>
              <a:gd name="T73" fmla="*/ 0 h 1769"/>
              <a:gd name="T74" fmla="*/ 5 w 35"/>
              <a:gd name="T75" fmla="*/ 5 h 1769"/>
              <a:gd name="T76" fmla="*/ 19 w 35"/>
              <a:gd name="T77" fmla="*/ 1764 h 1769"/>
              <a:gd name="T78" fmla="*/ 0 w 35"/>
              <a:gd name="T79" fmla="*/ 1764 h 1769"/>
              <a:gd name="T80" fmla="*/ 19 w 35"/>
              <a:gd name="T81" fmla="*/ 1609 h 1769"/>
              <a:gd name="T82" fmla="*/ 0 w 35"/>
              <a:gd name="T83" fmla="*/ 1444 h 1769"/>
              <a:gd name="T84" fmla="*/ 0 w 35"/>
              <a:gd name="T85" fmla="*/ 1448 h 1769"/>
              <a:gd name="T86" fmla="*/ 19 w 35"/>
              <a:gd name="T87" fmla="*/ 1283 h 1769"/>
              <a:gd name="T88" fmla="*/ 0 w 35"/>
              <a:gd name="T89" fmla="*/ 1283 h 1769"/>
              <a:gd name="T90" fmla="*/ 19 w 35"/>
              <a:gd name="T91" fmla="*/ 1128 h 1769"/>
              <a:gd name="T92" fmla="*/ 0 w 35"/>
              <a:gd name="T93" fmla="*/ 963 h 1769"/>
              <a:gd name="T94" fmla="*/ 0 w 35"/>
              <a:gd name="T95" fmla="*/ 967 h 1769"/>
              <a:gd name="T96" fmla="*/ 19 w 35"/>
              <a:gd name="T97" fmla="*/ 802 h 1769"/>
              <a:gd name="T98" fmla="*/ 0 w 35"/>
              <a:gd name="T99" fmla="*/ 802 h 1769"/>
              <a:gd name="T100" fmla="*/ 19 w 35"/>
              <a:gd name="T101" fmla="*/ 646 h 1769"/>
              <a:gd name="T102" fmla="*/ 0 w 35"/>
              <a:gd name="T103" fmla="*/ 481 h 1769"/>
              <a:gd name="T104" fmla="*/ 0 w 35"/>
              <a:gd name="T105" fmla="*/ 486 h 1769"/>
              <a:gd name="T106" fmla="*/ 19 w 35"/>
              <a:gd name="T107" fmla="*/ 321 h 1769"/>
              <a:gd name="T108" fmla="*/ 0 w 35"/>
              <a:gd name="T109" fmla="*/ 321 h 1769"/>
              <a:gd name="T110" fmla="*/ 19 w 35"/>
              <a:gd name="T111" fmla="*/ 165 h 1769"/>
              <a:gd name="T112" fmla="*/ 0 w 35"/>
              <a:gd name="T113" fmla="*/ 0 h 1769"/>
              <a:gd name="T114" fmla="*/ 0 w 35"/>
              <a:gd name="T115" fmla="*/ 5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 h="1769">
                <a:moveTo>
                  <a:pt x="5" y="1764"/>
                </a:moveTo>
                <a:lnTo>
                  <a:pt x="35" y="1764"/>
                </a:lnTo>
                <a:lnTo>
                  <a:pt x="35" y="1769"/>
                </a:lnTo>
                <a:lnTo>
                  <a:pt x="5" y="1769"/>
                </a:lnTo>
                <a:lnTo>
                  <a:pt x="5" y="1764"/>
                </a:lnTo>
                <a:close/>
                <a:moveTo>
                  <a:pt x="5" y="1685"/>
                </a:moveTo>
                <a:lnTo>
                  <a:pt x="35" y="1685"/>
                </a:lnTo>
                <a:lnTo>
                  <a:pt x="35" y="1689"/>
                </a:lnTo>
                <a:lnTo>
                  <a:pt x="5" y="1689"/>
                </a:lnTo>
                <a:lnTo>
                  <a:pt x="5" y="1685"/>
                </a:lnTo>
                <a:close/>
                <a:moveTo>
                  <a:pt x="5" y="1604"/>
                </a:moveTo>
                <a:lnTo>
                  <a:pt x="35" y="1604"/>
                </a:lnTo>
                <a:lnTo>
                  <a:pt x="35" y="1609"/>
                </a:lnTo>
                <a:lnTo>
                  <a:pt x="5" y="1609"/>
                </a:lnTo>
                <a:lnTo>
                  <a:pt x="5" y="1604"/>
                </a:lnTo>
                <a:close/>
                <a:moveTo>
                  <a:pt x="5" y="1524"/>
                </a:moveTo>
                <a:lnTo>
                  <a:pt x="35" y="1524"/>
                </a:lnTo>
                <a:lnTo>
                  <a:pt x="35" y="1529"/>
                </a:lnTo>
                <a:lnTo>
                  <a:pt x="5" y="1529"/>
                </a:lnTo>
                <a:lnTo>
                  <a:pt x="5" y="1524"/>
                </a:lnTo>
                <a:close/>
                <a:moveTo>
                  <a:pt x="5" y="1444"/>
                </a:moveTo>
                <a:lnTo>
                  <a:pt x="35" y="1444"/>
                </a:lnTo>
                <a:lnTo>
                  <a:pt x="35" y="1448"/>
                </a:lnTo>
                <a:lnTo>
                  <a:pt x="5" y="1448"/>
                </a:lnTo>
                <a:lnTo>
                  <a:pt x="5" y="1444"/>
                </a:lnTo>
                <a:close/>
                <a:moveTo>
                  <a:pt x="5" y="1363"/>
                </a:moveTo>
                <a:lnTo>
                  <a:pt x="35" y="1363"/>
                </a:lnTo>
                <a:lnTo>
                  <a:pt x="35" y="1368"/>
                </a:lnTo>
                <a:lnTo>
                  <a:pt x="5" y="1368"/>
                </a:lnTo>
                <a:lnTo>
                  <a:pt x="5" y="1363"/>
                </a:lnTo>
                <a:close/>
                <a:moveTo>
                  <a:pt x="5" y="1283"/>
                </a:moveTo>
                <a:lnTo>
                  <a:pt x="35" y="1283"/>
                </a:lnTo>
                <a:lnTo>
                  <a:pt x="35" y="1288"/>
                </a:lnTo>
                <a:lnTo>
                  <a:pt x="5" y="1288"/>
                </a:lnTo>
                <a:lnTo>
                  <a:pt x="5" y="1283"/>
                </a:lnTo>
                <a:close/>
                <a:moveTo>
                  <a:pt x="5" y="1203"/>
                </a:moveTo>
                <a:lnTo>
                  <a:pt x="35" y="1203"/>
                </a:lnTo>
                <a:lnTo>
                  <a:pt x="35" y="1207"/>
                </a:lnTo>
                <a:lnTo>
                  <a:pt x="5" y="1207"/>
                </a:lnTo>
                <a:lnTo>
                  <a:pt x="5" y="1203"/>
                </a:lnTo>
                <a:close/>
                <a:moveTo>
                  <a:pt x="5" y="1123"/>
                </a:moveTo>
                <a:lnTo>
                  <a:pt x="35" y="1123"/>
                </a:lnTo>
                <a:lnTo>
                  <a:pt x="35" y="1128"/>
                </a:lnTo>
                <a:lnTo>
                  <a:pt x="5" y="1128"/>
                </a:lnTo>
                <a:lnTo>
                  <a:pt x="5" y="1123"/>
                </a:lnTo>
                <a:close/>
                <a:moveTo>
                  <a:pt x="5" y="1043"/>
                </a:moveTo>
                <a:lnTo>
                  <a:pt x="35" y="1043"/>
                </a:lnTo>
                <a:lnTo>
                  <a:pt x="35" y="1047"/>
                </a:lnTo>
                <a:lnTo>
                  <a:pt x="5" y="1047"/>
                </a:lnTo>
                <a:lnTo>
                  <a:pt x="5" y="1043"/>
                </a:lnTo>
                <a:close/>
                <a:moveTo>
                  <a:pt x="5" y="963"/>
                </a:moveTo>
                <a:lnTo>
                  <a:pt x="35" y="963"/>
                </a:lnTo>
                <a:lnTo>
                  <a:pt x="35" y="967"/>
                </a:lnTo>
                <a:lnTo>
                  <a:pt x="5" y="967"/>
                </a:lnTo>
                <a:lnTo>
                  <a:pt x="5" y="963"/>
                </a:lnTo>
                <a:close/>
                <a:moveTo>
                  <a:pt x="5" y="882"/>
                </a:moveTo>
                <a:lnTo>
                  <a:pt x="35" y="882"/>
                </a:lnTo>
                <a:lnTo>
                  <a:pt x="35" y="887"/>
                </a:lnTo>
                <a:lnTo>
                  <a:pt x="5" y="887"/>
                </a:lnTo>
                <a:lnTo>
                  <a:pt x="5" y="882"/>
                </a:lnTo>
                <a:close/>
                <a:moveTo>
                  <a:pt x="5" y="802"/>
                </a:moveTo>
                <a:lnTo>
                  <a:pt x="35" y="802"/>
                </a:lnTo>
                <a:lnTo>
                  <a:pt x="35" y="806"/>
                </a:lnTo>
                <a:lnTo>
                  <a:pt x="5" y="806"/>
                </a:lnTo>
                <a:lnTo>
                  <a:pt x="5" y="802"/>
                </a:lnTo>
                <a:close/>
                <a:moveTo>
                  <a:pt x="5" y="722"/>
                </a:moveTo>
                <a:lnTo>
                  <a:pt x="35" y="722"/>
                </a:lnTo>
                <a:lnTo>
                  <a:pt x="35" y="727"/>
                </a:lnTo>
                <a:lnTo>
                  <a:pt x="5" y="727"/>
                </a:lnTo>
                <a:lnTo>
                  <a:pt x="5" y="722"/>
                </a:lnTo>
                <a:close/>
                <a:moveTo>
                  <a:pt x="5" y="642"/>
                </a:moveTo>
                <a:lnTo>
                  <a:pt x="35" y="642"/>
                </a:lnTo>
                <a:lnTo>
                  <a:pt x="35" y="646"/>
                </a:lnTo>
                <a:lnTo>
                  <a:pt x="5" y="646"/>
                </a:lnTo>
                <a:lnTo>
                  <a:pt x="5" y="642"/>
                </a:lnTo>
                <a:close/>
                <a:moveTo>
                  <a:pt x="5" y="562"/>
                </a:moveTo>
                <a:lnTo>
                  <a:pt x="35" y="562"/>
                </a:lnTo>
                <a:lnTo>
                  <a:pt x="35" y="566"/>
                </a:lnTo>
                <a:lnTo>
                  <a:pt x="5" y="566"/>
                </a:lnTo>
                <a:lnTo>
                  <a:pt x="5" y="562"/>
                </a:lnTo>
                <a:close/>
                <a:moveTo>
                  <a:pt x="5" y="481"/>
                </a:moveTo>
                <a:lnTo>
                  <a:pt x="35" y="481"/>
                </a:lnTo>
                <a:lnTo>
                  <a:pt x="35" y="486"/>
                </a:lnTo>
                <a:lnTo>
                  <a:pt x="5" y="486"/>
                </a:lnTo>
                <a:lnTo>
                  <a:pt x="5" y="481"/>
                </a:lnTo>
                <a:close/>
                <a:moveTo>
                  <a:pt x="5" y="401"/>
                </a:moveTo>
                <a:lnTo>
                  <a:pt x="35" y="401"/>
                </a:lnTo>
                <a:lnTo>
                  <a:pt x="35" y="405"/>
                </a:lnTo>
                <a:lnTo>
                  <a:pt x="5" y="405"/>
                </a:lnTo>
                <a:lnTo>
                  <a:pt x="5" y="401"/>
                </a:lnTo>
                <a:close/>
                <a:moveTo>
                  <a:pt x="5" y="321"/>
                </a:moveTo>
                <a:lnTo>
                  <a:pt x="35" y="321"/>
                </a:lnTo>
                <a:lnTo>
                  <a:pt x="35" y="326"/>
                </a:lnTo>
                <a:lnTo>
                  <a:pt x="5" y="326"/>
                </a:lnTo>
                <a:lnTo>
                  <a:pt x="5" y="321"/>
                </a:lnTo>
                <a:close/>
                <a:moveTo>
                  <a:pt x="5" y="240"/>
                </a:moveTo>
                <a:lnTo>
                  <a:pt x="35" y="240"/>
                </a:lnTo>
                <a:lnTo>
                  <a:pt x="35" y="245"/>
                </a:lnTo>
                <a:lnTo>
                  <a:pt x="5" y="245"/>
                </a:lnTo>
                <a:lnTo>
                  <a:pt x="5" y="240"/>
                </a:lnTo>
                <a:close/>
                <a:moveTo>
                  <a:pt x="5" y="161"/>
                </a:moveTo>
                <a:lnTo>
                  <a:pt x="35" y="161"/>
                </a:lnTo>
                <a:lnTo>
                  <a:pt x="35" y="165"/>
                </a:lnTo>
                <a:lnTo>
                  <a:pt x="5" y="165"/>
                </a:lnTo>
                <a:lnTo>
                  <a:pt x="5" y="161"/>
                </a:lnTo>
                <a:close/>
                <a:moveTo>
                  <a:pt x="5" y="80"/>
                </a:moveTo>
                <a:lnTo>
                  <a:pt x="35" y="80"/>
                </a:lnTo>
                <a:lnTo>
                  <a:pt x="35" y="85"/>
                </a:lnTo>
                <a:lnTo>
                  <a:pt x="5" y="85"/>
                </a:lnTo>
                <a:lnTo>
                  <a:pt x="5" y="80"/>
                </a:lnTo>
                <a:close/>
                <a:moveTo>
                  <a:pt x="5" y="0"/>
                </a:moveTo>
                <a:lnTo>
                  <a:pt x="35" y="0"/>
                </a:lnTo>
                <a:lnTo>
                  <a:pt x="35" y="5"/>
                </a:lnTo>
                <a:lnTo>
                  <a:pt x="5" y="5"/>
                </a:lnTo>
                <a:lnTo>
                  <a:pt x="5" y="0"/>
                </a:lnTo>
                <a:close/>
                <a:moveTo>
                  <a:pt x="0" y="1764"/>
                </a:moveTo>
                <a:lnTo>
                  <a:pt x="19" y="1764"/>
                </a:lnTo>
                <a:lnTo>
                  <a:pt x="19" y="1769"/>
                </a:lnTo>
                <a:lnTo>
                  <a:pt x="0" y="1769"/>
                </a:lnTo>
                <a:lnTo>
                  <a:pt x="0" y="1764"/>
                </a:lnTo>
                <a:close/>
                <a:moveTo>
                  <a:pt x="0" y="1604"/>
                </a:moveTo>
                <a:lnTo>
                  <a:pt x="19" y="1604"/>
                </a:lnTo>
                <a:lnTo>
                  <a:pt x="19" y="1609"/>
                </a:lnTo>
                <a:lnTo>
                  <a:pt x="0" y="1609"/>
                </a:lnTo>
                <a:lnTo>
                  <a:pt x="0" y="1604"/>
                </a:lnTo>
                <a:close/>
                <a:moveTo>
                  <a:pt x="0" y="1444"/>
                </a:moveTo>
                <a:lnTo>
                  <a:pt x="19" y="1444"/>
                </a:lnTo>
                <a:lnTo>
                  <a:pt x="19" y="1448"/>
                </a:lnTo>
                <a:lnTo>
                  <a:pt x="0" y="1448"/>
                </a:lnTo>
                <a:lnTo>
                  <a:pt x="0" y="1444"/>
                </a:lnTo>
                <a:close/>
                <a:moveTo>
                  <a:pt x="0" y="1283"/>
                </a:moveTo>
                <a:lnTo>
                  <a:pt x="19" y="1283"/>
                </a:lnTo>
                <a:lnTo>
                  <a:pt x="19" y="1288"/>
                </a:lnTo>
                <a:lnTo>
                  <a:pt x="0" y="1288"/>
                </a:lnTo>
                <a:lnTo>
                  <a:pt x="0" y="1283"/>
                </a:lnTo>
                <a:close/>
                <a:moveTo>
                  <a:pt x="0" y="1123"/>
                </a:moveTo>
                <a:lnTo>
                  <a:pt x="19" y="1123"/>
                </a:lnTo>
                <a:lnTo>
                  <a:pt x="19" y="1128"/>
                </a:lnTo>
                <a:lnTo>
                  <a:pt x="0" y="1128"/>
                </a:lnTo>
                <a:lnTo>
                  <a:pt x="0" y="1123"/>
                </a:lnTo>
                <a:close/>
                <a:moveTo>
                  <a:pt x="0" y="963"/>
                </a:moveTo>
                <a:lnTo>
                  <a:pt x="19" y="963"/>
                </a:lnTo>
                <a:lnTo>
                  <a:pt x="19" y="967"/>
                </a:lnTo>
                <a:lnTo>
                  <a:pt x="0" y="967"/>
                </a:lnTo>
                <a:lnTo>
                  <a:pt x="0" y="963"/>
                </a:lnTo>
                <a:close/>
                <a:moveTo>
                  <a:pt x="0" y="802"/>
                </a:moveTo>
                <a:lnTo>
                  <a:pt x="19" y="802"/>
                </a:lnTo>
                <a:lnTo>
                  <a:pt x="19" y="806"/>
                </a:lnTo>
                <a:lnTo>
                  <a:pt x="0" y="806"/>
                </a:lnTo>
                <a:lnTo>
                  <a:pt x="0" y="802"/>
                </a:lnTo>
                <a:close/>
                <a:moveTo>
                  <a:pt x="0" y="642"/>
                </a:moveTo>
                <a:lnTo>
                  <a:pt x="19" y="642"/>
                </a:lnTo>
                <a:lnTo>
                  <a:pt x="19" y="646"/>
                </a:lnTo>
                <a:lnTo>
                  <a:pt x="0" y="646"/>
                </a:lnTo>
                <a:lnTo>
                  <a:pt x="0" y="642"/>
                </a:lnTo>
                <a:close/>
                <a:moveTo>
                  <a:pt x="0" y="481"/>
                </a:moveTo>
                <a:lnTo>
                  <a:pt x="19" y="481"/>
                </a:lnTo>
                <a:lnTo>
                  <a:pt x="19" y="486"/>
                </a:lnTo>
                <a:lnTo>
                  <a:pt x="0" y="486"/>
                </a:lnTo>
                <a:lnTo>
                  <a:pt x="0" y="481"/>
                </a:lnTo>
                <a:close/>
                <a:moveTo>
                  <a:pt x="0" y="321"/>
                </a:moveTo>
                <a:lnTo>
                  <a:pt x="19" y="321"/>
                </a:lnTo>
                <a:lnTo>
                  <a:pt x="19" y="326"/>
                </a:lnTo>
                <a:lnTo>
                  <a:pt x="0" y="326"/>
                </a:lnTo>
                <a:lnTo>
                  <a:pt x="0" y="321"/>
                </a:lnTo>
                <a:close/>
                <a:moveTo>
                  <a:pt x="0" y="161"/>
                </a:moveTo>
                <a:lnTo>
                  <a:pt x="19" y="161"/>
                </a:lnTo>
                <a:lnTo>
                  <a:pt x="19" y="165"/>
                </a:lnTo>
                <a:lnTo>
                  <a:pt x="0" y="165"/>
                </a:lnTo>
                <a:lnTo>
                  <a:pt x="0" y="161"/>
                </a:lnTo>
                <a:close/>
                <a:moveTo>
                  <a:pt x="0" y="0"/>
                </a:moveTo>
                <a:lnTo>
                  <a:pt x="19" y="0"/>
                </a:lnTo>
                <a:lnTo>
                  <a:pt x="19" y="5"/>
                </a:lnTo>
                <a:lnTo>
                  <a:pt x="0" y="5"/>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08" name="Rectangle 14"/>
          <p:cNvSpPr>
            <a:spLocks noChangeArrowheads="1"/>
          </p:cNvSpPr>
          <p:nvPr/>
        </p:nvSpPr>
        <p:spPr bwMode="auto">
          <a:xfrm>
            <a:off x="6269166" y="4377240"/>
            <a:ext cx="3872974" cy="9257"/>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09" name="Freeform 15"/>
          <p:cNvSpPr>
            <a:spLocks noEditPoints="1"/>
          </p:cNvSpPr>
          <p:nvPr/>
        </p:nvSpPr>
        <p:spPr bwMode="auto">
          <a:xfrm>
            <a:off x="6265465" y="4355024"/>
            <a:ext cx="3880379" cy="64797"/>
          </a:xfrm>
          <a:custGeom>
            <a:avLst/>
            <a:gdLst>
              <a:gd name="T0" fmla="*/ 53 w 2096"/>
              <a:gd name="T1" fmla="*/ 0 h 35"/>
              <a:gd name="T2" fmla="*/ 100 w 2096"/>
              <a:gd name="T3" fmla="*/ 30 h 35"/>
              <a:gd name="T4" fmla="*/ 143 w 2096"/>
              <a:gd name="T5" fmla="*/ 30 h 35"/>
              <a:gd name="T6" fmla="*/ 191 w 2096"/>
              <a:gd name="T7" fmla="*/ 0 h 35"/>
              <a:gd name="T8" fmla="*/ 242 w 2096"/>
              <a:gd name="T9" fmla="*/ 0 h 35"/>
              <a:gd name="T10" fmla="*/ 338 w 2096"/>
              <a:gd name="T11" fmla="*/ 0 h 35"/>
              <a:gd name="T12" fmla="*/ 385 w 2096"/>
              <a:gd name="T13" fmla="*/ 30 h 35"/>
              <a:gd name="T14" fmla="*/ 428 w 2096"/>
              <a:gd name="T15" fmla="*/ 30 h 35"/>
              <a:gd name="T16" fmla="*/ 476 w 2096"/>
              <a:gd name="T17" fmla="*/ 0 h 35"/>
              <a:gd name="T18" fmla="*/ 528 w 2096"/>
              <a:gd name="T19" fmla="*/ 0 h 35"/>
              <a:gd name="T20" fmla="*/ 623 w 2096"/>
              <a:gd name="T21" fmla="*/ 0 h 35"/>
              <a:gd name="T22" fmla="*/ 671 w 2096"/>
              <a:gd name="T23" fmla="*/ 30 h 35"/>
              <a:gd name="T24" fmla="*/ 714 w 2096"/>
              <a:gd name="T25" fmla="*/ 30 h 35"/>
              <a:gd name="T26" fmla="*/ 761 w 2096"/>
              <a:gd name="T27" fmla="*/ 0 h 35"/>
              <a:gd name="T28" fmla="*/ 814 w 2096"/>
              <a:gd name="T29" fmla="*/ 0 h 35"/>
              <a:gd name="T30" fmla="*/ 908 w 2096"/>
              <a:gd name="T31" fmla="*/ 0 h 35"/>
              <a:gd name="T32" fmla="*/ 956 w 2096"/>
              <a:gd name="T33" fmla="*/ 30 h 35"/>
              <a:gd name="T34" fmla="*/ 999 w 2096"/>
              <a:gd name="T35" fmla="*/ 30 h 35"/>
              <a:gd name="T36" fmla="*/ 1046 w 2096"/>
              <a:gd name="T37" fmla="*/ 0 h 35"/>
              <a:gd name="T38" fmla="*/ 1099 w 2096"/>
              <a:gd name="T39" fmla="*/ 0 h 35"/>
              <a:gd name="T40" fmla="*/ 1194 w 2096"/>
              <a:gd name="T41" fmla="*/ 0 h 35"/>
              <a:gd name="T42" fmla="*/ 1241 w 2096"/>
              <a:gd name="T43" fmla="*/ 30 h 35"/>
              <a:gd name="T44" fmla="*/ 1284 w 2096"/>
              <a:gd name="T45" fmla="*/ 30 h 35"/>
              <a:gd name="T46" fmla="*/ 1332 w 2096"/>
              <a:gd name="T47" fmla="*/ 0 h 35"/>
              <a:gd name="T48" fmla="*/ 1384 w 2096"/>
              <a:gd name="T49" fmla="*/ 0 h 35"/>
              <a:gd name="T50" fmla="*/ 1479 w 2096"/>
              <a:gd name="T51" fmla="*/ 0 h 35"/>
              <a:gd name="T52" fmla="*/ 1526 w 2096"/>
              <a:gd name="T53" fmla="*/ 30 h 35"/>
              <a:gd name="T54" fmla="*/ 1569 w 2096"/>
              <a:gd name="T55" fmla="*/ 30 h 35"/>
              <a:gd name="T56" fmla="*/ 1617 w 2096"/>
              <a:gd name="T57" fmla="*/ 0 h 35"/>
              <a:gd name="T58" fmla="*/ 1669 w 2096"/>
              <a:gd name="T59" fmla="*/ 0 h 35"/>
              <a:gd name="T60" fmla="*/ 1764 w 2096"/>
              <a:gd name="T61" fmla="*/ 0 h 35"/>
              <a:gd name="T62" fmla="*/ 1811 w 2096"/>
              <a:gd name="T63" fmla="*/ 30 h 35"/>
              <a:gd name="T64" fmla="*/ 1855 w 2096"/>
              <a:gd name="T65" fmla="*/ 30 h 35"/>
              <a:gd name="T66" fmla="*/ 1902 w 2096"/>
              <a:gd name="T67" fmla="*/ 0 h 35"/>
              <a:gd name="T68" fmla="*/ 1954 w 2096"/>
              <a:gd name="T69" fmla="*/ 0 h 35"/>
              <a:gd name="T70" fmla="*/ 2049 w 2096"/>
              <a:gd name="T71" fmla="*/ 0 h 35"/>
              <a:gd name="T72" fmla="*/ 2096 w 2096"/>
              <a:gd name="T73" fmla="*/ 30 h 35"/>
              <a:gd name="T74" fmla="*/ 0 w 2096"/>
              <a:gd name="T75" fmla="*/ 35 h 35"/>
              <a:gd name="T76" fmla="*/ 96 w 2096"/>
              <a:gd name="T77" fmla="*/ 15 h 35"/>
              <a:gd name="T78" fmla="*/ 195 w 2096"/>
              <a:gd name="T79" fmla="*/ 15 h 35"/>
              <a:gd name="T80" fmla="*/ 385 w 2096"/>
              <a:gd name="T81" fmla="*/ 15 h 35"/>
              <a:gd name="T82" fmla="*/ 480 w 2096"/>
              <a:gd name="T83" fmla="*/ 35 h 35"/>
              <a:gd name="T84" fmla="*/ 571 w 2096"/>
              <a:gd name="T85" fmla="*/ 35 h 35"/>
              <a:gd name="T86" fmla="*/ 666 w 2096"/>
              <a:gd name="T87" fmla="*/ 15 h 35"/>
              <a:gd name="T88" fmla="*/ 765 w 2096"/>
              <a:gd name="T89" fmla="*/ 15 h 35"/>
              <a:gd name="T90" fmla="*/ 956 w 2096"/>
              <a:gd name="T91" fmla="*/ 15 h 35"/>
              <a:gd name="T92" fmla="*/ 1051 w 2096"/>
              <a:gd name="T93" fmla="*/ 35 h 35"/>
              <a:gd name="T94" fmla="*/ 1142 w 2096"/>
              <a:gd name="T95" fmla="*/ 35 h 35"/>
              <a:gd name="T96" fmla="*/ 1236 w 2096"/>
              <a:gd name="T97" fmla="*/ 15 h 35"/>
              <a:gd name="T98" fmla="*/ 1337 w 2096"/>
              <a:gd name="T99" fmla="*/ 15 h 35"/>
              <a:gd name="T100" fmla="*/ 1526 w 2096"/>
              <a:gd name="T101" fmla="*/ 15 h 35"/>
              <a:gd name="T102" fmla="*/ 1622 w 2096"/>
              <a:gd name="T103" fmla="*/ 35 h 35"/>
              <a:gd name="T104" fmla="*/ 1712 w 2096"/>
              <a:gd name="T105" fmla="*/ 35 h 35"/>
              <a:gd name="T106" fmla="*/ 1807 w 2096"/>
              <a:gd name="T107" fmla="*/ 15 h 35"/>
              <a:gd name="T108" fmla="*/ 1907 w 2096"/>
              <a:gd name="T109" fmla="*/ 15 h 35"/>
              <a:gd name="T110" fmla="*/ 2096 w 2096"/>
              <a:gd name="T11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96" h="35">
                <a:moveTo>
                  <a:pt x="5" y="0"/>
                </a:moveTo>
                <a:lnTo>
                  <a:pt x="5" y="30"/>
                </a:lnTo>
                <a:lnTo>
                  <a:pt x="0" y="30"/>
                </a:lnTo>
                <a:lnTo>
                  <a:pt x="0" y="0"/>
                </a:lnTo>
                <a:lnTo>
                  <a:pt x="5" y="0"/>
                </a:lnTo>
                <a:close/>
                <a:moveTo>
                  <a:pt x="53" y="0"/>
                </a:moveTo>
                <a:lnTo>
                  <a:pt x="53" y="30"/>
                </a:lnTo>
                <a:lnTo>
                  <a:pt x="48" y="30"/>
                </a:lnTo>
                <a:lnTo>
                  <a:pt x="48" y="0"/>
                </a:lnTo>
                <a:lnTo>
                  <a:pt x="53" y="0"/>
                </a:lnTo>
                <a:close/>
                <a:moveTo>
                  <a:pt x="100" y="0"/>
                </a:moveTo>
                <a:lnTo>
                  <a:pt x="100" y="30"/>
                </a:lnTo>
                <a:lnTo>
                  <a:pt x="96" y="30"/>
                </a:lnTo>
                <a:lnTo>
                  <a:pt x="96" y="0"/>
                </a:lnTo>
                <a:lnTo>
                  <a:pt x="100" y="0"/>
                </a:lnTo>
                <a:close/>
                <a:moveTo>
                  <a:pt x="148" y="0"/>
                </a:moveTo>
                <a:lnTo>
                  <a:pt x="148" y="30"/>
                </a:lnTo>
                <a:lnTo>
                  <a:pt x="143" y="30"/>
                </a:lnTo>
                <a:lnTo>
                  <a:pt x="143" y="0"/>
                </a:lnTo>
                <a:lnTo>
                  <a:pt x="148" y="0"/>
                </a:lnTo>
                <a:close/>
                <a:moveTo>
                  <a:pt x="195" y="0"/>
                </a:moveTo>
                <a:lnTo>
                  <a:pt x="195" y="30"/>
                </a:lnTo>
                <a:lnTo>
                  <a:pt x="191" y="30"/>
                </a:lnTo>
                <a:lnTo>
                  <a:pt x="191" y="0"/>
                </a:lnTo>
                <a:lnTo>
                  <a:pt x="195" y="0"/>
                </a:lnTo>
                <a:close/>
                <a:moveTo>
                  <a:pt x="242" y="0"/>
                </a:moveTo>
                <a:lnTo>
                  <a:pt x="242" y="30"/>
                </a:lnTo>
                <a:lnTo>
                  <a:pt x="238" y="30"/>
                </a:lnTo>
                <a:lnTo>
                  <a:pt x="238" y="0"/>
                </a:lnTo>
                <a:lnTo>
                  <a:pt x="242" y="0"/>
                </a:lnTo>
                <a:close/>
                <a:moveTo>
                  <a:pt x="290" y="0"/>
                </a:moveTo>
                <a:lnTo>
                  <a:pt x="290" y="30"/>
                </a:lnTo>
                <a:lnTo>
                  <a:pt x="285" y="30"/>
                </a:lnTo>
                <a:lnTo>
                  <a:pt x="285" y="0"/>
                </a:lnTo>
                <a:lnTo>
                  <a:pt x="290" y="0"/>
                </a:lnTo>
                <a:close/>
                <a:moveTo>
                  <a:pt x="338" y="0"/>
                </a:moveTo>
                <a:lnTo>
                  <a:pt x="338" y="30"/>
                </a:lnTo>
                <a:lnTo>
                  <a:pt x="334" y="30"/>
                </a:lnTo>
                <a:lnTo>
                  <a:pt x="334" y="0"/>
                </a:lnTo>
                <a:lnTo>
                  <a:pt x="338" y="0"/>
                </a:lnTo>
                <a:close/>
                <a:moveTo>
                  <a:pt x="385" y="0"/>
                </a:moveTo>
                <a:lnTo>
                  <a:pt x="385" y="30"/>
                </a:lnTo>
                <a:lnTo>
                  <a:pt x="381" y="30"/>
                </a:lnTo>
                <a:lnTo>
                  <a:pt x="381" y="0"/>
                </a:lnTo>
                <a:lnTo>
                  <a:pt x="385" y="0"/>
                </a:lnTo>
                <a:close/>
                <a:moveTo>
                  <a:pt x="433" y="0"/>
                </a:moveTo>
                <a:lnTo>
                  <a:pt x="433" y="30"/>
                </a:lnTo>
                <a:lnTo>
                  <a:pt x="428" y="30"/>
                </a:lnTo>
                <a:lnTo>
                  <a:pt x="428" y="0"/>
                </a:lnTo>
                <a:lnTo>
                  <a:pt x="433" y="0"/>
                </a:lnTo>
                <a:close/>
                <a:moveTo>
                  <a:pt x="480" y="0"/>
                </a:moveTo>
                <a:lnTo>
                  <a:pt x="480" y="30"/>
                </a:lnTo>
                <a:lnTo>
                  <a:pt x="476" y="30"/>
                </a:lnTo>
                <a:lnTo>
                  <a:pt x="476" y="0"/>
                </a:lnTo>
                <a:lnTo>
                  <a:pt x="480" y="0"/>
                </a:lnTo>
                <a:close/>
                <a:moveTo>
                  <a:pt x="528" y="0"/>
                </a:moveTo>
                <a:lnTo>
                  <a:pt x="528" y="30"/>
                </a:lnTo>
                <a:lnTo>
                  <a:pt x="523" y="30"/>
                </a:lnTo>
                <a:lnTo>
                  <a:pt x="523" y="0"/>
                </a:lnTo>
                <a:lnTo>
                  <a:pt x="528" y="0"/>
                </a:lnTo>
                <a:close/>
                <a:moveTo>
                  <a:pt x="576" y="0"/>
                </a:moveTo>
                <a:lnTo>
                  <a:pt x="576" y="30"/>
                </a:lnTo>
                <a:lnTo>
                  <a:pt x="571" y="30"/>
                </a:lnTo>
                <a:lnTo>
                  <a:pt x="571" y="0"/>
                </a:lnTo>
                <a:lnTo>
                  <a:pt x="576" y="0"/>
                </a:lnTo>
                <a:close/>
                <a:moveTo>
                  <a:pt x="623" y="0"/>
                </a:moveTo>
                <a:lnTo>
                  <a:pt x="623" y="30"/>
                </a:lnTo>
                <a:lnTo>
                  <a:pt x="619" y="30"/>
                </a:lnTo>
                <a:lnTo>
                  <a:pt x="619" y="0"/>
                </a:lnTo>
                <a:lnTo>
                  <a:pt x="623" y="0"/>
                </a:lnTo>
                <a:close/>
                <a:moveTo>
                  <a:pt x="671" y="0"/>
                </a:moveTo>
                <a:lnTo>
                  <a:pt x="671" y="30"/>
                </a:lnTo>
                <a:lnTo>
                  <a:pt x="666" y="30"/>
                </a:lnTo>
                <a:lnTo>
                  <a:pt x="666" y="0"/>
                </a:lnTo>
                <a:lnTo>
                  <a:pt x="671" y="0"/>
                </a:lnTo>
                <a:close/>
                <a:moveTo>
                  <a:pt x="718" y="0"/>
                </a:moveTo>
                <a:lnTo>
                  <a:pt x="718" y="30"/>
                </a:lnTo>
                <a:lnTo>
                  <a:pt x="714" y="30"/>
                </a:lnTo>
                <a:lnTo>
                  <a:pt x="714" y="0"/>
                </a:lnTo>
                <a:lnTo>
                  <a:pt x="718" y="0"/>
                </a:lnTo>
                <a:close/>
                <a:moveTo>
                  <a:pt x="765" y="0"/>
                </a:moveTo>
                <a:lnTo>
                  <a:pt x="765" y="30"/>
                </a:lnTo>
                <a:lnTo>
                  <a:pt x="761" y="30"/>
                </a:lnTo>
                <a:lnTo>
                  <a:pt x="761" y="0"/>
                </a:lnTo>
                <a:lnTo>
                  <a:pt x="765" y="0"/>
                </a:lnTo>
                <a:close/>
                <a:moveTo>
                  <a:pt x="814" y="0"/>
                </a:moveTo>
                <a:lnTo>
                  <a:pt x="814" y="30"/>
                </a:lnTo>
                <a:lnTo>
                  <a:pt x="809" y="30"/>
                </a:lnTo>
                <a:lnTo>
                  <a:pt x="809" y="0"/>
                </a:lnTo>
                <a:lnTo>
                  <a:pt x="814" y="0"/>
                </a:lnTo>
                <a:close/>
                <a:moveTo>
                  <a:pt x="861" y="0"/>
                </a:moveTo>
                <a:lnTo>
                  <a:pt x="861" y="30"/>
                </a:lnTo>
                <a:lnTo>
                  <a:pt x="856" y="30"/>
                </a:lnTo>
                <a:lnTo>
                  <a:pt x="856" y="0"/>
                </a:lnTo>
                <a:lnTo>
                  <a:pt x="861" y="0"/>
                </a:lnTo>
                <a:close/>
                <a:moveTo>
                  <a:pt x="908" y="0"/>
                </a:moveTo>
                <a:lnTo>
                  <a:pt x="908" y="30"/>
                </a:lnTo>
                <a:lnTo>
                  <a:pt x="904" y="30"/>
                </a:lnTo>
                <a:lnTo>
                  <a:pt x="904" y="0"/>
                </a:lnTo>
                <a:lnTo>
                  <a:pt x="908" y="0"/>
                </a:lnTo>
                <a:close/>
                <a:moveTo>
                  <a:pt x="956" y="0"/>
                </a:moveTo>
                <a:lnTo>
                  <a:pt x="956" y="30"/>
                </a:lnTo>
                <a:lnTo>
                  <a:pt x="951" y="30"/>
                </a:lnTo>
                <a:lnTo>
                  <a:pt x="951" y="0"/>
                </a:lnTo>
                <a:lnTo>
                  <a:pt x="956" y="0"/>
                </a:lnTo>
                <a:close/>
                <a:moveTo>
                  <a:pt x="1003" y="0"/>
                </a:moveTo>
                <a:lnTo>
                  <a:pt x="1003" y="30"/>
                </a:lnTo>
                <a:lnTo>
                  <a:pt x="999" y="30"/>
                </a:lnTo>
                <a:lnTo>
                  <a:pt x="999" y="0"/>
                </a:lnTo>
                <a:lnTo>
                  <a:pt x="1003" y="0"/>
                </a:lnTo>
                <a:close/>
                <a:moveTo>
                  <a:pt x="1051" y="0"/>
                </a:moveTo>
                <a:lnTo>
                  <a:pt x="1051" y="30"/>
                </a:lnTo>
                <a:lnTo>
                  <a:pt x="1046" y="30"/>
                </a:lnTo>
                <a:lnTo>
                  <a:pt x="1046" y="0"/>
                </a:lnTo>
                <a:lnTo>
                  <a:pt x="1051" y="0"/>
                </a:lnTo>
                <a:close/>
                <a:moveTo>
                  <a:pt x="1099" y="0"/>
                </a:moveTo>
                <a:lnTo>
                  <a:pt x="1099" y="30"/>
                </a:lnTo>
                <a:lnTo>
                  <a:pt x="1094" y="30"/>
                </a:lnTo>
                <a:lnTo>
                  <a:pt x="1094" y="0"/>
                </a:lnTo>
                <a:lnTo>
                  <a:pt x="1099" y="0"/>
                </a:lnTo>
                <a:close/>
                <a:moveTo>
                  <a:pt x="1146" y="0"/>
                </a:moveTo>
                <a:lnTo>
                  <a:pt x="1146" y="30"/>
                </a:lnTo>
                <a:lnTo>
                  <a:pt x="1142" y="30"/>
                </a:lnTo>
                <a:lnTo>
                  <a:pt x="1142" y="0"/>
                </a:lnTo>
                <a:lnTo>
                  <a:pt x="1146" y="0"/>
                </a:lnTo>
                <a:close/>
                <a:moveTo>
                  <a:pt x="1194" y="0"/>
                </a:moveTo>
                <a:lnTo>
                  <a:pt x="1194" y="30"/>
                </a:lnTo>
                <a:lnTo>
                  <a:pt x="1189" y="30"/>
                </a:lnTo>
                <a:lnTo>
                  <a:pt x="1189" y="0"/>
                </a:lnTo>
                <a:lnTo>
                  <a:pt x="1194" y="0"/>
                </a:lnTo>
                <a:close/>
                <a:moveTo>
                  <a:pt x="1241" y="0"/>
                </a:moveTo>
                <a:lnTo>
                  <a:pt x="1241" y="30"/>
                </a:lnTo>
                <a:lnTo>
                  <a:pt x="1236" y="30"/>
                </a:lnTo>
                <a:lnTo>
                  <a:pt x="1236" y="0"/>
                </a:lnTo>
                <a:lnTo>
                  <a:pt x="1241" y="0"/>
                </a:lnTo>
                <a:close/>
                <a:moveTo>
                  <a:pt x="1288" y="0"/>
                </a:moveTo>
                <a:lnTo>
                  <a:pt x="1288" y="30"/>
                </a:lnTo>
                <a:lnTo>
                  <a:pt x="1284" y="30"/>
                </a:lnTo>
                <a:lnTo>
                  <a:pt x="1284" y="0"/>
                </a:lnTo>
                <a:lnTo>
                  <a:pt x="1288" y="0"/>
                </a:lnTo>
                <a:close/>
                <a:moveTo>
                  <a:pt x="1337" y="0"/>
                </a:moveTo>
                <a:lnTo>
                  <a:pt x="1337" y="30"/>
                </a:lnTo>
                <a:lnTo>
                  <a:pt x="1332" y="30"/>
                </a:lnTo>
                <a:lnTo>
                  <a:pt x="1332" y="0"/>
                </a:lnTo>
                <a:lnTo>
                  <a:pt x="1337" y="0"/>
                </a:lnTo>
                <a:close/>
                <a:moveTo>
                  <a:pt x="1384" y="0"/>
                </a:moveTo>
                <a:lnTo>
                  <a:pt x="1384" y="30"/>
                </a:lnTo>
                <a:lnTo>
                  <a:pt x="1379" y="30"/>
                </a:lnTo>
                <a:lnTo>
                  <a:pt x="1379" y="0"/>
                </a:lnTo>
                <a:lnTo>
                  <a:pt x="1384" y="0"/>
                </a:lnTo>
                <a:close/>
                <a:moveTo>
                  <a:pt x="1431" y="0"/>
                </a:moveTo>
                <a:lnTo>
                  <a:pt x="1431" y="30"/>
                </a:lnTo>
                <a:lnTo>
                  <a:pt x="1427" y="30"/>
                </a:lnTo>
                <a:lnTo>
                  <a:pt x="1427" y="0"/>
                </a:lnTo>
                <a:lnTo>
                  <a:pt x="1431" y="0"/>
                </a:lnTo>
                <a:close/>
                <a:moveTo>
                  <a:pt x="1479" y="0"/>
                </a:moveTo>
                <a:lnTo>
                  <a:pt x="1479" y="30"/>
                </a:lnTo>
                <a:lnTo>
                  <a:pt x="1474" y="30"/>
                </a:lnTo>
                <a:lnTo>
                  <a:pt x="1474" y="0"/>
                </a:lnTo>
                <a:lnTo>
                  <a:pt x="1479" y="0"/>
                </a:lnTo>
                <a:close/>
                <a:moveTo>
                  <a:pt x="1526" y="0"/>
                </a:moveTo>
                <a:lnTo>
                  <a:pt x="1526" y="30"/>
                </a:lnTo>
                <a:lnTo>
                  <a:pt x="1522" y="30"/>
                </a:lnTo>
                <a:lnTo>
                  <a:pt x="1522" y="0"/>
                </a:lnTo>
                <a:lnTo>
                  <a:pt x="1526" y="0"/>
                </a:lnTo>
                <a:close/>
                <a:moveTo>
                  <a:pt x="1574" y="0"/>
                </a:moveTo>
                <a:lnTo>
                  <a:pt x="1574" y="30"/>
                </a:lnTo>
                <a:lnTo>
                  <a:pt x="1569" y="30"/>
                </a:lnTo>
                <a:lnTo>
                  <a:pt x="1569" y="0"/>
                </a:lnTo>
                <a:lnTo>
                  <a:pt x="1574" y="0"/>
                </a:lnTo>
                <a:close/>
                <a:moveTo>
                  <a:pt x="1622" y="0"/>
                </a:moveTo>
                <a:lnTo>
                  <a:pt x="1622" y="30"/>
                </a:lnTo>
                <a:lnTo>
                  <a:pt x="1617" y="30"/>
                </a:lnTo>
                <a:lnTo>
                  <a:pt x="1617" y="0"/>
                </a:lnTo>
                <a:lnTo>
                  <a:pt x="1622" y="0"/>
                </a:lnTo>
                <a:close/>
                <a:moveTo>
                  <a:pt x="1669" y="0"/>
                </a:moveTo>
                <a:lnTo>
                  <a:pt x="1669" y="30"/>
                </a:lnTo>
                <a:lnTo>
                  <a:pt x="1665" y="30"/>
                </a:lnTo>
                <a:lnTo>
                  <a:pt x="1665" y="0"/>
                </a:lnTo>
                <a:lnTo>
                  <a:pt x="1669" y="0"/>
                </a:lnTo>
                <a:close/>
                <a:moveTo>
                  <a:pt x="1716" y="0"/>
                </a:moveTo>
                <a:lnTo>
                  <a:pt x="1716" y="30"/>
                </a:lnTo>
                <a:lnTo>
                  <a:pt x="1712" y="30"/>
                </a:lnTo>
                <a:lnTo>
                  <a:pt x="1712" y="0"/>
                </a:lnTo>
                <a:lnTo>
                  <a:pt x="1716" y="0"/>
                </a:lnTo>
                <a:close/>
                <a:moveTo>
                  <a:pt x="1764" y="0"/>
                </a:moveTo>
                <a:lnTo>
                  <a:pt x="1764" y="30"/>
                </a:lnTo>
                <a:lnTo>
                  <a:pt x="1759" y="30"/>
                </a:lnTo>
                <a:lnTo>
                  <a:pt x="1759" y="0"/>
                </a:lnTo>
                <a:lnTo>
                  <a:pt x="1764" y="0"/>
                </a:lnTo>
                <a:close/>
                <a:moveTo>
                  <a:pt x="1811" y="0"/>
                </a:moveTo>
                <a:lnTo>
                  <a:pt x="1811" y="30"/>
                </a:lnTo>
                <a:lnTo>
                  <a:pt x="1807" y="30"/>
                </a:lnTo>
                <a:lnTo>
                  <a:pt x="1807" y="0"/>
                </a:lnTo>
                <a:lnTo>
                  <a:pt x="1811" y="0"/>
                </a:lnTo>
                <a:close/>
                <a:moveTo>
                  <a:pt x="1859" y="0"/>
                </a:moveTo>
                <a:lnTo>
                  <a:pt x="1859" y="30"/>
                </a:lnTo>
                <a:lnTo>
                  <a:pt x="1855" y="30"/>
                </a:lnTo>
                <a:lnTo>
                  <a:pt x="1855" y="0"/>
                </a:lnTo>
                <a:lnTo>
                  <a:pt x="1859" y="0"/>
                </a:lnTo>
                <a:close/>
                <a:moveTo>
                  <a:pt x="1907" y="0"/>
                </a:moveTo>
                <a:lnTo>
                  <a:pt x="1907" y="30"/>
                </a:lnTo>
                <a:lnTo>
                  <a:pt x="1902" y="30"/>
                </a:lnTo>
                <a:lnTo>
                  <a:pt x="1902" y="0"/>
                </a:lnTo>
                <a:lnTo>
                  <a:pt x="1907" y="0"/>
                </a:lnTo>
                <a:close/>
                <a:moveTo>
                  <a:pt x="1954" y="0"/>
                </a:moveTo>
                <a:lnTo>
                  <a:pt x="1954" y="30"/>
                </a:lnTo>
                <a:lnTo>
                  <a:pt x="1950" y="30"/>
                </a:lnTo>
                <a:lnTo>
                  <a:pt x="1950" y="0"/>
                </a:lnTo>
                <a:lnTo>
                  <a:pt x="1954" y="0"/>
                </a:lnTo>
                <a:close/>
                <a:moveTo>
                  <a:pt x="2002" y="0"/>
                </a:moveTo>
                <a:lnTo>
                  <a:pt x="2002" y="30"/>
                </a:lnTo>
                <a:lnTo>
                  <a:pt x="1997" y="30"/>
                </a:lnTo>
                <a:lnTo>
                  <a:pt x="1997" y="0"/>
                </a:lnTo>
                <a:lnTo>
                  <a:pt x="2002" y="0"/>
                </a:lnTo>
                <a:close/>
                <a:moveTo>
                  <a:pt x="2049" y="0"/>
                </a:moveTo>
                <a:lnTo>
                  <a:pt x="2049" y="30"/>
                </a:lnTo>
                <a:lnTo>
                  <a:pt x="2045" y="30"/>
                </a:lnTo>
                <a:lnTo>
                  <a:pt x="2045" y="0"/>
                </a:lnTo>
                <a:lnTo>
                  <a:pt x="2049" y="0"/>
                </a:lnTo>
                <a:close/>
                <a:moveTo>
                  <a:pt x="2096" y="0"/>
                </a:moveTo>
                <a:lnTo>
                  <a:pt x="2096" y="30"/>
                </a:lnTo>
                <a:lnTo>
                  <a:pt x="2092" y="30"/>
                </a:lnTo>
                <a:lnTo>
                  <a:pt x="2092" y="0"/>
                </a:lnTo>
                <a:lnTo>
                  <a:pt x="2096" y="0"/>
                </a:lnTo>
                <a:close/>
                <a:moveTo>
                  <a:pt x="5" y="15"/>
                </a:moveTo>
                <a:lnTo>
                  <a:pt x="5" y="35"/>
                </a:lnTo>
                <a:lnTo>
                  <a:pt x="0" y="35"/>
                </a:lnTo>
                <a:lnTo>
                  <a:pt x="0" y="15"/>
                </a:lnTo>
                <a:lnTo>
                  <a:pt x="5" y="15"/>
                </a:lnTo>
                <a:close/>
                <a:moveTo>
                  <a:pt x="100" y="15"/>
                </a:moveTo>
                <a:lnTo>
                  <a:pt x="100" y="35"/>
                </a:lnTo>
                <a:lnTo>
                  <a:pt x="96" y="35"/>
                </a:lnTo>
                <a:lnTo>
                  <a:pt x="96" y="15"/>
                </a:lnTo>
                <a:lnTo>
                  <a:pt x="100" y="15"/>
                </a:lnTo>
                <a:close/>
                <a:moveTo>
                  <a:pt x="195" y="15"/>
                </a:moveTo>
                <a:lnTo>
                  <a:pt x="195" y="35"/>
                </a:lnTo>
                <a:lnTo>
                  <a:pt x="191" y="35"/>
                </a:lnTo>
                <a:lnTo>
                  <a:pt x="191" y="15"/>
                </a:lnTo>
                <a:lnTo>
                  <a:pt x="195" y="15"/>
                </a:lnTo>
                <a:close/>
                <a:moveTo>
                  <a:pt x="290" y="15"/>
                </a:moveTo>
                <a:lnTo>
                  <a:pt x="290" y="35"/>
                </a:lnTo>
                <a:lnTo>
                  <a:pt x="285" y="35"/>
                </a:lnTo>
                <a:lnTo>
                  <a:pt x="285" y="15"/>
                </a:lnTo>
                <a:lnTo>
                  <a:pt x="290" y="15"/>
                </a:lnTo>
                <a:close/>
                <a:moveTo>
                  <a:pt x="385" y="15"/>
                </a:moveTo>
                <a:lnTo>
                  <a:pt x="385" y="35"/>
                </a:lnTo>
                <a:lnTo>
                  <a:pt x="381" y="35"/>
                </a:lnTo>
                <a:lnTo>
                  <a:pt x="381" y="15"/>
                </a:lnTo>
                <a:lnTo>
                  <a:pt x="385" y="15"/>
                </a:lnTo>
                <a:close/>
                <a:moveTo>
                  <a:pt x="480" y="15"/>
                </a:moveTo>
                <a:lnTo>
                  <a:pt x="480" y="35"/>
                </a:lnTo>
                <a:lnTo>
                  <a:pt x="476" y="35"/>
                </a:lnTo>
                <a:lnTo>
                  <a:pt x="476" y="15"/>
                </a:lnTo>
                <a:lnTo>
                  <a:pt x="480" y="15"/>
                </a:lnTo>
                <a:close/>
                <a:moveTo>
                  <a:pt x="576" y="15"/>
                </a:moveTo>
                <a:lnTo>
                  <a:pt x="576" y="35"/>
                </a:lnTo>
                <a:lnTo>
                  <a:pt x="571" y="35"/>
                </a:lnTo>
                <a:lnTo>
                  <a:pt x="571" y="15"/>
                </a:lnTo>
                <a:lnTo>
                  <a:pt x="576" y="15"/>
                </a:lnTo>
                <a:close/>
                <a:moveTo>
                  <a:pt x="671" y="15"/>
                </a:moveTo>
                <a:lnTo>
                  <a:pt x="671" y="35"/>
                </a:lnTo>
                <a:lnTo>
                  <a:pt x="666" y="35"/>
                </a:lnTo>
                <a:lnTo>
                  <a:pt x="666" y="15"/>
                </a:lnTo>
                <a:lnTo>
                  <a:pt x="671" y="15"/>
                </a:lnTo>
                <a:close/>
                <a:moveTo>
                  <a:pt x="765" y="15"/>
                </a:moveTo>
                <a:lnTo>
                  <a:pt x="765" y="35"/>
                </a:lnTo>
                <a:lnTo>
                  <a:pt x="761" y="35"/>
                </a:lnTo>
                <a:lnTo>
                  <a:pt x="761" y="15"/>
                </a:lnTo>
                <a:lnTo>
                  <a:pt x="765" y="15"/>
                </a:lnTo>
                <a:close/>
                <a:moveTo>
                  <a:pt x="861" y="15"/>
                </a:moveTo>
                <a:lnTo>
                  <a:pt x="861" y="35"/>
                </a:lnTo>
                <a:lnTo>
                  <a:pt x="856" y="35"/>
                </a:lnTo>
                <a:lnTo>
                  <a:pt x="856" y="15"/>
                </a:lnTo>
                <a:lnTo>
                  <a:pt x="861" y="15"/>
                </a:lnTo>
                <a:close/>
                <a:moveTo>
                  <a:pt x="956" y="15"/>
                </a:moveTo>
                <a:lnTo>
                  <a:pt x="956" y="35"/>
                </a:lnTo>
                <a:lnTo>
                  <a:pt x="951" y="35"/>
                </a:lnTo>
                <a:lnTo>
                  <a:pt x="951" y="15"/>
                </a:lnTo>
                <a:lnTo>
                  <a:pt x="956" y="15"/>
                </a:lnTo>
                <a:close/>
                <a:moveTo>
                  <a:pt x="1051" y="15"/>
                </a:moveTo>
                <a:lnTo>
                  <a:pt x="1051" y="35"/>
                </a:lnTo>
                <a:lnTo>
                  <a:pt x="1046" y="35"/>
                </a:lnTo>
                <a:lnTo>
                  <a:pt x="1046" y="15"/>
                </a:lnTo>
                <a:lnTo>
                  <a:pt x="1051" y="15"/>
                </a:lnTo>
                <a:close/>
                <a:moveTo>
                  <a:pt x="1146" y="15"/>
                </a:moveTo>
                <a:lnTo>
                  <a:pt x="1146" y="35"/>
                </a:lnTo>
                <a:lnTo>
                  <a:pt x="1142" y="35"/>
                </a:lnTo>
                <a:lnTo>
                  <a:pt x="1142" y="15"/>
                </a:lnTo>
                <a:lnTo>
                  <a:pt x="1146" y="15"/>
                </a:lnTo>
                <a:close/>
                <a:moveTo>
                  <a:pt x="1241" y="15"/>
                </a:moveTo>
                <a:lnTo>
                  <a:pt x="1241" y="35"/>
                </a:lnTo>
                <a:lnTo>
                  <a:pt x="1236" y="35"/>
                </a:lnTo>
                <a:lnTo>
                  <a:pt x="1236" y="15"/>
                </a:lnTo>
                <a:lnTo>
                  <a:pt x="1241" y="15"/>
                </a:lnTo>
                <a:close/>
                <a:moveTo>
                  <a:pt x="1337" y="15"/>
                </a:moveTo>
                <a:lnTo>
                  <a:pt x="1337" y="35"/>
                </a:lnTo>
                <a:lnTo>
                  <a:pt x="1332" y="35"/>
                </a:lnTo>
                <a:lnTo>
                  <a:pt x="1332" y="15"/>
                </a:lnTo>
                <a:lnTo>
                  <a:pt x="1337" y="15"/>
                </a:lnTo>
                <a:close/>
                <a:moveTo>
                  <a:pt x="1431" y="15"/>
                </a:moveTo>
                <a:lnTo>
                  <a:pt x="1431" y="35"/>
                </a:lnTo>
                <a:lnTo>
                  <a:pt x="1427" y="35"/>
                </a:lnTo>
                <a:lnTo>
                  <a:pt x="1427" y="15"/>
                </a:lnTo>
                <a:lnTo>
                  <a:pt x="1431" y="15"/>
                </a:lnTo>
                <a:close/>
                <a:moveTo>
                  <a:pt x="1526" y="15"/>
                </a:moveTo>
                <a:lnTo>
                  <a:pt x="1526" y="35"/>
                </a:lnTo>
                <a:lnTo>
                  <a:pt x="1522" y="35"/>
                </a:lnTo>
                <a:lnTo>
                  <a:pt x="1522" y="15"/>
                </a:lnTo>
                <a:lnTo>
                  <a:pt x="1526" y="15"/>
                </a:lnTo>
                <a:close/>
                <a:moveTo>
                  <a:pt x="1622" y="15"/>
                </a:moveTo>
                <a:lnTo>
                  <a:pt x="1622" y="35"/>
                </a:lnTo>
                <a:lnTo>
                  <a:pt x="1617" y="35"/>
                </a:lnTo>
                <a:lnTo>
                  <a:pt x="1617" y="15"/>
                </a:lnTo>
                <a:lnTo>
                  <a:pt x="1622" y="15"/>
                </a:lnTo>
                <a:close/>
                <a:moveTo>
                  <a:pt x="1716" y="15"/>
                </a:moveTo>
                <a:lnTo>
                  <a:pt x="1716" y="35"/>
                </a:lnTo>
                <a:lnTo>
                  <a:pt x="1712" y="35"/>
                </a:lnTo>
                <a:lnTo>
                  <a:pt x="1712" y="15"/>
                </a:lnTo>
                <a:lnTo>
                  <a:pt x="1716" y="15"/>
                </a:lnTo>
                <a:close/>
                <a:moveTo>
                  <a:pt x="1811" y="15"/>
                </a:moveTo>
                <a:lnTo>
                  <a:pt x="1811" y="35"/>
                </a:lnTo>
                <a:lnTo>
                  <a:pt x="1807" y="35"/>
                </a:lnTo>
                <a:lnTo>
                  <a:pt x="1807" y="15"/>
                </a:lnTo>
                <a:lnTo>
                  <a:pt x="1811" y="15"/>
                </a:lnTo>
                <a:close/>
                <a:moveTo>
                  <a:pt x="1907" y="15"/>
                </a:moveTo>
                <a:lnTo>
                  <a:pt x="1907" y="35"/>
                </a:lnTo>
                <a:lnTo>
                  <a:pt x="1902" y="35"/>
                </a:lnTo>
                <a:lnTo>
                  <a:pt x="1902" y="15"/>
                </a:lnTo>
                <a:lnTo>
                  <a:pt x="1907" y="15"/>
                </a:lnTo>
                <a:close/>
                <a:moveTo>
                  <a:pt x="2002" y="15"/>
                </a:moveTo>
                <a:lnTo>
                  <a:pt x="2002" y="35"/>
                </a:lnTo>
                <a:lnTo>
                  <a:pt x="1997" y="35"/>
                </a:lnTo>
                <a:lnTo>
                  <a:pt x="1997" y="15"/>
                </a:lnTo>
                <a:lnTo>
                  <a:pt x="2002" y="15"/>
                </a:lnTo>
                <a:close/>
                <a:moveTo>
                  <a:pt x="2096" y="15"/>
                </a:moveTo>
                <a:lnTo>
                  <a:pt x="2096" y="35"/>
                </a:lnTo>
                <a:lnTo>
                  <a:pt x="2092" y="35"/>
                </a:lnTo>
                <a:lnTo>
                  <a:pt x="2092" y="15"/>
                </a:lnTo>
                <a:lnTo>
                  <a:pt x="2096" y="15"/>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10" name="Freeform 16"/>
          <p:cNvSpPr>
            <a:spLocks/>
          </p:cNvSpPr>
          <p:nvPr/>
        </p:nvSpPr>
        <p:spPr bwMode="auto">
          <a:xfrm>
            <a:off x="6258059" y="1329957"/>
            <a:ext cx="3897042" cy="1849475"/>
          </a:xfrm>
          <a:custGeom>
            <a:avLst/>
            <a:gdLst>
              <a:gd name="T0" fmla="*/ 200 w 22380"/>
              <a:gd name="T1" fmla="*/ 9912 h 10614"/>
              <a:gd name="T2" fmla="*/ 422 w 22380"/>
              <a:gd name="T3" fmla="*/ 9213 h 10614"/>
              <a:gd name="T4" fmla="*/ 549 w 22380"/>
              <a:gd name="T5" fmla="*/ 8868 h 10614"/>
              <a:gd name="T6" fmla="*/ 773 w 22380"/>
              <a:gd name="T7" fmla="*/ 8376 h 10614"/>
              <a:gd name="T8" fmla="*/ 1153 w 22380"/>
              <a:gd name="T9" fmla="*/ 7659 h 10614"/>
              <a:gd name="T10" fmla="*/ 1598 w 22380"/>
              <a:gd name="T11" fmla="*/ 6920 h 10614"/>
              <a:gd name="T12" fmla="*/ 1916 w 22380"/>
              <a:gd name="T13" fmla="*/ 6485 h 10614"/>
              <a:gd name="T14" fmla="*/ 2799 w 22380"/>
              <a:gd name="T15" fmla="*/ 5258 h 10614"/>
              <a:gd name="T16" fmla="*/ 3054 w 22380"/>
              <a:gd name="T17" fmla="*/ 4916 h 10614"/>
              <a:gd name="T18" fmla="*/ 3312 w 22380"/>
              <a:gd name="T19" fmla="*/ 4638 h 10614"/>
              <a:gd name="T20" fmla="*/ 4575 w 22380"/>
              <a:gd name="T21" fmla="*/ 3341 h 10614"/>
              <a:gd name="T22" fmla="*/ 4954 w 22380"/>
              <a:gd name="T23" fmla="*/ 2935 h 10614"/>
              <a:gd name="T24" fmla="*/ 5342 w 22380"/>
              <a:gd name="T25" fmla="*/ 2613 h 10614"/>
              <a:gd name="T26" fmla="*/ 5735 w 22380"/>
              <a:gd name="T27" fmla="*/ 2397 h 10614"/>
              <a:gd name="T28" fmla="*/ 6118 w 22380"/>
              <a:gd name="T29" fmla="*/ 2276 h 10614"/>
              <a:gd name="T30" fmla="*/ 7001 w 22380"/>
              <a:gd name="T31" fmla="*/ 1964 h 10614"/>
              <a:gd name="T32" fmla="*/ 7265 w 22380"/>
              <a:gd name="T33" fmla="*/ 1901 h 10614"/>
              <a:gd name="T34" fmla="*/ 8151 w 22380"/>
              <a:gd name="T35" fmla="*/ 1797 h 10614"/>
              <a:gd name="T36" fmla="*/ 10173 w 22380"/>
              <a:gd name="T37" fmla="*/ 1541 h 10614"/>
              <a:gd name="T38" fmla="*/ 12195 w 22380"/>
              <a:gd name="T39" fmla="*/ 1285 h 10614"/>
              <a:gd name="T40" fmla="*/ 14217 w 22380"/>
              <a:gd name="T41" fmla="*/ 1029 h 10614"/>
              <a:gd name="T42" fmla="*/ 16239 w 22380"/>
              <a:gd name="T43" fmla="*/ 772 h 10614"/>
              <a:gd name="T44" fmla="*/ 18260 w 22380"/>
              <a:gd name="T45" fmla="*/ 516 h 10614"/>
              <a:gd name="T46" fmla="*/ 20282 w 22380"/>
              <a:gd name="T47" fmla="*/ 260 h 10614"/>
              <a:gd name="T48" fmla="*/ 22304 w 22380"/>
              <a:gd name="T49" fmla="*/ 4 h 10614"/>
              <a:gd name="T50" fmla="*/ 21310 w 22380"/>
              <a:gd name="T51" fmla="*/ 259 h 10614"/>
              <a:gd name="T52" fmla="*/ 19288 w 22380"/>
              <a:gd name="T53" fmla="*/ 515 h 10614"/>
              <a:gd name="T54" fmla="*/ 17266 w 22380"/>
              <a:gd name="T55" fmla="*/ 771 h 10614"/>
              <a:gd name="T56" fmla="*/ 15244 w 22380"/>
              <a:gd name="T57" fmla="*/ 1028 h 10614"/>
              <a:gd name="T58" fmla="*/ 13222 w 22380"/>
              <a:gd name="T59" fmla="*/ 1284 h 10614"/>
              <a:gd name="T60" fmla="*/ 11200 w 22380"/>
              <a:gd name="T61" fmla="*/ 1540 h 10614"/>
              <a:gd name="T62" fmla="*/ 9178 w 22380"/>
              <a:gd name="T63" fmla="*/ 1796 h 10614"/>
              <a:gd name="T64" fmla="*/ 7534 w 22380"/>
              <a:gd name="T65" fmla="*/ 2001 h 10614"/>
              <a:gd name="T66" fmla="*/ 7165 w 22380"/>
              <a:gd name="T67" fmla="*/ 2050 h 10614"/>
              <a:gd name="T68" fmla="*/ 6791 w 22380"/>
              <a:gd name="T69" fmla="*/ 2177 h 10614"/>
              <a:gd name="T70" fmla="*/ 5904 w 22380"/>
              <a:gd name="T71" fmla="*/ 2475 h 10614"/>
              <a:gd name="T72" fmla="*/ 5663 w 22380"/>
              <a:gd name="T73" fmla="*/ 2568 h 10614"/>
              <a:gd name="T74" fmla="*/ 5169 w 22380"/>
              <a:gd name="T75" fmla="*/ 2909 h 10614"/>
              <a:gd name="T76" fmla="*/ 4921 w 22380"/>
              <a:gd name="T77" fmla="*/ 3156 h 10614"/>
              <a:gd name="T78" fmla="*/ 3655 w 22380"/>
              <a:gd name="T79" fmla="*/ 4478 h 10614"/>
              <a:gd name="T80" fmla="*/ 3278 w 22380"/>
              <a:gd name="T81" fmla="*/ 4856 h 10614"/>
              <a:gd name="T82" fmla="*/ 3030 w 22380"/>
              <a:gd name="T83" fmla="*/ 5156 h 10614"/>
              <a:gd name="T84" fmla="*/ 2651 w 22380"/>
              <a:gd name="T85" fmla="*/ 5692 h 10614"/>
              <a:gd name="T86" fmla="*/ 1829 w 22380"/>
              <a:gd name="T87" fmla="*/ 6814 h 10614"/>
              <a:gd name="T88" fmla="*/ 1517 w 22380"/>
              <a:gd name="T89" fmla="*/ 7286 h 10614"/>
              <a:gd name="T90" fmla="*/ 1013 w 22380"/>
              <a:gd name="T91" fmla="*/ 8191 h 10614"/>
              <a:gd name="T92" fmla="*/ 763 w 22380"/>
              <a:gd name="T93" fmla="*/ 8694 h 10614"/>
              <a:gd name="T94" fmla="*/ 606 w 22380"/>
              <a:gd name="T95" fmla="*/ 9077 h 10614"/>
              <a:gd name="T96" fmla="*/ 449 w 22380"/>
              <a:gd name="T97" fmla="*/ 9542 h 10614"/>
              <a:gd name="T98" fmla="*/ 196 w 22380"/>
              <a:gd name="T99" fmla="*/ 10362 h 10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0" h="10614">
                <a:moveTo>
                  <a:pt x="11" y="10523"/>
                </a:moveTo>
                <a:lnTo>
                  <a:pt x="74" y="10323"/>
                </a:lnTo>
                <a:lnTo>
                  <a:pt x="137" y="10119"/>
                </a:lnTo>
                <a:lnTo>
                  <a:pt x="200" y="9912"/>
                </a:lnTo>
                <a:lnTo>
                  <a:pt x="264" y="9706"/>
                </a:lnTo>
                <a:lnTo>
                  <a:pt x="327" y="9503"/>
                </a:lnTo>
                <a:lnTo>
                  <a:pt x="390" y="9308"/>
                </a:lnTo>
                <a:lnTo>
                  <a:pt x="422" y="9213"/>
                </a:lnTo>
                <a:lnTo>
                  <a:pt x="454" y="9122"/>
                </a:lnTo>
                <a:lnTo>
                  <a:pt x="486" y="9034"/>
                </a:lnTo>
                <a:lnTo>
                  <a:pt x="518" y="8949"/>
                </a:lnTo>
                <a:lnTo>
                  <a:pt x="549" y="8868"/>
                </a:lnTo>
                <a:lnTo>
                  <a:pt x="581" y="8790"/>
                </a:lnTo>
                <a:lnTo>
                  <a:pt x="645" y="8643"/>
                </a:lnTo>
                <a:lnTo>
                  <a:pt x="709" y="8506"/>
                </a:lnTo>
                <a:lnTo>
                  <a:pt x="773" y="8376"/>
                </a:lnTo>
                <a:lnTo>
                  <a:pt x="836" y="8252"/>
                </a:lnTo>
                <a:lnTo>
                  <a:pt x="899" y="8132"/>
                </a:lnTo>
                <a:lnTo>
                  <a:pt x="1026" y="7894"/>
                </a:lnTo>
                <a:lnTo>
                  <a:pt x="1153" y="7659"/>
                </a:lnTo>
                <a:lnTo>
                  <a:pt x="1280" y="7434"/>
                </a:lnTo>
                <a:lnTo>
                  <a:pt x="1406" y="7220"/>
                </a:lnTo>
                <a:lnTo>
                  <a:pt x="1534" y="7017"/>
                </a:lnTo>
                <a:lnTo>
                  <a:pt x="1598" y="6920"/>
                </a:lnTo>
                <a:lnTo>
                  <a:pt x="1662" y="6827"/>
                </a:lnTo>
                <a:lnTo>
                  <a:pt x="1726" y="6739"/>
                </a:lnTo>
                <a:lnTo>
                  <a:pt x="1790" y="6653"/>
                </a:lnTo>
                <a:lnTo>
                  <a:pt x="1916" y="6485"/>
                </a:lnTo>
                <a:lnTo>
                  <a:pt x="2042" y="6314"/>
                </a:lnTo>
                <a:lnTo>
                  <a:pt x="2547" y="5617"/>
                </a:lnTo>
                <a:lnTo>
                  <a:pt x="2673" y="5439"/>
                </a:lnTo>
                <a:lnTo>
                  <a:pt x="2799" y="5258"/>
                </a:lnTo>
                <a:lnTo>
                  <a:pt x="2863" y="5168"/>
                </a:lnTo>
                <a:lnTo>
                  <a:pt x="2926" y="5081"/>
                </a:lnTo>
                <a:lnTo>
                  <a:pt x="2991" y="4996"/>
                </a:lnTo>
                <a:lnTo>
                  <a:pt x="3054" y="4916"/>
                </a:lnTo>
                <a:lnTo>
                  <a:pt x="3119" y="4840"/>
                </a:lnTo>
                <a:lnTo>
                  <a:pt x="3184" y="4770"/>
                </a:lnTo>
                <a:lnTo>
                  <a:pt x="3248" y="4703"/>
                </a:lnTo>
                <a:lnTo>
                  <a:pt x="3312" y="4638"/>
                </a:lnTo>
                <a:lnTo>
                  <a:pt x="3439" y="4514"/>
                </a:lnTo>
                <a:lnTo>
                  <a:pt x="3565" y="4387"/>
                </a:lnTo>
                <a:lnTo>
                  <a:pt x="4069" y="3864"/>
                </a:lnTo>
                <a:lnTo>
                  <a:pt x="4575" y="3341"/>
                </a:lnTo>
                <a:lnTo>
                  <a:pt x="4701" y="3206"/>
                </a:lnTo>
                <a:lnTo>
                  <a:pt x="4827" y="3069"/>
                </a:lnTo>
                <a:lnTo>
                  <a:pt x="4890" y="3001"/>
                </a:lnTo>
                <a:lnTo>
                  <a:pt x="4954" y="2935"/>
                </a:lnTo>
                <a:lnTo>
                  <a:pt x="5019" y="2872"/>
                </a:lnTo>
                <a:lnTo>
                  <a:pt x="5084" y="2814"/>
                </a:lnTo>
                <a:lnTo>
                  <a:pt x="5212" y="2708"/>
                </a:lnTo>
                <a:lnTo>
                  <a:pt x="5342" y="2613"/>
                </a:lnTo>
                <a:lnTo>
                  <a:pt x="5471" y="2529"/>
                </a:lnTo>
                <a:lnTo>
                  <a:pt x="5601" y="2456"/>
                </a:lnTo>
                <a:lnTo>
                  <a:pt x="5667" y="2424"/>
                </a:lnTo>
                <a:lnTo>
                  <a:pt x="5735" y="2397"/>
                </a:lnTo>
                <a:lnTo>
                  <a:pt x="5800" y="2374"/>
                </a:lnTo>
                <a:lnTo>
                  <a:pt x="5866" y="2353"/>
                </a:lnTo>
                <a:lnTo>
                  <a:pt x="5993" y="2316"/>
                </a:lnTo>
                <a:lnTo>
                  <a:pt x="6118" y="2276"/>
                </a:lnTo>
                <a:lnTo>
                  <a:pt x="6622" y="2102"/>
                </a:lnTo>
                <a:lnTo>
                  <a:pt x="6748" y="2057"/>
                </a:lnTo>
                <a:lnTo>
                  <a:pt x="6873" y="2009"/>
                </a:lnTo>
                <a:lnTo>
                  <a:pt x="7001" y="1964"/>
                </a:lnTo>
                <a:lnTo>
                  <a:pt x="7067" y="1944"/>
                </a:lnTo>
                <a:lnTo>
                  <a:pt x="7132" y="1927"/>
                </a:lnTo>
                <a:lnTo>
                  <a:pt x="7198" y="1912"/>
                </a:lnTo>
                <a:lnTo>
                  <a:pt x="7265" y="1901"/>
                </a:lnTo>
                <a:lnTo>
                  <a:pt x="7394" y="1886"/>
                </a:lnTo>
                <a:lnTo>
                  <a:pt x="7521" y="1874"/>
                </a:lnTo>
                <a:lnTo>
                  <a:pt x="7647" y="1861"/>
                </a:lnTo>
                <a:lnTo>
                  <a:pt x="8151" y="1797"/>
                </a:lnTo>
                <a:lnTo>
                  <a:pt x="8657" y="1733"/>
                </a:lnTo>
                <a:lnTo>
                  <a:pt x="9162" y="1669"/>
                </a:lnTo>
                <a:lnTo>
                  <a:pt x="9667" y="1605"/>
                </a:lnTo>
                <a:lnTo>
                  <a:pt x="10173" y="1541"/>
                </a:lnTo>
                <a:lnTo>
                  <a:pt x="10678" y="1477"/>
                </a:lnTo>
                <a:lnTo>
                  <a:pt x="11184" y="1413"/>
                </a:lnTo>
                <a:lnTo>
                  <a:pt x="11689" y="1349"/>
                </a:lnTo>
                <a:lnTo>
                  <a:pt x="12195" y="1285"/>
                </a:lnTo>
                <a:lnTo>
                  <a:pt x="12700" y="1221"/>
                </a:lnTo>
                <a:lnTo>
                  <a:pt x="13206" y="1157"/>
                </a:lnTo>
                <a:lnTo>
                  <a:pt x="13711" y="1093"/>
                </a:lnTo>
                <a:lnTo>
                  <a:pt x="14217" y="1029"/>
                </a:lnTo>
                <a:lnTo>
                  <a:pt x="14722" y="965"/>
                </a:lnTo>
                <a:lnTo>
                  <a:pt x="15228" y="901"/>
                </a:lnTo>
                <a:lnTo>
                  <a:pt x="15733" y="837"/>
                </a:lnTo>
                <a:lnTo>
                  <a:pt x="16239" y="772"/>
                </a:lnTo>
                <a:lnTo>
                  <a:pt x="16744" y="708"/>
                </a:lnTo>
                <a:lnTo>
                  <a:pt x="17249" y="644"/>
                </a:lnTo>
                <a:lnTo>
                  <a:pt x="17755" y="580"/>
                </a:lnTo>
                <a:lnTo>
                  <a:pt x="18260" y="516"/>
                </a:lnTo>
                <a:lnTo>
                  <a:pt x="18766" y="452"/>
                </a:lnTo>
                <a:lnTo>
                  <a:pt x="19271" y="388"/>
                </a:lnTo>
                <a:lnTo>
                  <a:pt x="19777" y="324"/>
                </a:lnTo>
                <a:lnTo>
                  <a:pt x="20282" y="260"/>
                </a:lnTo>
                <a:lnTo>
                  <a:pt x="20788" y="196"/>
                </a:lnTo>
                <a:lnTo>
                  <a:pt x="21293" y="132"/>
                </a:lnTo>
                <a:lnTo>
                  <a:pt x="21799" y="68"/>
                </a:lnTo>
                <a:lnTo>
                  <a:pt x="22304" y="4"/>
                </a:lnTo>
                <a:cubicBezTo>
                  <a:pt x="22339" y="0"/>
                  <a:pt x="22372" y="25"/>
                  <a:pt x="22376" y="60"/>
                </a:cubicBezTo>
                <a:cubicBezTo>
                  <a:pt x="22380" y="95"/>
                  <a:pt x="22356" y="127"/>
                  <a:pt x="22321" y="131"/>
                </a:cubicBezTo>
                <a:lnTo>
                  <a:pt x="21815" y="195"/>
                </a:lnTo>
                <a:lnTo>
                  <a:pt x="21310" y="259"/>
                </a:lnTo>
                <a:lnTo>
                  <a:pt x="20804" y="323"/>
                </a:lnTo>
                <a:lnTo>
                  <a:pt x="20299" y="387"/>
                </a:lnTo>
                <a:lnTo>
                  <a:pt x="19793" y="451"/>
                </a:lnTo>
                <a:lnTo>
                  <a:pt x="19288" y="515"/>
                </a:lnTo>
                <a:lnTo>
                  <a:pt x="18782" y="579"/>
                </a:lnTo>
                <a:lnTo>
                  <a:pt x="18277" y="643"/>
                </a:lnTo>
                <a:lnTo>
                  <a:pt x="17771" y="707"/>
                </a:lnTo>
                <a:lnTo>
                  <a:pt x="17266" y="771"/>
                </a:lnTo>
                <a:lnTo>
                  <a:pt x="16761" y="835"/>
                </a:lnTo>
                <a:lnTo>
                  <a:pt x="16255" y="899"/>
                </a:lnTo>
                <a:lnTo>
                  <a:pt x="15750" y="964"/>
                </a:lnTo>
                <a:lnTo>
                  <a:pt x="15244" y="1028"/>
                </a:lnTo>
                <a:lnTo>
                  <a:pt x="14739" y="1092"/>
                </a:lnTo>
                <a:lnTo>
                  <a:pt x="14233" y="1156"/>
                </a:lnTo>
                <a:lnTo>
                  <a:pt x="13728" y="1220"/>
                </a:lnTo>
                <a:lnTo>
                  <a:pt x="13222" y="1284"/>
                </a:lnTo>
                <a:lnTo>
                  <a:pt x="12717" y="1348"/>
                </a:lnTo>
                <a:lnTo>
                  <a:pt x="12211" y="1412"/>
                </a:lnTo>
                <a:lnTo>
                  <a:pt x="11706" y="1476"/>
                </a:lnTo>
                <a:lnTo>
                  <a:pt x="11200" y="1540"/>
                </a:lnTo>
                <a:lnTo>
                  <a:pt x="10695" y="1604"/>
                </a:lnTo>
                <a:lnTo>
                  <a:pt x="10189" y="1668"/>
                </a:lnTo>
                <a:lnTo>
                  <a:pt x="9684" y="1732"/>
                </a:lnTo>
                <a:lnTo>
                  <a:pt x="9178" y="1796"/>
                </a:lnTo>
                <a:lnTo>
                  <a:pt x="8673" y="1860"/>
                </a:lnTo>
                <a:lnTo>
                  <a:pt x="8168" y="1924"/>
                </a:lnTo>
                <a:lnTo>
                  <a:pt x="7661" y="1988"/>
                </a:lnTo>
                <a:lnTo>
                  <a:pt x="7534" y="2001"/>
                </a:lnTo>
                <a:lnTo>
                  <a:pt x="7409" y="2013"/>
                </a:lnTo>
                <a:lnTo>
                  <a:pt x="7285" y="2028"/>
                </a:lnTo>
                <a:lnTo>
                  <a:pt x="7225" y="2038"/>
                </a:lnTo>
                <a:lnTo>
                  <a:pt x="7165" y="2050"/>
                </a:lnTo>
                <a:lnTo>
                  <a:pt x="7104" y="2066"/>
                </a:lnTo>
                <a:lnTo>
                  <a:pt x="7043" y="2085"/>
                </a:lnTo>
                <a:lnTo>
                  <a:pt x="6919" y="2129"/>
                </a:lnTo>
                <a:lnTo>
                  <a:pt x="6791" y="2177"/>
                </a:lnTo>
                <a:lnTo>
                  <a:pt x="6664" y="2223"/>
                </a:lnTo>
                <a:lnTo>
                  <a:pt x="6157" y="2399"/>
                </a:lnTo>
                <a:lnTo>
                  <a:pt x="6029" y="2438"/>
                </a:lnTo>
                <a:lnTo>
                  <a:pt x="5904" y="2475"/>
                </a:lnTo>
                <a:lnTo>
                  <a:pt x="5843" y="2494"/>
                </a:lnTo>
                <a:lnTo>
                  <a:pt x="5782" y="2516"/>
                </a:lnTo>
                <a:lnTo>
                  <a:pt x="5722" y="2540"/>
                </a:lnTo>
                <a:lnTo>
                  <a:pt x="5663" y="2568"/>
                </a:lnTo>
                <a:lnTo>
                  <a:pt x="5540" y="2637"/>
                </a:lnTo>
                <a:lnTo>
                  <a:pt x="5417" y="2717"/>
                </a:lnTo>
                <a:lnTo>
                  <a:pt x="5293" y="2808"/>
                </a:lnTo>
                <a:lnTo>
                  <a:pt x="5169" y="2909"/>
                </a:lnTo>
                <a:lnTo>
                  <a:pt x="5108" y="2964"/>
                </a:lnTo>
                <a:lnTo>
                  <a:pt x="5046" y="3025"/>
                </a:lnTo>
                <a:lnTo>
                  <a:pt x="4984" y="3089"/>
                </a:lnTo>
                <a:lnTo>
                  <a:pt x="4921" y="3156"/>
                </a:lnTo>
                <a:lnTo>
                  <a:pt x="4794" y="3294"/>
                </a:lnTo>
                <a:lnTo>
                  <a:pt x="4667" y="3429"/>
                </a:lnTo>
                <a:lnTo>
                  <a:pt x="4162" y="3953"/>
                </a:lnTo>
                <a:lnTo>
                  <a:pt x="3655" y="4478"/>
                </a:lnTo>
                <a:lnTo>
                  <a:pt x="3528" y="4605"/>
                </a:lnTo>
                <a:lnTo>
                  <a:pt x="3403" y="4729"/>
                </a:lnTo>
                <a:lnTo>
                  <a:pt x="3340" y="4791"/>
                </a:lnTo>
                <a:lnTo>
                  <a:pt x="3278" y="4856"/>
                </a:lnTo>
                <a:lnTo>
                  <a:pt x="3216" y="4923"/>
                </a:lnTo>
                <a:lnTo>
                  <a:pt x="3155" y="4996"/>
                </a:lnTo>
                <a:lnTo>
                  <a:pt x="3092" y="5074"/>
                </a:lnTo>
                <a:lnTo>
                  <a:pt x="3030" y="5156"/>
                </a:lnTo>
                <a:lnTo>
                  <a:pt x="2967" y="5242"/>
                </a:lnTo>
                <a:lnTo>
                  <a:pt x="2904" y="5331"/>
                </a:lnTo>
                <a:lnTo>
                  <a:pt x="2778" y="5513"/>
                </a:lnTo>
                <a:lnTo>
                  <a:pt x="2651" y="5692"/>
                </a:lnTo>
                <a:lnTo>
                  <a:pt x="2145" y="6391"/>
                </a:lnTo>
                <a:lnTo>
                  <a:pt x="2018" y="6561"/>
                </a:lnTo>
                <a:lnTo>
                  <a:pt x="1892" y="6729"/>
                </a:lnTo>
                <a:lnTo>
                  <a:pt x="1829" y="6814"/>
                </a:lnTo>
                <a:lnTo>
                  <a:pt x="1767" y="6900"/>
                </a:lnTo>
                <a:lnTo>
                  <a:pt x="1704" y="6991"/>
                </a:lnTo>
                <a:lnTo>
                  <a:pt x="1642" y="7085"/>
                </a:lnTo>
                <a:lnTo>
                  <a:pt x="1517" y="7286"/>
                </a:lnTo>
                <a:lnTo>
                  <a:pt x="1391" y="7497"/>
                </a:lnTo>
                <a:lnTo>
                  <a:pt x="1265" y="7720"/>
                </a:lnTo>
                <a:lnTo>
                  <a:pt x="1139" y="7954"/>
                </a:lnTo>
                <a:lnTo>
                  <a:pt x="1013" y="8191"/>
                </a:lnTo>
                <a:lnTo>
                  <a:pt x="950" y="8310"/>
                </a:lnTo>
                <a:lnTo>
                  <a:pt x="887" y="8432"/>
                </a:lnTo>
                <a:lnTo>
                  <a:pt x="825" y="8559"/>
                </a:lnTo>
                <a:lnTo>
                  <a:pt x="763" y="8694"/>
                </a:lnTo>
                <a:lnTo>
                  <a:pt x="700" y="8839"/>
                </a:lnTo>
                <a:lnTo>
                  <a:pt x="669" y="8915"/>
                </a:lnTo>
                <a:lnTo>
                  <a:pt x="637" y="8994"/>
                </a:lnTo>
                <a:lnTo>
                  <a:pt x="606" y="9077"/>
                </a:lnTo>
                <a:lnTo>
                  <a:pt x="575" y="9164"/>
                </a:lnTo>
                <a:lnTo>
                  <a:pt x="543" y="9254"/>
                </a:lnTo>
                <a:lnTo>
                  <a:pt x="512" y="9347"/>
                </a:lnTo>
                <a:lnTo>
                  <a:pt x="449" y="9542"/>
                </a:lnTo>
                <a:lnTo>
                  <a:pt x="386" y="9743"/>
                </a:lnTo>
                <a:lnTo>
                  <a:pt x="323" y="9949"/>
                </a:lnTo>
                <a:lnTo>
                  <a:pt x="260" y="10156"/>
                </a:lnTo>
                <a:lnTo>
                  <a:pt x="196" y="10362"/>
                </a:lnTo>
                <a:lnTo>
                  <a:pt x="133" y="10562"/>
                </a:lnTo>
                <a:cubicBezTo>
                  <a:pt x="122" y="10595"/>
                  <a:pt x="86" y="10614"/>
                  <a:pt x="53" y="10604"/>
                </a:cubicBezTo>
                <a:cubicBezTo>
                  <a:pt x="19" y="10593"/>
                  <a:pt x="0" y="10557"/>
                  <a:pt x="11" y="10523"/>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11" name="Freeform 18"/>
          <p:cNvSpPr>
            <a:spLocks/>
          </p:cNvSpPr>
          <p:nvPr/>
        </p:nvSpPr>
        <p:spPr bwMode="auto">
          <a:xfrm>
            <a:off x="6241399" y="3138704"/>
            <a:ext cx="57391" cy="57391"/>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nvGrpSpPr>
          <p:cNvPr id="612" name="Group 611"/>
          <p:cNvGrpSpPr/>
          <p:nvPr/>
        </p:nvGrpSpPr>
        <p:grpSpPr>
          <a:xfrm>
            <a:off x="6241399" y="1381795"/>
            <a:ext cx="3402737" cy="1814300"/>
            <a:chOff x="947323" y="3517900"/>
            <a:chExt cx="2917825" cy="1555751"/>
          </a:xfrm>
          <a:solidFill>
            <a:srgbClr val="000000"/>
          </a:solidFill>
        </p:grpSpPr>
        <p:grpSp>
          <p:nvGrpSpPr>
            <p:cNvPr id="764" name="Group 763"/>
            <p:cNvGrpSpPr/>
            <p:nvPr/>
          </p:nvGrpSpPr>
          <p:grpSpPr>
            <a:xfrm>
              <a:off x="947323" y="3797300"/>
              <a:ext cx="955675" cy="1276351"/>
              <a:chOff x="947323" y="3797300"/>
              <a:chExt cx="955675" cy="1276351"/>
            </a:xfrm>
            <a:grpFill/>
          </p:grpSpPr>
          <p:sp>
            <p:nvSpPr>
              <p:cNvPr id="819" name="Freeform 17"/>
              <p:cNvSpPr>
                <a:spLocks/>
              </p:cNvSpPr>
              <p:nvPr/>
            </p:nvSpPr>
            <p:spPr bwMode="auto">
              <a:xfrm>
                <a:off x="947323" y="5024438"/>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nvGrpSpPr>
              <p:cNvPr id="820" name="Group 819"/>
              <p:cNvGrpSpPr/>
              <p:nvPr/>
            </p:nvGrpSpPr>
            <p:grpSpPr>
              <a:xfrm>
                <a:off x="1021935" y="3797300"/>
                <a:ext cx="881063" cy="1042988"/>
                <a:chOff x="1021935" y="3797300"/>
                <a:chExt cx="881063" cy="1042988"/>
              </a:xfrm>
              <a:grpFill/>
            </p:grpSpPr>
            <p:sp>
              <p:nvSpPr>
                <p:cNvPr id="821" name="Freeform 19"/>
                <p:cNvSpPr>
                  <a:spLocks/>
                </p:cNvSpPr>
                <p:nvPr/>
              </p:nvSpPr>
              <p:spPr bwMode="auto">
                <a:xfrm>
                  <a:off x="1021935" y="4789488"/>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2" name="Freeform 20"/>
                <p:cNvSpPr>
                  <a:spLocks/>
                </p:cNvSpPr>
                <p:nvPr/>
              </p:nvSpPr>
              <p:spPr bwMode="auto">
                <a:xfrm>
                  <a:off x="1021935" y="4789488"/>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3" name="Freeform 21"/>
                <p:cNvSpPr>
                  <a:spLocks/>
                </p:cNvSpPr>
                <p:nvPr/>
              </p:nvSpPr>
              <p:spPr bwMode="auto">
                <a:xfrm>
                  <a:off x="1096548" y="4633913"/>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4" name="Freeform 22"/>
                <p:cNvSpPr>
                  <a:spLocks/>
                </p:cNvSpPr>
                <p:nvPr/>
              </p:nvSpPr>
              <p:spPr bwMode="auto">
                <a:xfrm>
                  <a:off x="1096548" y="4633913"/>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5" name="Freeform 23"/>
                <p:cNvSpPr>
                  <a:spLocks/>
                </p:cNvSpPr>
                <p:nvPr/>
              </p:nvSpPr>
              <p:spPr bwMode="auto">
                <a:xfrm>
                  <a:off x="1172748" y="450215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6" name="Freeform 24"/>
                <p:cNvSpPr>
                  <a:spLocks/>
                </p:cNvSpPr>
                <p:nvPr/>
              </p:nvSpPr>
              <p:spPr bwMode="auto">
                <a:xfrm>
                  <a:off x="1172748" y="450215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7" name="Freeform 25"/>
                <p:cNvSpPr>
                  <a:spLocks/>
                </p:cNvSpPr>
                <p:nvPr/>
              </p:nvSpPr>
              <p:spPr bwMode="auto">
                <a:xfrm>
                  <a:off x="1248948" y="43973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8" name="Freeform 26"/>
                <p:cNvSpPr>
                  <a:spLocks/>
                </p:cNvSpPr>
                <p:nvPr/>
              </p:nvSpPr>
              <p:spPr bwMode="auto">
                <a:xfrm>
                  <a:off x="1248948" y="43973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29" name="Freeform 27"/>
                <p:cNvSpPr>
                  <a:spLocks/>
                </p:cNvSpPr>
                <p:nvPr/>
              </p:nvSpPr>
              <p:spPr bwMode="auto">
                <a:xfrm>
                  <a:off x="1323560" y="4294188"/>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0" name="Freeform 28"/>
                <p:cNvSpPr>
                  <a:spLocks/>
                </p:cNvSpPr>
                <p:nvPr/>
              </p:nvSpPr>
              <p:spPr bwMode="auto">
                <a:xfrm>
                  <a:off x="1323560" y="4294188"/>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1" name="Freeform 29"/>
                <p:cNvSpPr>
                  <a:spLocks/>
                </p:cNvSpPr>
                <p:nvPr/>
              </p:nvSpPr>
              <p:spPr bwMode="auto">
                <a:xfrm>
                  <a:off x="1399760" y="4189413"/>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2" name="Freeform 30"/>
                <p:cNvSpPr>
                  <a:spLocks/>
                </p:cNvSpPr>
                <p:nvPr/>
              </p:nvSpPr>
              <p:spPr bwMode="auto">
                <a:xfrm>
                  <a:off x="1399760" y="4189413"/>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3" name="Freeform 31"/>
                <p:cNvSpPr>
                  <a:spLocks/>
                </p:cNvSpPr>
                <p:nvPr/>
              </p:nvSpPr>
              <p:spPr bwMode="auto">
                <a:xfrm>
                  <a:off x="1474373" y="41116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4" name="Freeform 32"/>
                <p:cNvSpPr>
                  <a:spLocks/>
                </p:cNvSpPr>
                <p:nvPr/>
              </p:nvSpPr>
              <p:spPr bwMode="auto">
                <a:xfrm>
                  <a:off x="1474373" y="41116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5" name="Freeform 33"/>
                <p:cNvSpPr>
                  <a:spLocks/>
                </p:cNvSpPr>
                <p:nvPr/>
              </p:nvSpPr>
              <p:spPr bwMode="auto">
                <a:xfrm>
                  <a:off x="1550573" y="4033838"/>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6" name="Freeform 34"/>
                <p:cNvSpPr>
                  <a:spLocks/>
                </p:cNvSpPr>
                <p:nvPr/>
              </p:nvSpPr>
              <p:spPr bwMode="auto">
                <a:xfrm>
                  <a:off x="1550573" y="4033838"/>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7" name="Freeform 35"/>
                <p:cNvSpPr>
                  <a:spLocks/>
                </p:cNvSpPr>
                <p:nvPr/>
              </p:nvSpPr>
              <p:spPr bwMode="auto">
                <a:xfrm>
                  <a:off x="1626773" y="3954463"/>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8" name="Freeform 36"/>
                <p:cNvSpPr>
                  <a:spLocks/>
                </p:cNvSpPr>
                <p:nvPr/>
              </p:nvSpPr>
              <p:spPr bwMode="auto">
                <a:xfrm>
                  <a:off x="1626773" y="3954463"/>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39" name="Freeform 37"/>
                <p:cNvSpPr>
                  <a:spLocks/>
                </p:cNvSpPr>
                <p:nvPr/>
              </p:nvSpPr>
              <p:spPr bwMode="auto">
                <a:xfrm>
                  <a:off x="1701385" y="38766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0" name="Freeform 38"/>
                <p:cNvSpPr>
                  <a:spLocks/>
                </p:cNvSpPr>
                <p:nvPr/>
              </p:nvSpPr>
              <p:spPr bwMode="auto">
                <a:xfrm>
                  <a:off x="1701385" y="38766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1" name="Freeform 39"/>
                <p:cNvSpPr>
                  <a:spLocks/>
                </p:cNvSpPr>
                <p:nvPr/>
              </p:nvSpPr>
              <p:spPr bwMode="auto">
                <a:xfrm>
                  <a:off x="1777585" y="3824288"/>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2" name="Freeform 40"/>
                <p:cNvSpPr>
                  <a:spLocks/>
                </p:cNvSpPr>
                <p:nvPr/>
              </p:nvSpPr>
              <p:spPr bwMode="auto">
                <a:xfrm>
                  <a:off x="1777585" y="3824288"/>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3" name="Freeform 41"/>
                <p:cNvSpPr>
                  <a:spLocks/>
                </p:cNvSpPr>
                <p:nvPr/>
              </p:nvSpPr>
              <p:spPr bwMode="auto">
                <a:xfrm>
                  <a:off x="1852198" y="379730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44" name="Freeform 42"/>
                <p:cNvSpPr>
                  <a:spLocks/>
                </p:cNvSpPr>
                <p:nvPr/>
              </p:nvSpPr>
              <p:spPr bwMode="auto">
                <a:xfrm>
                  <a:off x="1852198" y="379730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grpSp>
        <p:grpSp>
          <p:nvGrpSpPr>
            <p:cNvPr id="765" name="Group 764"/>
            <p:cNvGrpSpPr/>
            <p:nvPr/>
          </p:nvGrpSpPr>
          <p:grpSpPr>
            <a:xfrm>
              <a:off x="1926810" y="3594100"/>
              <a:ext cx="1333501" cy="228601"/>
              <a:chOff x="1926810" y="3594100"/>
              <a:chExt cx="1333501" cy="228601"/>
            </a:xfrm>
            <a:grpFill/>
          </p:grpSpPr>
          <p:sp>
            <p:nvSpPr>
              <p:cNvPr id="783" name="Freeform 43"/>
              <p:cNvSpPr>
                <a:spLocks/>
              </p:cNvSpPr>
              <p:nvPr/>
            </p:nvSpPr>
            <p:spPr bwMode="auto">
              <a:xfrm>
                <a:off x="1926810" y="3773488"/>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84" name="Freeform 44"/>
              <p:cNvSpPr>
                <a:spLocks/>
              </p:cNvSpPr>
              <p:nvPr/>
            </p:nvSpPr>
            <p:spPr bwMode="auto">
              <a:xfrm>
                <a:off x="1926810" y="3773488"/>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85" name="Freeform 45"/>
              <p:cNvSpPr>
                <a:spLocks/>
              </p:cNvSpPr>
              <p:nvPr/>
            </p:nvSpPr>
            <p:spPr bwMode="auto">
              <a:xfrm>
                <a:off x="2003010" y="374650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86" name="Freeform 46"/>
              <p:cNvSpPr>
                <a:spLocks/>
              </p:cNvSpPr>
              <p:nvPr/>
            </p:nvSpPr>
            <p:spPr bwMode="auto">
              <a:xfrm>
                <a:off x="2003010" y="374650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87" name="Freeform 47"/>
              <p:cNvSpPr>
                <a:spLocks/>
              </p:cNvSpPr>
              <p:nvPr/>
            </p:nvSpPr>
            <p:spPr bwMode="auto">
              <a:xfrm>
                <a:off x="2079210" y="37369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88" name="Freeform 48"/>
              <p:cNvSpPr>
                <a:spLocks/>
              </p:cNvSpPr>
              <p:nvPr/>
            </p:nvSpPr>
            <p:spPr bwMode="auto">
              <a:xfrm>
                <a:off x="2079210" y="37369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89" name="Freeform 49"/>
              <p:cNvSpPr>
                <a:spLocks/>
              </p:cNvSpPr>
              <p:nvPr/>
            </p:nvSpPr>
            <p:spPr bwMode="auto">
              <a:xfrm>
                <a:off x="2153823" y="372745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0" name="Freeform 50"/>
              <p:cNvSpPr>
                <a:spLocks/>
              </p:cNvSpPr>
              <p:nvPr/>
            </p:nvSpPr>
            <p:spPr bwMode="auto">
              <a:xfrm>
                <a:off x="2153823" y="372745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1" name="Freeform 51"/>
              <p:cNvSpPr>
                <a:spLocks/>
              </p:cNvSpPr>
              <p:nvPr/>
            </p:nvSpPr>
            <p:spPr bwMode="auto">
              <a:xfrm>
                <a:off x="2230023" y="371792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2" name="Freeform 52"/>
              <p:cNvSpPr>
                <a:spLocks/>
              </p:cNvSpPr>
              <p:nvPr/>
            </p:nvSpPr>
            <p:spPr bwMode="auto">
              <a:xfrm>
                <a:off x="2230023" y="371792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3" name="Freeform 53"/>
              <p:cNvSpPr>
                <a:spLocks/>
              </p:cNvSpPr>
              <p:nvPr/>
            </p:nvSpPr>
            <p:spPr bwMode="auto">
              <a:xfrm>
                <a:off x="2304635" y="370840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4" name="Freeform 54"/>
              <p:cNvSpPr>
                <a:spLocks/>
              </p:cNvSpPr>
              <p:nvPr/>
            </p:nvSpPr>
            <p:spPr bwMode="auto">
              <a:xfrm>
                <a:off x="2304635" y="370840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5" name="Freeform 55"/>
              <p:cNvSpPr>
                <a:spLocks/>
              </p:cNvSpPr>
              <p:nvPr/>
            </p:nvSpPr>
            <p:spPr bwMode="auto">
              <a:xfrm>
                <a:off x="2380835" y="369887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6" name="Freeform 56"/>
              <p:cNvSpPr>
                <a:spLocks/>
              </p:cNvSpPr>
              <p:nvPr/>
            </p:nvSpPr>
            <p:spPr bwMode="auto">
              <a:xfrm>
                <a:off x="2380835" y="369887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7" name="Freeform 57"/>
              <p:cNvSpPr>
                <a:spLocks/>
              </p:cNvSpPr>
              <p:nvPr/>
            </p:nvSpPr>
            <p:spPr bwMode="auto">
              <a:xfrm>
                <a:off x="2457035" y="3689350"/>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8" name="Freeform 58"/>
              <p:cNvSpPr>
                <a:spLocks/>
              </p:cNvSpPr>
              <p:nvPr/>
            </p:nvSpPr>
            <p:spPr bwMode="auto">
              <a:xfrm>
                <a:off x="2457035" y="3689350"/>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99" name="Freeform 59"/>
              <p:cNvSpPr>
                <a:spLocks/>
              </p:cNvSpPr>
              <p:nvPr/>
            </p:nvSpPr>
            <p:spPr bwMode="auto">
              <a:xfrm>
                <a:off x="2531648" y="367982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0" name="Freeform 60"/>
              <p:cNvSpPr>
                <a:spLocks/>
              </p:cNvSpPr>
              <p:nvPr/>
            </p:nvSpPr>
            <p:spPr bwMode="auto">
              <a:xfrm>
                <a:off x="2531648" y="367982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1" name="Freeform 61"/>
              <p:cNvSpPr>
                <a:spLocks/>
              </p:cNvSpPr>
              <p:nvPr/>
            </p:nvSpPr>
            <p:spPr bwMode="auto">
              <a:xfrm>
                <a:off x="2607848" y="3670300"/>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2" name="Freeform 62"/>
              <p:cNvSpPr>
                <a:spLocks/>
              </p:cNvSpPr>
              <p:nvPr/>
            </p:nvSpPr>
            <p:spPr bwMode="auto">
              <a:xfrm>
                <a:off x="2607848" y="3670300"/>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3" name="Freeform 63"/>
              <p:cNvSpPr>
                <a:spLocks/>
              </p:cNvSpPr>
              <p:nvPr/>
            </p:nvSpPr>
            <p:spPr bwMode="auto">
              <a:xfrm>
                <a:off x="2682460" y="36607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4" name="Freeform 64"/>
              <p:cNvSpPr>
                <a:spLocks/>
              </p:cNvSpPr>
              <p:nvPr/>
            </p:nvSpPr>
            <p:spPr bwMode="auto">
              <a:xfrm>
                <a:off x="2682460" y="3660775"/>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5" name="Freeform 65"/>
              <p:cNvSpPr>
                <a:spLocks/>
              </p:cNvSpPr>
              <p:nvPr/>
            </p:nvSpPr>
            <p:spPr bwMode="auto">
              <a:xfrm>
                <a:off x="2757073" y="365125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6" name="Freeform 66"/>
              <p:cNvSpPr>
                <a:spLocks/>
              </p:cNvSpPr>
              <p:nvPr/>
            </p:nvSpPr>
            <p:spPr bwMode="auto">
              <a:xfrm>
                <a:off x="2757073" y="3651250"/>
                <a:ext cx="50800" cy="50800"/>
              </a:xfrm>
              <a:custGeom>
                <a:avLst/>
                <a:gdLst>
                  <a:gd name="T0" fmla="*/ 16 w 32"/>
                  <a:gd name="T1" fmla="*/ 0 h 32"/>
                  <a:gd name="T2" fmla="*/ 32 w 32"/>
                  <a:gd name="T3" fmla="*/ 16 h 32"/>
                  <a:gd name="T4" fmla="*/ 16 w 32"/>
                  <a:gd name="T5" fmla="*/ 32 h 32"/>
                  <a:gd name="T6" fmla="*/ 0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lnTo>
                      <a:pt x="32"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7" name="Freeform 67"/>
              <p:cNvSpPr>
                <a:spLocks/>
              </p:cNvSpPr>
              <p:nvPr/>
            </p:nvSpPr>
            <p:spPr bwMode="auto">
              <a:xfrm>
                <a:off x="2833273" y="364172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8" name="Freeform 68"/>
              <p:cNvSpPr>
                <a:spLocks/>
              </p:cNvSpPr>
              <p:nvPr/>
            </p:nvSpPr>
            <p:spPr bwMode="auto">
              <a:xfrm>
                <a:off x="2833273" y="3641725"/>
                <a:ext cx="49213" cy="50800"/>
              </a:xfrm>
              <a:custGeom>
                <a:avLst/>
                <a:gdLst>
                  <a:gd name="T0" fmla="*/ 15 w 31"/>
                  <a:gd name="T1" fmla="*/ 0 h 32"/>
                  <a:gd name="T2" fmla="*/ 31 w 31"/>
                  <a:gd name="T3" fmla="*/ 16 h 32"/>
                  <a:gd name="T4" fmla="*/ 15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lnTo>
                      <a:pt x="31" y="16"/>
                    </a:lnTo>
                    <a:lnTo>
                      <a:pt x="15" y="32"/>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09" name="Freeform 69"/>
              <p:cNvSpPr>
                <a:spLocks/>
              </p:cNvSpPr>
              <p:nvPr/>
            </p:nvSpPr>
            <p:spPr bwMode="auto">
              <a:xfrm>
                <a:off x="2909473" y="363220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0" name="Freeform 70"/>
              <p:cNvSpPr>
                <a:spLocks/>
              </p:cNvSpPr>
              <p:nvPr/>
            </p:nvSpPr>
            <p:spPr bwMode="auto">
              <a:xfrm>
                <a:off x="2909473" y="3632200"/>
                <a:ext cx="49213" cy="50800"/>
              </a:xfrm>
              <a:custGeom>
                <a:avLst/>
                <a:gdLst>
                  <a:gd name="T0" fmla="*/ 16 w 31"/>
                  <a:gd name="T1" fmla="*/ 0 h 32"/>
                  <a:gd name="T2" fmla="*/ 31 w 31"/>
                  <a:gd name="T3" fmla="*/ 16 h 32"/>
                  <a:gd name="T4" fmla="*/ 16 w 31"/>
                  <a:gd name="T5" fmla="*/ 32 h 32"/>
                  <a:gd name="T6" fmla="*/ 0 w 31"/>
                  <a:gd name="T7" fmla="*/ 16 h 32"/>
                  <a:gd name="T8" fmla="*/ 16 w 31"/>
                  <a:gd name="T9" fmla="*/ 0 h 32"/>
                </a:gdLst>
                <a:ahLst/>
                <a:cxnLst>
                  <a:cxn ang="0">
                    <a:pos x="T0" y="T1"/>
                  </a:cxn>
                  <a:cxn ang="0">
                    <a:pos x="T2" y="T3"/>
                  </a:cxn>
                  <a:cxn ang="0">
                    <a:pos x="T4" y="T5"/>
                  </a:cxn>
                  <a:cxn ang="0">
                    <a:pos x="T6" y="T7"/>
                  </a:cxn>
                  <a:cxn ang="0">
                    <a:pos x="T8" y="T9"/>
                  </a:cxn>
                </a:cxnLst>
                <a:rect l="0" t="0" r="r" b="b"/>
                <a:pathLst>
                  <a:path w="31" h="32">
                    <a:moveTo>
                      <a:pt x="16" y="0"/>
                    </a:moveTo>
                    <a:lnTo>
                      <a:pt x="31" y="16"/>
                    </a:lnTo>
                    <a:lnTo>
                      <a:pt x="16" y="32"/>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1" name="Freeform 71"/>
              <p:cNvSpPr>
                <a:spLocks/>
              </p:cNvSpPr>
              <p:nvPr/>
            </p:nvSpPr>
            <p:spPr bwMode="auto">
              <a:xfrm>
                <a:off x="2984085" y="3622675"/>
                <a:ext cx="50800" cy="49213"/>
              </a:xfrm>
              <a:custGeom>
                <a:avLst/>
                <a:gdLst>
                  <a:gd name="T0" fmla="*/ 16 w 32"/>
                  <a:gd name="T1" fmla="*/ 0 h 31"/>
                  <a:gd name="T2" fmla="*/ 32 w 32"/>
                  <a:gd name="T3" fmla="*/ 16 h 31"/>
                  <a:gd name="T4" fmla="*/ 16 w 32"/>
                  <a:gd name="T5" fmla="*/ 31 h 31"/>
                  <a:gd name="T6" fmla="*/ 0 w 32"/>
                  <a:gd name="T7" fmla="*/ 16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6"/>
                    </a:lnTo>
                    <a:lnTo>
                      <a:pt x="16" y="31"/>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2" name="Freeform 72"/>
              <p:cNvSpPr>
                <a:spLocks/>
              </p:cNvSpPr>
              <p:nvPr/>
            </p:nvSpPr>
            <p:spPr bwMode="auto">
              <a:xfrm>
                <a:off x="2984085" y="3622675"/>
                <a:ext cx="50800" cy="49213"/>
              </a:xfrm>
              <a:custGeom>
                <a:avLst/>
                <a:gdLst>
                  <a:gd name="T0" fmla="*/ 16 w 32"/>
                  <a:gd name="T1" fmla="*/ 0 h 31"/>
                  <a:gd name="T2" fmla="*/ 32 w 32"/>
                  <a:gd name="T3" fmla="*/ 16 h 31"/>
                  <a:gd name="T4" fmla="*/ 16 w 32"/>
                  <a:gd name="T5" fmla="*/ 31 h 31"/>
                  <a:gd name="T6" fmla="*/ 0 w 32"/>
                  <a:gd name="T7" fmla="*/ 16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6"/>
                    </a:lnTo>
                    <a:lnTo>
                      <a:pt x="16" y="31"/>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3" name="Freeform 73"/>
              <p:cNvSpPr>
                <a:spLocks/>
              </p:cNvSpPr>
              <p:nvPr/>
            </p:nvSpPr>
            <p:spPr bwMode="auto">
              <a:xfrm>
                <a:off x="3060285" y="3613150"/>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4" name="Freeform 74"/>
              <p:cNvSpPr>
                <a:spLocks/>
              </p:cNvSpPr>
              <p:nvPr/>
            </p:nvSpPr>
            <p:spPr bwMode="auto">
              <a:xfrm>
                <a:off x="3060285" y="3613150"/>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5" name="Freeform 75"/>
              <p:cNvSpPr>
                <a:spLocks/>
              </p:cNvSpPr>
              <p:nvPr/>
            </p:nvSpPr>
            <p:spPr bwMode="auto">
              <a:xfrm>
                <a:off x="3134898" y="3603625"/>
                <a:ext cx="50800" cy="49213"/>
              </a:xfrm>
              <a:custGeom>
                <a:avLst/>
                <a:gdLst>
                  <a:gd name="T0" fmla="*/ 16 w 32"/>
                  <a:gd name="T1" fmla="*/ 0 h 31"/>
                  <a:gd name="T2" fmla="*/ 32 w 32"/>
                  <a:gd name="T3" fmla="*/ 16 h 31"/>
                  <a:gd name="T4" fmla="*/ 16 w 32"/>
                  <a:gd name="T5" fmla="*/ 31 h 31"/>
                  <a:gd name="T6" fmla="*/ 0 w 32"/>
                  <a:gd name="T7" fmla="*/ 16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6"/>
                    </a:lnTo>
                    <a:lnTo>
                      <a:pt x="16" y="31"/>
                    </a:lnTo>
                    <a:lnTo>
                      <a:pt x="0" y="16"/>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6" name="Freeform 76"/>
              <p:cNvSpPr>
                <a:spLocks/>
              </p:cNvSpPr>
              <p:nvPr/>
            </p:nvSpPr>
            <p:spPr bwMode="auto">
              <a:xfrm>
                <a:off x="3134898" y="3603625"/>
                <a:ext cx="50800" cy="49213"/>
              </a:xfrm>
              <a:custGeom>
                <a:avLst/>
                <a:gdLst>
                  <a:gd name="T0" fmla="*/ 16 w 32"/>
                  <a:gd name="T1" fmla="*/ 0 h 31"/>
                  <a:gd name="T2" fmla="*/ 32 w 32"/>
                  <a:gd name="T3" fmla="*/ 16 h 31"/>
                  <a:gd name="T4" fmla="*/ 16 w 32"/>
                  <a:gd name="T5" fmla="*/ 31 h 31"/>
                  <a:gd name="T6" fmla="*/ 0 w 32"/>
                  <a:gd name="T7" fmla="*/ 16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6"/>
                    </a:lnTo>
                    <a:lnTo>
                      <a:pt x="16" y="31"/>
                    </a:lnTo>
                    <a:lnTo>
                      <a:pt x="0" y="16"/>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7" name="Freeform 77"/>
              <p:cNvSpPr>
                <a:spLocks/>
              </p:cNvSpPr>
              <p:nvPr/>
            </p:nvSpPr>
            <p:spPr bwMode="auto">
              <a:xfrm>
                <a:off x="3211098" y="3594100"/>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818" name="Freeform 78"/>
              <p:cNvSpPr>
                <a:spLocks/>
              </p:cNvSpPr>
              <p:nvPr/>
            </p:nvSpPr>
            <p:spPr bwMode="auto">
              <a:xfrm>
                <a:off x="3211098" y="3594100"/>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grpSp>
          <p:nvGrpSpPr>
            <p:cNvPr id="766" name="Group 765"/>
            <p:cNvGrpSpPr/>
            <p:nvPr/>
          </p:nvGrpSpPr>
          <p:grpSpPr>
            <a:xfrm>
              <a:off x="3287298" y="3517900"/>
              <a:ext cx="577850" cy="115888"/>
              <a:chOff x="3287298" y="3517900"/>
              <a:chExt cx="577850" cy="115888"/>
            </a:xfrm>
            <a:grpFill/>
          </p:grpSpPr>
          <p:sp>
            <p:nvSpPr>
              <p:cNvPr id="767" name="Freeform 79"/>
              <p:cNvSpPr>
                <a:spLocks/>
              </p:cNvSpPr>
              <p:nvPr/>
            </p:nvSpPr>
            <p:spPr bwMode="auto">
              <a:xfrm>
                <a:off x="3287298" y="3584575"/>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68" name="Freeform 80"/>
              <p:cNvSpPr>
                <a:spLocks/>
              </p:cNvSpPr>
              <p:nvPr/>
            </p:nvSpPr>
            <p:spPr bwMode="auto">
              <a:xfrm>
                <a:off x="3287298" y="3584575"/>
                <a:ext cx="49213" cy="49213"/>
              </a:xfrm>
              <a:custGeom>
                <a:avLst/>
                <a:gdLst>
                  <a:gd name="T0" fmla="*/ 15 w 31"/>
                  <a:gd name="T1" fmla="*/ 0 h 31"/>
                  <a:gd name="T2" fmla="*/ 31 w 31"/>
                  <a:gd name="T3" fmla="*/ 16 h 31"/>
                  <a:gd name="T4" fmla="*/ 15 w 31"/>
                  <a:gd name="T5" fmla="*/ 31 h 31"/>
                  <a:gd name="T6" fmla="*/ 0 w 31"/>
                  <a:gd name="T7" fmla="*/ 16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6"/>
                    </a:lnTo>
                    <a:lnTo>
                      <a:pt x="15" y="31"/>
                    </a:lnTo>
                    <a:lnTo>
                      <a:pt x="0" y="16"/>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69" name="Freeform 81"/>
              <p:cNvSpPr>
                <a:spLocks/>
              </p:cNvSpPr>
              <p:nvPr/>
            </p:nvSpPr>
            <p:spPr bwMode="auto">
              <a:xfrm>
                <a:off x="3361910" y="357505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0" name="Freeform 82"/>
              <p:cNvSpPr>
                <a:spLocks/>
              </p:cNvSpPr>
              <p:nvPr/>
            </p:nvSpPr>
            <p:spPr bwMode="auto">
              <a:xfrm>
                <a:off x="3361910" y="357505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1" name="Freeform 83"/>
              <p:cNvSpPr>
                <a:spLocks/>
              </p:cNvSpPr>
              <p:nvPr/>
            </p:nvSpPr>
            <p:spPr bwMode="auto">
              <a:xfrm>
                <a:off x="3436523" y="35655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2" name="Freeform 84"/>
              <p:cNvSpPr>
                <a:spLocks/>
              </p:cNvSpPr>
              <p:nvPr/>
            </p:nvSpPr>
            <p:spPr bwMode="auto">
              <a:xfrm>
                <a:off x="3436523" y="356552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3" name="Freeform 85"/>
              <p:cNvSpPr>
                <a:spLocks/>
              </p:cNvSpPr>
              <p:nvPr/>
            </p:nvSpPr>
            <p:spPr bwMode="auto">
              <a:xfrm>
                <a:off x="3512723" y="3556000"/>
                <a:ext cx="49213" cy="49213"/>
              </a:xfrm>
              <a:custGeom>
                <a:avLst/>
                <a:gdLst>
                  <a:gd name="T0" fmla="*/ 16 w 31"/>
                  <a:gd name="T1" fmla="*/ 0 h 31"/>
                  <a:gd name="T2" fmla="*/ 31 w 31"/>
                  <a:gd name="T3" fmla="*/ 15 h 31"/>
                  <a:gd name="T4" fmla="*/ 16 w 31"/>
                  <a:gd name="T5" fmla="*/ 31 h 31"/>
                  <a:gd name="T6" fmla="*/ 0 w 31"/>
                  <a:gd name="T7" fmla="*/ 15 h 31"/>
                  <a:gd name="T8" fmla="*/ 16 w 31"/>
                  <a:gd name="T9" fmla="*/ 0 h 31"/>
                </a:gdLst>
                <a:ahLst/>
                <a:cxnLst>
                  <a:cxn ang="0">
                    <a:pos x="T0" y="T1"/>
                  </a:cxn>
                  <a:cxn ang="0">
                    <a:pos x="T2" y="T3"/>
                  </a:cxn>
                  <a:cxn ang="0">
                    <a:pos x="T4" y="T5"/>
                  </a:cxn>
                  <a:cxn ang="0">
                    <a:pos x="T6" y="T7"/>
                  </a:cxn>
                  <a:cxn ang="0">
                    <a:pos x="T8" y="T9"/>
                  </a:cxn>
                </a:cxnLst>
                <a:rect l="0" t="0" r="r" b="b"/>
                <a:pathLst>
                  <a:path w="31" h="31">
                    <a:moveTo>
                      <a:pt x="16" y="0"/>
                    </a:moveTo>
                    <a:lnTo>
                      <a:pt x="31"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4" name="Freeform 86"/>
              <p:cNvSpPr>
                <a:spLocks/>
              </p:cNvSpPr>
              <p:nvPr/>
            </p:nvSpPr>
            <p:spPr bwMode="auto">
              <a:xfrm>
                <a:off x="3512723" y="3556000"/>
                <a:ext cx="49213" cy="49213"/>
              </a:xfrm>
              <a:custGeom>
                <a:avLst/>
                <a:gdLst>
                  <a:gd name="T0" fmla="*/ 16 w 31"/>
                  <a:gd name="T1" fmla="*/ 0 h 31"/>
                  <a:gd name="T2" fmla="*/ 31 w 31"/>
                  <a:gd name="T3" fmla="*/ 15 h 31"/>
                  <a:gd name="T4" fmla="*/ 16 w 31"/>
                  <a:gd name="T5" fmla="*/ 31 h 31"/>
                  <a:gd name="T6" fmla="*/ 0 w 31"/>
                  <a:gd name="T7" fmla="*/ 15 h 31"/>
                  <a:gd name="T8" fmla="*/ 16 w 31"/>
                  <a:gd name="T9" fmla="*/ 0 h 31"/>
                </a:gdLst>
                <a:ahLst/>
                <a:cxnLst>
                  <a:cxn ang="0">
                    <a:pos x="T0" y="T1"/>
                  </a:cxn>
                  <a:cxn ang="0">
                    <a:pos x="T2" y="T3"/>
                  </a:cxn>
                  <a:cxn ang="0">
                    <a:pos x="T4" y="T5"/>
                  </a:cxn>
                  <a:cxn ang="0">
                    <a:pos x="T6" y="T7"/>
                  </a:cxn>
                  <a:cxn ang="0">
                    <a:pos x="T8" y="T9"/>
                  </a:cxn>
                </a:cxnLst>
                <a:rect l="0" t="0" r="r" b="b"/>
                <a:pathLst>
                  <a:path w="31" h="31">
                    <a:moveTo>
                      <a:pt x="16" y="0"/>
                    </a:moveTo>
                    <a:lnTo>
                      <a:pt x="31"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5" name="Freeform 87"/>
              <p:cNvSpPr>
                <a:spLocks/>
              </p:cNvSpPr>
              <p:nvPr/>
            </p:nvSpPr>
            <p:spPr bwMode="auto">
              <a:xfrm>
                <a:off x="3587335" y="354647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6" name="Freeform 88"/>
              <p:cNvSpPr>
                <a:spLocks/>
              </p:cNvSpPr>
              <p:nvPr/>
            </p:nvSpPr>
            <p:spPr bwMode="auto">
              <a:xfrm>
                <a:off x="3587335" y="3546475"/>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7" name="Freeform 89"/>
              <p:cNvSpPr>
                <a:spLocks/>
              </p:cNvSpPr>
              <p:nvPr/>
            </p:nvSpPr>
            <p:spPr bwMode="auto">
              <a:xfrm>
                <a:off x="3663535" y="3536950"/>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8" name="Freeform 90"/>
              <p:cNvSpPr>
                <a:spLocks/>
              </p:cNvSpPr>
              <p:nvPr/>
            </p:nvSpPr>
            <p:spPr bwMode="auto">
              <a:xfrm>
                <a:off x="3663535" y="3536950"/>
                <a:ext cx="49213" cy="49213"/>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79" name="Freeform 91"/>
              <p:cNvSpPr>
                <a:spLocks/>
              </p:cNvSpPr>
              <p:nvPr/>
            </p:nvSpPr>
            <p:spPr bwMode="auto">
              <a:xfrm>
                <a:off x="3739735" y="3527425"/>
                <a:ext cx="49213" cy="49213"/>
              </a:xfrm>
              <a:custGeom>
                <a:avLst/>
                <a:gdLst>
                  <a:gd name="T0" fmla="*/ 16 w 31"/>
                  <a:gd name="T1" fmla="*/ 0 h 31"/>
                  <a:gd name="T2" fmla="*/ 31 w 31"/>
                  <a:gd name="T3" fmla="*/ 15 h 31"/>
                  <a:gd name="T4" fmla="*/ 16 w 31"/>
                  <a:gd name="T5" fmla="*/ 31 h 31"/>
                  <a:gd name="T6" fmla="*/ 0 w 31"/>
                  <a:gd name="T7" fmla="*/ 15 h 31"/>
                  <a:gd name="T8" fmla="*/ 16 w 31"/>
                  <a:gd name="T9" fmla="*/ 0 h 31"/>
                </a:gdLst>
                <a:ahLst/>
                <a:cxnLst>
                  <a:cxn ang="0">
                    <a:pos x="T0" y="T1"/>
                  </a:cxn>
                  <a:cxn ang="0">
                    <a:pos x="T2" y="T3"/>
                  </a:cxn>
                  <a:cxn ang="0">
                    <a:pos x="T4" y="T5"/>
                  </a:cxn>
                  <a:cxn ang="0">
                    <a:pos x="T6" y="T7"/>
                  </a:cxn>
                  <a:cxn ang="0">
                    <a:pos x="T8" y="T9"/>
                  </a:cxn>
                </a:cxnLst>
                <a:rect l="0" t="0" r="r" b="b"/>
                <a:pathLst>
                  <a:path w="31" h="31">
                    <a:moveTo>
                      <a:pt x="16" y="0"/>
                    </a:moveTo>
                    <a:lnTo>
                      <a:pt x="31"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80" name="Freeform 92"/>
              <p:cNvSpPr>
                <a:spLocks/>
              </p:cNvSpPr>
              <p:nvPr/>
            </p:nvSpPr>
            <p:spPr bwMode="auto">
              <a:xfrm>
                <a:off x="3739735" y="3527425"/>
                <a:ext cx="49213" cy="49213"/>
              </a:xfrm>
              <a:custGeom>
                <a:avLst/>
                <a:gdLst>
                  <a:gd name="T0" fmla="*/ 16 w 31"/>
                  <a:gd name="T1" fmla="*/ 0 h 31"/>
                  <a:gd name="T2" fmla="*/ 31 w 31"/>
                  <a:gd name="T3" fmla="*/ 15 h 31"/>
                  <a:gd name="T4" fmla="*/ 16 w 31"/>
                  <a:gd name="T5" fmla="*/ 31 h 31"/>
                  <a:gd name="T6" fmla="*/ 0 w 31"/>
                  <a:gd name="T7" fmla="*/ 15 h 31"/>
                  <a:gd name="T8" fmla="*/ 16 w 31"/>
                  <a:gd name="T9" fmla="*/ 0 h 31"/>
                </a:gdLst>
                <a:ahLst/>
                <a:cxnLst>
                  <a:cxn ang="0">
                    <a:pos x="T0" y="T1"/>
                  </a:cxn>
                  <a:cxn ang="0">
                    <a:pos x="T2" y="T3"/>
                  </a:cxn>
                  <a:cxn ang="0">
                    <a:pos x="T4" y="T5"/>
                  </a:cxn>
                  <a:cxn ang="0">
                    <a:pos x="T6" y="T7"/>
                  </a:cxn>
                  <a:cxn ang="0">
                    <a:pos x="T8" y="T9"/>
                  </a:cxn>
                </a:cxnLst>
                <a:rect l="0" t="0" r="r" b="b"/>
                <a:pathLst>
                  <a:path w="31" h="31">
                    <a:moveTo>
                      <a:pt x="16" y="0"/>
                    </a:moveTo>
                    <a:lnTo>
                      <a:pt x="31"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81" name="Freeform 93"/>
              <p:cNvSpPr>
                <a:spLocks/>
              </p:cNvSpPr>
              <p:nvPr/>
            </p:nvSpPr>
            <p:spPr bwMode="auto">
              <a:xfrm>
                <a:off x="3814348" y="351790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82" name="Freeform 94"/>
              <p:cNvSpPr>
                <a:spLocks/>
              </p:cNvSpPr>
              <p:nvPr/>
            </p:nvSpPr>
            <p:spPr bwMode="auto">
              <a:xfrm>
                <a:off x="3814348" y="3517900"/>
                <a:ext cx="50800" cy="49213"/>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grpFill/>
              <a:ln w="7938"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grpSp>
      </p:grpSp>
      <p:sp>
        <p:nvSpPr>
          <p:cNvPr id="613" name="Freeform 95"/>
          <p:cNvSpPr>
            <a:spLocks/>
          </p:cNvSpPr>
          <p:nvPr/>
        </p:nvSpPr>
        <p:spPr bwMode="auto">
          <a:xfrm>
            <a:off x="9673757" y="1370687"/>
            <a:ext cx="57391" cy="57391"/>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14" name="Freeform 96"/>
          <p:cNvSpPr>
            <a:spLocks/>
          </p:cNvSpPr>
          <p:nvPr/>
        </p:nvSpPr>
        <p:spPr bwMode="auto">
          <a:xfrm>
            <a:off x="9673757" y="1370687"/>
            <a:ext cx="57391" cy="57391"/>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15" name="Freeform 97"/>
          <p:cNvSpPr>
            <a:spLocks/>
          </p:cNvSpPr>
          <p:nvPr/>
        </p:nvSpPr>
        <p:spPr bwMode="auto">
          <a:xfrm>
            <a:off x="9760769" y="1359579"/>
            <a:ext cx="59243" cy="57391"/>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16" name="Freeform 98"/>
          <p:cNvSpPr>
            <a:spLocks/>
          </p:cNvSpPr>
          <p:nvPr/>
        </p:nvSpPr>
        <p:spPr bwMode="auto">
          <a:xfrm>
            <a:off x="9760769" y="1359579"/>
            <a:ext cx="59243" cy="57391"/>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17" name="Freeform 99"/>
          <p:cNvSpPr>
            <a:spLocks/>
          </p:cNvSpPr>
          <p:nvPr/>
        </p:nvSpPr>
        <p:spPr bwMode="auto">
          <a:xfrm>
            <a:off x="9847781" y="1348471"/>
            <a:ext cx="59243" cy="57391"/>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18" name="Freeform 100"/>
          <p:cNvSpPr>
            <a:spLocks/>
          </p:cNvSpPr>
          <p:nvPr/>
        </p:nvSpPr>
        <p:spPr bwMode="auto">
          <a:xfrm>
            <a:off x="9847781" y="1348471"/>
            <a:ext cx="59243" cy="57391"/>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19" name="Freeform 101"/>
          <p:cNvSpPr>
            <a:spLocks/>
          </p:cNvSpPr>
          <p:nvPr/>
        </p:nvSpPr>
        <p:spPr bwMode="auto">
          <a:xfrm>
            <a:off x="9938496" y="1337363"/>
            <a:ext cx="57391" cy="57391"/>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0" name="Freeform 102"/>
          <p:cNvSpPr>
            <a:spLocks/>
          </p:cNvSpPr>
          <p:nvPr/>
        </p:nvSpPr>
        <p:spPr bwMode="auto">
          <a:xfrm>
            <a:off x="9938496" y="1337363"/>
            <a:ext cx="57391" cy="57391"/>
          </a:xfrm>
          <a:custGeom>
            <a:avLst/>
            <a:gdLst>
              <a:gd name="T0" fmla="*/ 15 w 31"/>
              <a:gd name="T1" fmla="*/ 0 h 31"/>
              <a:gd name="T2" fmla="*/ 31 w 31"/>
              <a:gd name="T3" fmla="*/ 15 h 31"/>
              <a:gd name="T4" fmla="*/ 15 w 31"/>
              <a:gd name="T5" fmla="*/ 31 h 31"/>
              <a:gd name="T6" fmla="*/ 0 w 31"/>
              <a:gd name="T7" fmla="*/ 15 h 31"/>
              <a:gd name="T8" fmla="*/ 15 w 31"/>
              <a:gd name="T9" fmla="*/ 0 h 31"/>
            </a:gdLst>
            <a:ahLst/>
            <a:cxnLst>
              <a:cxn ang="0">
                <a:pos x="T0" y="T1"/>
              </a:cxn>
              <a:cxn ang="0">
                <a:pos x="T2" y="T3"/>
              </a:cxn>
              <a:cxn ang="0">
                <a:pos x="T4" y="T5"/>
              </a:cxn>
              <a:cxn ang="0">
                <a:pos x="T6" y="T7"/>
              </a:cxn>
              <a:cxn ang="0">
                <a:pos x="T8" y="T9"/>
              </a:cxn>
            </a:cxnLst>
            <a:rect l="0" t="0" r="r" b="b"/>
            <a:pathLst>
              <a:path w="31" h="31">
                <a:moveTo>
                  <a:pt x="15" y="0"/>
                </a:moveTo>
                <a:lnTo>
                  <a:pt x="31" y="15"/>
                </a:lnTo>
                <a:lnTo>
                  <a:pt x="15" y="31"/>
                </a:lnTo>
                <a:lnTo>
                  <a:pt x="0" y="15"/>
                </a:lnTo>
                <a:lnTo>
                  <a:pt x="15"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1" name="Freeform 103"/>
          <p:cNvSpPr>
            <a:spLocks/>
          </p:cNvSpPr>
          <p:nvPr/>
        </p:nvSpPr>
        <p:spPr bwMode="auto">
          <a:xfrm>
            <a:off x="10025509" y="1326256"/>
            <a:ext cx="59243" cy="57391"/>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2" name="Freeform 104"/>
          <p:cNvSpPr>
            <a:spLocks/>
          </p:cNvSpPr>
          <p:nvPr/>
        </p:nvSpPr>
        <p:spPr bwMode="auto">
          <a:xfrm>
            <a:off x="10025509" y="1326256"/>
            <a:ext cx="59243" cy="57391"/>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3" name="Freeform 105"/>
          <p:cNvSpPr>
            <a:spLocks/>
          </p:cNvSpPr>
          <p:nvPr/>
        </p:nvSpPr>
        <p:spPr bwMode="auto">
          <a:xfrm>
            <a:off x="10112521" y="1315147"/>
            <a:ext cx="59243" cy="57391"/>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4" name="Freeform 106"/>
          <p:cNvSpPr>
            <a:spLocks/>
          </p:cNvSpPr>
          <p:nvPr/>
        </p:nvSpPr>
        <p:spPr bwMode="auto">
          <a:xfrm>
            <a:off x="10112521" y="1315147"/>
            <a:ext cx="59243" cy="57391"/>
          </a:xfrm>
          <a:custGeom>
            <a:avLst/>
            <a:gdLst>
              <a:gd name="T0" fmla="*/ 16 w 32"/>
              <a:gd name="T1" fmla="*/ 0 h 31"/>
              <a:gd name="T2" fmla="*/ 32 w 32"/>
              <a:gd name="T3" fmla="*/ 15 h 31"/>
              <a:gd name="T4" fmla="*/ 16 w 32"/>
              <a:gd name="T5" fmla="*/ 31 h 31"/>
              <a:gd name="T6" fmla="*/ 0 w 32"/>
              <a:gd name="T7" fmla="*/ 15 h 31"/>
              <a:gd name="T8" fmla="*/ 16 w 32"/>
              <a:gd name="T9" fmla="*/ 0 h 31"/>
            </a:gdLst>
            <a:ahLst/>
            <a:cxnLst>
              <a:cxn ang="0">
                <a:pos x="T0" y="T1"/>
              </a:cxn>
              <a:cxn ang="0">
                <a:pos x="T2" y="T3"/>
              </a:cxn>
              <a:cxn ang="0">
                <a:pos x="T4" y="T5"/>
              </a:cxn>
              <a:cxn ang="0">
                <a:pos x="T6" y="T7"/>
              </a:cxn>
              <a:cxn ang="0">
                <a:pos x="T8" y="T9"/>
              </a:cxn>
            </a:cxnLst>
            <a:rect l="0" t="0" r="r" b="b"/>
            <a:pathLst>
              <a:path w="32" h="31">
                <a:moveTo>
                  <a:pt x="16" y="0"/>
                </a:moveTo>
                <a:lnTo>
                  <a:pt x="32" y="15"/>
                </a:lnTo>
                <a:lnTo>
                  <a:pt x="16" y="31"/>
                </a:lnTo>
                <a:lnTo>
                  <a:pt x="0" y="15"/>
                </a:lnTo>
                <a:lnTo>
                  <a:pt x="1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5" name="Freeform 107"/>
          <p:cNvSpPr>
            <a:spLocks/>
          </p:cNvSpPr>
          <p:nvPr/>
        </p:nvSpPr>
        <p:spPr bwMode="auto">
          <a:xfrm>
            <a:off x="6259911" y="1329957"/>
            <a:ext cx="3895190" cy="3062093"/>
          </a:xfrm>
          <a:custGeom>
            <a:avLst/>
            <a:gdLst>
              <a:gd name="T0" fmla="*/ 1578 w 22370"/>
              <a:gd name="T1" fmla="*/ 17416 h 17582"/>
              <a:gd name="T2" fmla="*/ 2462 w 22370"/>
              <a:gd name="T3" fmla="*/ 17370 h 17582"/>
              <a:gd name="T4" fmla="*/ 2828 w 22370"/>
              <a:gd name="T5" fmla="*/ 17294 h 17582"/>
              <a:gd name="T6" fmla="*/ 3841 w 22370"/>
              <a:gd name="T7" fmla="*/ 17015 h 17582"/>
              <a:gd name="T8" fmla="*/ 4461 w 22370"/>
              <a:gd name="T9" fmla="*/ 16785 h 17582"/>
              <a:gd name="T10" fmla="*/ 5346 w 22370"/>
              <a:gd name="T11" fmla="*/ 16382 h 17582"/>
              <a:gd name="T12" fmla="*/ 5719 w 22370"/>
              <a:gd name="T13" fmla="*/ 16169 h 17582"/>
              <a:gd name="T14" fmla="*/ 6023 w 22370"/>
              <a:gd name="T15" fmla="*/ 15934 h 17582"/>
              <a:gd name="T16" fmla="*/ 6204 w 22370"/>
              <a:gd name="T17" fmla="*/ 15689 h 17582"/>
              <a:gd name="T18" fmla="*/ 6579 w 22370"/>
              <a:gd name="T19" fmla="*/ 14997 h 17582"/>
              <a:gd name="T20" fmla="*/ 6957 w 22370"/>
              <a:gd name="T21" fmla="*/ 14209 h 17582"/>
              <a:gd name="T22" fmla="*/ 7464 w 22370"/>
              <a:gd name="T23" fmla="*/ 13203 h 17582"/>
              <a:gd name="T24" fmla="*/ 8095 w 22370"/>
              <a:gd name="T25" fmla="*/ 11931 h 17582"/>
              <a:gd name="T26" fmla="*/ 8853 w 22370"/>
              <a:gd name="T27" fmla="*/ 10463 h 17582"/>
              <a:gd name="T28" fmla="*/ 9863 w 22370"/>
              <a:gd name="T29" fmla="*/ 8381 h 17582"/>
              <a:gd name="T30" fmla="*/ 10496 w 22370"/>
              <a:gd name="T31" fmla="*/ 7073 h 17582"/>
              <a:gd name="T32" fmla="*/ 10810 w 22370"/>
              <a:gd name="T33" fmla="*/ 6390 h 17582"/>
              <a:gd name="T34" fmla="*/ 11033 w 22370"/>
              <a:gd name="T35" fmla="*/ 5905 h 17582"/>
              <a:gd name="T36" fmla="*/ 11200 w 22370"/>
              <a:gd name="T37" fmla="*/ 5659 h 17582"/>
              <a:gd name="T38" fmla="*/ 11407 w 22370"/>
              <a:gd name="T39" fmla="*/ 5505 h 17582"/>
              <a:gd name="T40" fmla="*/ 12160 w 22370"/>
              <a:gd name="T41" fmla="*/ 5034 h 17582"/>
              <a:gd name="T42" fmla="*/ 14687 w 22370"/>
              <a:gd name="T43" fmla="*/ 3303 h 17582"/>
              <a:gd name="T44" fmla="*/ 16962 w 22370"/>
              <a:gd name="T45" fmla="*/ 1743 h 17582"/>
              <a:gd name="T46" fmla="*/ 17977 w 22370"/>
              <a:gd name="T47" fmla="*/ 1115 h 17582"/>
              <a:gd name="T48" fmla="*/ 19249 w 22370"/>
              <a:gd name="T49" fmla="*/ 527 h 17582"/>
              <a:gd name="T50" fmla="*/ 20523 w 22370"/>
              <a:gd name="T51" fmla="*/ 156 h 17582"/>
              <a:gd name="T52" fmla="*/ 21797 w 22370"/>
              <a:gd name="T53" fmla="*/ 3 h 17582"/>
              <a:gd name="T54" fmla="*/ 22305 w 22370"/>
              <a:gd name="T55" fmla="*/ 131 h 17582"/>
              <a:gd name="T56" fmla="*/ 21302 w 22370"/>
              <a:gd name="T57" fmla="*/ 165 h 17582"/>
              <a:gd name="T58" fmla="*/ 20049 w 22370"/>
              <a:gd name="T59" fmla="*/ 401 h 17582"/>
              <a:gd name="T60" fmla="*/ 18794 w 22370"/>
              <a:gd name="T61" fmla="*/ 852 h 17582"/>
              <a:gd name="T62" fmla="*/ 17538 w 22370"/>
              <a:gd name="T63" fmla="*/ 1519 h 17582"/>
              <a:gd name="T64" fmla="*/ 16276 w 22370"/>
              <a:gd name="T65" fmla="*/ 2370 h 17582"/>
              <a:gd name="T66" fmla="*/ 13749 w 22370"/>
              <a:gd name="T67" fmla="*/ 4101 h 17582"/>
              <a:gd name="T68" fmla="*/ 11656 w 22370"/>
              <a:gd name="T69" fmla="*/ 5529 h 17582"/>
              <a:gd name="T70" fmla="*/ 11382 w 22370"/>
              <a:gd name="T71" fmla="*/ 5669 h 17582"/>
              <a:gd name="T72" fmla="*/ 11238 w 22370"/>
              <a:gd name="T73" fmla="*/ 5815 h 17582"/>
              <a:gd name="T74" fmla="*/ 11085 w 22370"/>
              <a:gd name="T75" fmla="*/ 6087 h 17582"/>
              <a:gd name="T76" fmla="*/ 10801 w 22370"/>
              <a:gd name="T77" fmla="*/ 6733 h 17582"/>
              <a:gd name="T78" fmla="*/ 10358 w 22370"/>
              <a:gd name="T79" fmla="*/ 7640 h 17582"/>
              <a:gd name="T80" fmla="*/ 9726 w 22370"/>
              <a:gd name="T81" fmla="*/ 8973 h 17582"/>
              <a:gd name="T82" fmla="*/ 8588 w 22370"/>
              <a:gd name="T83" fmla="*/ 11263 h 17582"/>
              <a:gd name="T84" fmla="*/ 7957 w 22370"/>
              <a:gd name="T85" fmla="*/ 12499 h 17582"/>
              <a:gd name="T86" fmla="*/ 7325 w 22370"/>
              <a:gd name="T87" fmla="*/ 13751 h 17582"/>
              <a:gd name="T88" fmla="*/ 6883 w 22370"/>
              <a:gd name="T89" fmla="*/ 14668 h 17582"/>
              <a:gd name="T90" fmla="*/ 6503 w 22370"/>
              <a:gd name="T91" fmla="*/ 15421 h 17582"/>
              <a:gd name="T92" fmla="*/ 6213 w 22370"/>
              <a:gd name="T93" fmla="*/ 15904 h 17582"/>
              <a:gd name="T94" fmla="*/ 5979 w 22370"/>
              <a:gd name="T95" fmla="*/ 16148 h 17582"/>
              <a:gd name="T96" fmla="*/ 5659 w 22370"/>
              <a:gd name="T97" fmla="*/ 16356 h 17582"/>
              <a:gd name="T98" fmla="*/ 5146 w 22370"/>
              <a:gd name="T99" fmla="*/ 16615 h 17582"/>
              <a:gd name="T100" fmla="*/ 4258 w 22370"/>
              <a:gd name="T101" fmla="*/ 17014 h 17582"/>
              <a:gd name="T102" fmla="*/ 3620 w 22370"/>
              <a:gd name="T103" fmla="*/ 17203 h 17582"/>
              <a:gd name="T104" fmla="*/ 2667 w 22370"/>
              <a:gd name="T105" fmla="*/ 17469 h 17582"/>
              <a:gd name="T106" fmla="*/ 2216 w 22370"/>
              <a:gd name="T107" fmla="*/ 17508 h 17582"/>
              <a:gd name="T108" fmla="*/ 1077 w 22370"/>
              <a:gd name="T109" fmla="*/ 17561 h 17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370" h="17582">
                <a:moveTo>
                  <a:pt x="64" y="17453"/>
                </a:moveTo>
                <a:lnTo>
                  <a:pt x="569" y="17445"/>
                </a:lnTo>
                <a:lnTo>
                  <a:pt x="1074" y="17433"/>
                </a:lnTo>
                <a:lnTo>
                  <a:pt x="1327" y="17426"/>
                </a:lnTo>
                <a:lnTo>
                  <a:pt x="1578" y="17416"/>
                </a:lnTo>
                <a:lnTo>
                  <a:pt x="1830" y="17402"/>
                </a:lnTo>
                <a:lnTo>
                  <a:pt x="2082" y="17386"/>
                </a:lnTo>
                <a:lnTo>
                  <a:pt x="2210" y="17380"/>
                </a:lnTo>
                <a:lnTo>
                  <a:pt x="2338" y="17376"/>
                </a:lnTo>
                <a:lnTo>
                  <a:pt x="2462" y="17370"/>
                </a:lnTo>
                <a:lnTo>
                  <a:pt x="2522" y="17363"/>
                </a:lnTo>
                <a:lnTo>
                  <a:pt x="2583" y="17355"/>
                </a:lnTo>
                <a:lnTo>
                  <a:pt x="2643" y="17343"/>
                </a:lnTo>
                <a:lnTo>
                  <a:pt x="2704" y="17329"/>
                </a:lnTo>
                <a:lnTo>
                  <a:pt x="2828" y="17294"/>
                </a:lnTo>
                <a:lnTo>
                  <a:pt x="2952" y="17256"/>
                </a:lnTo>
                <a:lnTo>
                  <a:pt x="3079" y="17218"/>
                </a:lnTo>
                <a:lnTo>
                  <a:pt x="3586" y="17079"/>
                </a:lnTo>
                <a:lnTo>
                  <a:pt x="3714" y="17046"/>
                </a:lnTo>
                <a:lnTo>
                  <a:pt x="3841" y="17015"/>
                </a:lnTo>
                <a:lnTo>
                  <a:pt x="3965" y="16981"/>
                </a:lnTo>
                <a:lnTo>
                  <a:pt x="4089" y="16942"/>
                </a:lnTo>
                <a:lnTo>
                  <a:pt x="4212" y="16895"/>
                </a:lnTo>
                <a:lnTo>
                  <a:pt x="4336" y="16841"/>
                </a:lnTo>
                <a:lnTo>
                  <a:pt x="4461" y="16785"/>
                </a:lnTo>
                <a:lnTo>
                  <a:pt x="4588" y="16728"/>
                </a:lnTo>
                <a:lnTo>
                  <a:pt x="4841" y="16615"/>
                </a:lnTo>
                <a:lnTo>
                  <a:pt x="5093" y="16499"/>
                </a:lnTo>
                <a:lnTo>
                  <a:pt x="5219" y="16440"/>
                </a:lnTo>
                <a:lnTo>
                  <a:pt x="5346" y="16382"/>
                </a:lnTo>
                <a:lnTo>
                  <a:pt x="5469" y="16319"/>
                </a:lnTo>
                <a:lnTo>
                  <a:pt x="5531" y="16285"/>
                </a:lnTo>
                <a:lnTo>
                  <a:pt x="5591" y="16247"/>
                </a:lnTo>
                <a:lnTo>
                  <a:pt x="5654" y="16208"/>
                </a:lnTo>
                <a:lnTo>
                  <a:pt x="5719" y="16169"/>
                </a:lnTo>
                <a:lnTo>
                  <a:pt x="5781" y="16131"/>
                </a:lnTo>
                <a:lnTo>
                  <a:pt x="5843" y="16090"/>
                </a:lnTo>
                <a:lnTo>
                  <a:pt x="5903" y="16045"/>
                </a:lnTo>
                <a:lnTo>
                  <a:pt x="5962" y="15994"/>
                </a:lnTo>
                <a:lnTo>
                  <a:pt x="6023" y="15934"/>
                </a:lnTo>
                <a:lnTo>
                  <a:pt x="6051" y="15902"/>
                </a:lnTo>
                <a:lnTo>
                  <a:pt x="6081" y="15866"/>
                </a:lnTo>
                <a:lnTo>
                  <a:pt x="6111" y="15826"/>
                </a:lnTo>
                <a:lnTo>
                  <a:pt x="6141" y="15784"/>
                </a:lnTo>
                <a:lnTo>
                  <a:pt x="6204" y="15689"/>
                </a:lnTo>
                <a:lnTo>
                  <a:pt x="6265" y="15587"/>
                </a:lnTo>
                <a:lnTo>
                  <a:pt x="6328" y="15476"/>
                </a:lnTo>
                <a:lnTo>
                  <a:pt x="6390" y="15360"/>
                </a:lnTo>
                <a:lnTo>
                  <a:pt x="6453" y="15240"/>
                </a:lnTo>
                <a:lnTo>
                  <a:pt x="6579" y="14997"/>
                </a:lnTo>
                <a:lnTo>
                  <a:pt x="6642" y="14873"/>
                </a:lnTo>
                <a:lnTo>
                  <a:pt x="6705" y="14745"/>
                </a:lnTo>
                <a:lnTo>
                  <a:pt x="6768" y="14613"/>
                </a:lnTo>
                <a:lnTo>
                  <a:pt x="6831" y="14479"/>
                </a:lnTo>
                <a:lnTo>
                  <a:pt x="6957" y="14209"/>
                </a:lnTo>
                <a:lnTo>
                  <a:pt x="7021" y="14075"/>
                </a:lnTo>
                <a:lnTo>
                  <a:pt x="7084" y="13945"/>
                </a:lnTo>
                <a:lnTo>
                  <a:pt x="7211" y="13693"/>
                </a:lnTo>
                <a:lnTo>
                  <a:pt x="7338" y="13448"/>
                </a:lnTo>
                <a:lnTo>
                  <a:pt x="7464" y="13203"/>
                </a:lnTo>
                <a:lnTo>
                  <a:pt x="7590" y="12955"/>
                </a:lnTo>
                <a:lnTo>
                  <a:pt x="7716" y="12701"/>
                </a:lnTo>
                <a:lnTo>
                  <a:pt x="7842" y="12442"/>
                </a:lnTo>
                <a:lnTo>
                  <a:pt x="7968" y="12184"/>
                </a:lnTo>
                <a:lnTo>
                  <a:pt x="8095" y="11931"/>
                </a:lnTo>
                <a:lnTo>
                  <a:pt x="8222" y="11685"/>
                </a:lnTo>
                <a:lnTo>
                  <a:pt x="8349" y="11444"/>
                </a:lnTo>
                <a:lnTo>
                  <a:pt x="8475" y="11203"/>
                </a:lnTo>
                <a:lnTo>
                  <a:pt x="8601" y="10960"/>
                </a:lnTo>
                <a:lnTo>
                  <a:pt x="8853" y="10463"/>
                </a:lnTo>
                <a:lnTo>
                  <a:pt x="9106" y="9956"/>
                </a:lnTo>
                <a:lnTo>
                  <a:pt x="9359" y="9441"/>
                </a:lnTo>
                <a:lnTo>
                  <a:pt x="9611" y="8918"/>
                </a:lnTo>
                <a:lnTo>
                  <a:pt x="9737" y="8651"/>
                </a:lnTo>
                <a:lnTo>
                  <a:pt x="9863" y="8381"/>
                </a:lnTo>
                <a:lnTo>
                  <a:pt x="9989" y="8110"/>
                </a:lnTo>
                <a:lnTo>
                  <a:pt x="10116" y="7844"/>
                </a:lnTo>
                <a:lnTo>
                  <a:pt x="10243" y="7584"/>
                </a:lnTo>
                <a:lnTo>
                  <a:pt x="10370" y="7328"/>
                </a:lnTo>
                <a:lnTo>
                  <a:pt x="10496" y="7073"/>
                </a:lnTo>
                <a:lnTo>
                  <a:pt x="10622" y="6814"/>
                </a:lnTo>
                <a:lnTo>
                  <a:pt x="10653" y="6748"/>
                </a:lnTo>
                <a:lnTo>
                  <a:pt x="10684" y="6680"/>
                </a:lnTo>
                <a:lnTo>
                  <a:pt x="10747" y="6537"/>
                </a:lnTo>
                <a:lnTo>
                  <a:pt x="10810" y="6390"/>
                </a:lnTo>
                <a:lnTo>
                  <a:pt x="10874" y="6243"/>
                </a:lnTo>
                <a:lnTo>
                  <a:pt x="10937" y="6101"/>
                </a:lnTo>
                <a:lnTo>
                  <a:pt x="10969" y="6032"/>
                </a:lnTo>
                <a:lnTo>
                  <a:pt x="11001" y="5967"/>
                </a:lnTo>
                <a:lnTo>
                  <a:pt x="11033" y="5905"/>
                </a:lnTo>
                <a:lnTo>
                  <a:pt x="11066" y="5846"/>
                </a:lnTo>
                <a:lnTo>
                  <a:pt x="11099" y="5793"/>
                </a:lnTo>
                <a:lnTo>
                  <a:pt x="11132" y="5743"/>
                </a:lnTo>
                <a:lnTo>
                  <a:pt x="11165" y="5699"/>
                </a:lnTo>
                <a:lnTo>
                  <a:pt x="11200" y="5659"/>
                </a:lnTo>
                <a:lnTo>
                  <a:pt x="11235" y="5624"/>
                </a:lnTo>
                <a:lnTo>
                  <a:pt x="11269" y="5594"/>
                </a:lnTo>
                <a:lnTo>
                  <a:pt x="11304" y="5567"/>
                </a:lnTo>
                <a:lnTo>
                  <a:pt x="11338" y="5544"/>
                </a:lnTo>
                <a:lnTo>
                  <a:pt x="11407" y="5505"/>
                </a:lnTo>
                <a:lnTo>
                  <a:pt x="11474" y="5474"/>
                </a:lnTo>
                <a:lnTo>
                  <a:pt x="11537" y="5444"/>
                </a:lnTo>
                <a:lnTo>
                  <a:pt x="11599" y="5414"/>
                </a:lnTo>
                <a:lnTo>
                  <a:pt x="11657" y="5378"/>
                </a:lnTo>
                <a:lnTo>
                  <a:pt x="12160" y="5034"/>
                </a:lnTo>
                <a:lnTo>
                  <a:pt x="12665" y="4688"/>
                </a:lnTo>
                <a:lnTo>
                  <a:pt x="13171" y="4342"/>
                </a:lnTo>
                <a:lnTo>
                  <a:pt x="13676" y="3995"/>
                </a:lnTo>
                <a:lnTo>
                  <a:pt x="14182" y="3649"/>
                </a:lnTo>
                <a:lnTo>
                  <a:pt x="14687" y="3303"/>
                </a:lnTo>
                <a:lnTo>
                  <a:pt x="15193" y="2957"/>
                </a:lnTo>
                <a:lnTo>
                  <a:pt x="15698" y="2611"/>
                </a:lnTo>
                <a:lnTo>
                  <a:pt x="16204" y="2265"/>
                </a:lnTo>
                <a:lnTo>
                  <a:pt x="16709" y="1918"/>
                </a:lnTo>
                <a:lnTo>
                  <a:pt x="16962" y="1743"/>
                </a:lnTo>
                <a:lnTo>
                  <a:pt x="17088" y="1656"/>
                </a:lnTo>
                <a:lnTo>
                  <a:pt x="17215" y="1572"/>
                </a:lnTo>
                <a:lnTo>
                  <a:pt x="17469" y="1411"/>
                </a:lnTo>
                <a:lnTo>
                  <a:pt x="17723" y="1259"/>
                </a:lnTo>
                <a:lnTo>
                  <a:pt x="17977" y="1115"/>
                </a:lnTo>
                <a:lnTo>
                  <a:pt x="18231" y="980"/>
                </a:lnTo>
                <a:lnTo>
                  <a:pt x="18486" y="854"/>
                </a:lnTo>
                <a:lnTo>
                  <a:pt x="18740" y="736"/>
                </a:lnTo>
                <a:lnTo>
                  <a:pt x="18995" y="627"/>
                </a:lnTo>
                <a:lnTo>
                  <a:pt x="19249" y="527"/>
                </a:lnTo>
                <a:lnTo>
                  <a:pt x="19504" y="435"/>
                </a:lnTo>
                <a:lnTo>
                  <a:pt x="19758" y="353"/>
                </a:lnTo>
                <a:lnTo>
                  <a:pt x="20013" y="279"/>
                </a:lnTo>
                <a:lnTo>
                  <a:pt x="20268" y="213"/>
                </a:lnTo>
                <a:lnTo>
                  <a:pt x="20523" y="156"/>
                </a:lnTo>
                <a:lnTo>
                  <a:pt x="20777" y="108"/>
                </a:lnTo>
                <a:lnTo>
                  <a:pt x="21032" y="69"/>
                </a:lnTo>
                <a:lnTo>
                  <a:pt x="21287" y="38"/>
                </a:lnTo>
                <a:lnTo>
                  <a:pt x="21542" y="16"/>
                </a:lnTo>
                <a:lnTo>
                  <a:pt x="21797" y="3"/>
                </a:lnTo>
                <a:lnTo>
                  <a:pt x="21925" y="0"/>
                </a:lnTo>
                <a:lnTo>
                  <a:pt x="22053" y="1"/>
                </a:lnTo>
                <a:lnTo>
                  <a:pt x="22306" y="3"/>
                </a:lnTo>
                <a:cubicBezTo>
                  <a:pt x="22341" y="3"/>
                  <a:pt x="22370" y="32"/>
                  <a:pt x="22369" y="67"/>
                </a:cubicBezTo>
                <a:cubicBezTo>
                  <a:pt x="22369" y="103"/>
                  <a:pt x="22340" y="131"/>
                  <a:pt x="22305" y="131"/>
                </a:cubicBezTo>
                <a:lnTo>
                  <a:pt x="22053" y="129"/>
                </a:lnTo>
                <a:lnTo>
                  <a:pt x="21928" y="128"/>
                </a:lnTo>
                <a:lnTo>
                  <a:pt x="21803" y="131"/>
                </a:lnTo>
                <a:lnTo>
                  <a:pt x="21553" y="144"/>
                </a:lnTo>
                <a:lnTo>
                  <a:pt x="21302" y="165"/>
                </a:lnTo>
                <a:lnTo>
                  <a:pt x="21052" y="195"/>
                </a:lnTo>
                <a:lnTo>
                  <a:pt x="20801" y="234"/>
                </a:lnTo>
                <a:lnTo>
                  <a:pt x="20550" y="281"/>
                </a:lnTo>
                <a:lnTo>
                  <a:pt x="20299" y="337"/>
                </a:lnTo>
                <a:lnTo>
                  <a:pt x="20049" y="401"/>
                </a:lnTo>
                <a:lnTo>
                  <a:pt x="19798" y="474"/>
                </a:lnTo>
                <a:lnTo>
                  <a:pt x="19547" y="556"/>
                </a:lnTo>
                <a:lnTo>
                  <a:pt x="19296" y="646"/>
                </a:lnTo>
                <a:lnTo>
                  <a:pt x="19045" y="745"/>
                </a:lnTo>
                <a:lnTo>
                  <a:pt x="18794" y="852"/>
                </a:lnTo>
                <a:lnTo>
                  <a:pt x="18543" y="968"/>
                </a:lnTo>
                <a:lnTo>
                  <a:pt x="18291" y="1093"/>
                </a:lnTo>
                <a:lnTo>
                  <a:pt x="18040" y="1226"/>
                </a:lnTo>
                <a:lnTo>
                  <a:pt x="17789" y="1368"/>
                </a:lnTo>
                <a:lnTo>
                  <a:pt x="17538" y="1519"/>
                </a:lnTo>
                <a:lnTo>
                  <a:pt x="17286" y="1678"/>
                </a:lnTo>
                <a:lnTo>
                  <a:pt x="17160" y="1762"/>
                </a:lnTo>
                <a:lnTo>
                  <a:pt x="17034" y="1849"/>
                </a:lnTo>
                <a:lnTo>
                  <a:pt x="16782" y="2024"/>
                </a:lnTo>
                <a:lnTo>
                  <a:pt x="16276" y="2370"/>
                </a:lnTo>
                <a:lnTo>
                  <a:pt x="15771" y="2716"/>
                </a:lnTo>
                <a:lnTo>
                  <a:pt x="15265" y="3062"/>
                </a:lnTo>
                <a:lnTo>
                  <a:pt x="14760" y="3409"/>
                </a:lnTo>
                <a:lnTo>
                  <a:pt x="14254" y="3755"/>
                </a:lnTo>
                <a:lnTo>
                  <a:pt x="13749" y="4101"/>
                </a:lnTo>
                <a:lnTo>
                  <a:pt x="13243" y="4447"/>
                </a:lnTo>
                <a:lnTo>
                  <a:pt x="12738" y="4793"/>
                </a:lnTo>
                <a:lnTo>
                  <a:pt x="12232" y="5139"/>
                </a:lnTo>
                <a:lnTo>
                  <a:pt x="11724" y="5488"/>
                </a:lnTo>
                <a:lnTo>
                  <a:pt x="11656" y="5529"/>
                </a:lnTo>
                <a:lnTo>
                  <a:pt x="11591" y="5561"/>
                </a:lnTo>
                <a:lnTo>
                  <a:pt x="11528" y="5589"/>
                </a:lnTo>
                <a:lnTo>
                  <a:pt x="11469" y="5617"/>
                </a:lnTo>
                <a:lnTo>
                  <a:pt x="11411" y="5649"/>
                </a:lnTo>
                <a:lnTo>
                  <a:pt x="11382" y="5669"/>
                </a:lnTo>
                <a:lnTo>
                  <a:pt x="11354" y="5690"/>
                </a:lnTo>
                <a:lnTo>
                  <a:pt x="11325" y="5715"/>
                </a:lnTo>
                <a:lnTo>
                  <a:pt x="11296" y="5744"/>
                </a:lnTo>
                <a:lnTo>
                  <a:pt x="11267" y="5776"/>
                </a:lnTo>
                <a:lnTo>
                  <a:pt x="11238" y="5815"/>
                </a:lnTo>
                <a:lnTo>
                  <a:pt x="11208" y="5859"/>
                </a:lnTo>
                <a:lnTo>
                  <a:pt x="11178" y="5910"/>
                </a:lnTo>
                <a:lnTo>
                  <a:pt x="11147" y="5964"/>
                </a:lnTo>
                <a:lnTo>
                  <a:pt x="11116" y="6024"/>
                </a:lnTo>
                <a:lnTo>
                  <a:pt x="11085" y="6087"/>
                </a:lnTo>
                <a:lnTo>
                  <a:pt x="11054" y="6153"/>
                </a:lnTo>
                <a:lnTo>
                  <a:pt x="10991" y="6293"/>
                </a:lnTo>
                <a:lnTo>
                  <a:pt x="10928" y="6440"/>
                </a:lnTo>
                <a:lnTo>
                  <a:pt x="10865" y="6588"/>
                </a:lnTo>
                <a:lnTo>
                  <a:pt x="10801" y="6733"/>
                </a:lnTo>
                <a:lnTo>
                  <a:pt x="10769" y="6803"/>
                </a:lnTo>
                <a:lnTo>
                  <a:pt x="10737" y="6871"/>
                </a:lnTo>
                <a:lnTo>
                  <a:pt x="10610" y="7129"/>
                </a:lnTo>
                <a:lnTo>
                  <a:pt x="10484" y="7385"/>
                </a:lnTo>
                <a:lnTo>
                  <a:pt x="10358" y="7640"/>
                </a:lnTo>
                <a:lnTo>
                  <a:pt x="10232" y="7899"/>
                </a:lnTo>
                <a:lnTo>
                  <a:pt x="10105" y="8164"/>
                </a:lnTo>
                <a:lnTo>
                  <a:pt x="9979" y="8435"/>
                </a:lnTo>
                <a:lnTo>
                  <a:pt x="9853" y="8706"/>
                </a:lnTo>
                <a:lnTo>
                  <a:pt x="9726" y="8973"/>
                </a:lnTo>
                <a:lnTo>
                  <a:pt x="9473" y="9498"/>
                </a:lnTo>
                <a:lnTo>
                  <a:pt x="9220" y="10014"/>
                </a:lnTo>
                <a:lnTo>
                  <a:pt x="8968" y="10520"/>
                </a:lnTo>
                <a:lnTo>
                  <a:pt x="8715" y="11019"/>
                </a:lnTo>
                <a:lnTo>
                  <a:pt x="8588" y="11263"/>
                </a:lnTo>
                <a:lnTo>
                  <a:pt x="8462" y="11503"/>
                </a:lnTo>
                <a:lnTo>
                  <a:pt x="8336" y="11743"/>
                </a:lnTo>
                <a:lnTo>
                  <a:pt x="8210" y="11988"/>
                </a:lnTo>
                <a:lnTo>
                  <a:pt x="8083" y="12241"/>
                </a:lnTo>
                <a:lnTo>
                  <a:pt x="7957" y="12499"/>
                </a:lnTo>
                <a:lnTo>
                  <a:pt x="7831" y="12757"/>
                </a:lnTo>
                <a:lnTo>
                  <a:pt x="7704" y="13013"/>
                </a:lnTo>
                <a:lnTo>
                  <a:pt x="7577" y="13262"/>
                </a:lnTo>
                <a:lnTo>
                  <a:pt x="7451" y="13506"/>
                </a:lnTo>
                <a:lnTo>
                  <a:pt x="7325" y="13751"/>
                </a:lnTo>
                <a:lnTo>
                  <a:pt x="7199" y="14001"/>
                </a:lnTo>
                <a:lnTo>
                  <a:pt x="7136" y="14131"/>
                </a:lnTo>
                <a:lnTo>
                  <a:pt x="7073" y="14263"/>
                </a:lnTo>
                <a:lnTo>
                  <a:pt x="6947" y="14534"/>
                </a:lnTo>
                <a:lnTo>
                  <a:pt x="6883" y="14668"/>
                </a:lnTo>
                <a:lnTo>
                  <a:pt x="6820" y="14802"/>
                </a:lnTo>
                <a:lnTo>
                  <a:pt x="6756" y="14931"/>
                </a:lnTo>
                <a:lnTo>
                  <a:pt x="6693" y="15056"/>
                </a:lnTo>
                <a:lnTo>
                  <a:pt x="6566" y="15300"/>
                </a:lnTo>
                <a:lnTo>
                  <a:pt x="6503" y="15421"/>
                </a:lnTo>
                <a:lnTo>
                  <a:pt x="6439" y="15539"/>
                </a:lnTo>
                <a:lnTo>
                  <a:pt x="6375" y="15652"/>
                </a:lnTo>
                <a:lnTo>
                  <a:pt x="6310" y="15760"/>
                </a:lnTo>
                <a:lnTo>
                  <a:pt x="6246" y="15858"/>
                </a:lnTo>
                <a:lnTo>
                  <a:pt x="6213" y="15904"/>
                </a:lnTo>
                <a:lnTo>
                  <a:pt x="6180" y="15947"/>
                </a:lnTo>
                <a:lnTo>
                  <a:pt x="6147" y="15988"/>
                </a:lnTo>
                <a:lnTo>
                  <a:pt x="6112" y="16026"/>
                </a:lnTo>
                <a:lnTo>
                  <a:pt x="6046" y="16091"/>
                </a:lnTo>
                <a:lnTo>
                  <a:pt x="5979" y="16148"/>
                </a:lnTo>
                <a:lnTo>
                  <a:pt x="5913" y="16196"/>
                </a:lnTo>
                <a:lnTo>
                  <a:pt x="5848" y="16239"/>
                </a:lnTo>
                <a:lnTo>
                  <a:pt x="5784" y="16279"/>
                </a:lnTo>
                <a:lnTo>
                  <a:pt x="5722" y="16316"/>
                </a:lnTo>
                <a:lnTo>
                  <a:pt x="5659" y="16356"/>
                </a:lnTo>
                <a:lnTo>
                  <a:pt x="5593" y="16396"/>
                </a:lnTo>
                <a:lnTo>
                  <a:pt x="5527" y="16433"/>
                </a:lnTo>
                <a:lnTo>
                  <a:pt x="5399" y="16498"/>
                </a:lnTo>
                <a:lnTo>
                  <a:pt x="5273" y="16557"/>
                </a:lnTo>
                <a:lnTo>
                  <a:pt x="5146" y="16615"/>
                </a:lnTo>
                <a:lnTo>
                  <a:pt x="4893" y="16732"/>
                </a:lnTo>
                <a:lnTo>
                  <a:pt x="4640" y="16845"/>
                </a:lnTo>
                <a:lnTo>
                  <a:pt x="4514" y="16901"/>
                </a:lnTo>
                <a:lnTo>
                  <a:pt x="4387" y="16959"/>
                </a:lnTo>
                <a:lnTo>
                  <a:pt x="4258" y="17014"/>
                </a:lnTo>
                <a:lnTo>
                  <a:pt x="4128" y="17064"/>
                </a:lnTo>
                <a:lnTo>
                  <a:pt x="3999" y="17105"/>
                </a:lnTo>
                <a:lnTo>
                  <a:pt x="3871" y="17139"/>
                </a:lnTo>
                <a:lnTo>
                  <a:pt x="3745" y="17170"/>
                </a:lnTo>
                <a:lnTo>
                  <a:pt x="3620" y="17203"/>
                </a:lnTo>
                <a:lnTo>
                  <a:pt x="3116" y="17341"/>
                </a:lnTo>
                <a:lnTo>
                  <a:pt x="2990" y="17378"/>
                </a:lnTo>
                <a:lnTo>
                  <a:pt x="2862" y="17417"/>
                </a:lnTo>
                <a:lnTo>
                  <a:pt x="2733" y="17453"/>
                </a:lnTo>
                <a:lnTo>
                  <a:pt x="2667" y="17469"/>
                </a:lnTo>
                <a:lnTo>
                  <a:pt x="2601" y="17481"/>
                </a:lnTo>
                <a:lnTo>
                  <a:pt x="2535" y="17491"/>
                </a:lnTo>
                <a:lnTo>
                  <a:pt x="2469" y="17497"/>
                </a:lnTo>
                <a:lnTo>
                  <a:pt x="2341" y="17504"/>
                </a:lnTo>
                <a:lnTo>
                  <a:pt x="2216" y="17508"/>
                </a:lnTo>
                <a:lnTo>
                  <a:pt x="2091" y="17513"/>
                </a:lnTo>
                <a:lnTo>
                  <a:pt x="1838" y="17529"/>
                </a:lnTo>
                <a:lnTo>
                  <a:pt x="1584" y="17544"/>
                </a:lnTo>
                <a:lnTo>
                  <a:pt x="1330" y="17554"/>
                </a:lnTo>
                <a:lnTo>
                  <a:pt x="1077" y="17561"/>
                </a:lnTo>
                <a:lnTo>
                  <a:pt x="572" y="17573"/>
                </a:lnTo>
                <a:lnTo>
                  <a:pt x="66" y="17581"/>
                </a:lnTo>
                <a:cubicBezTo>
                  <a:pt x="31" y="17582"/>
                  <a:pt x="2" y="17554"/>
                  <a:pt x="1" y="17519"/>
                </a:cubicBezTo>
                <a:cubicBezTo>
                  <a:pt x="0" y="17483"/>
                  <a:pt x="29" y="17454"/>
                  <a:pt x="64" y="17453"/>
                </a:cubicBezTo>
                <a:close/>
              </a:path>
            </a:pathLst>
          </a:custGeom>
          <a:solidFill>
            <a:srgbClr val="BE4B48"/>
          </a:solidFill>
          <a:ln w="1588" cap="flat">
            <a:solidFill>
              <a:srgbClr val="BE4B48"/>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6" name="Rectangle 108"/>
          <p:cNvSpPr>
            <a:spLocks noChangeArrowheads="1"/>
          </p:cNvSpPr>
          <p:nvPr/>
        </p:nvSpPr>
        <p:spPr bwMode="auto">
          <a:xfrm>
            <a:off x="6246951" y="4356876"/>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7" name="Rectangle 109"/>
          <p:cNvSpPr>
            <a:spLocks noChangeArrowheads="1"/>
          </p:cNvSpPr>
          <p:nvPr/>
        </p:nvSpPr>
        <p:spPr bwMode="auto">
          <a:xfrm>
            <a:off x="6246951" y="4356876"/>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8" name="Rectangle 110"/>
          <p:cNvSpPr>
            <a:spLocks noChangeArrowheads="1"/>
          </p:cNvSpPr>
          <p:nvPr/>
        </p:nvSpPr>
        <p:spPr bwMode="auto">
          <a:xfrm>
            <a:off x="6333963" y="4355023"/>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29" name="Rectangle 111"/>
          <p:cNvSpPr>
            <a:spLocks noChangeArrowheads="1"/>
          </p:cNvSpPr>
          <p:nvPr/>
        </p:nvSpPr>
        <p:spPr bwMode="auto">
          <a:xfrm>
            <a:off x="6333963" y="4355023"/>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0" name="Rectangle 112"/>
          <p:cNvSpPr>
            <a:spLocks noChangeArrowheads="1"/>
          </p:cNvSpPr>
          <p:nvPr/>
        </p:nvSpPr>
        <p:spPr bwMode="auto">
          <a:xfrm>
            <a:off x="6420976" y="4353173"/>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1" name="Rectangle 113"/>
          <p:cNvSpPr>
            <a:spLocks noChangeArrowheads="1"/>
          </p:cNvSpPr>
          <p:nvPr/>
        </p:nvSpPr>
        <p:spPr bwMode="auto">
          <a:xfrm>
            <a:off x="6420976" y="4353173"/>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2" name="Rectangle 114"/>
          <p:cNvSpPr>
            <a:spLocks noChangeArrowheads="1"/>
          </p:cNvSpPr>
          <p:nvPr/>
        </p:nvSpPr>
        <p:spPr bwMode="auto">
          <a:xfrm>
            <a:off x="6509839" y="4349470"/>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3" name="Rectangle 115"/>
          <p:cNvSpPr>
            <a:spLocks noChangeArrowheads="1"/>
          </p:cNvSpPr>
          <p:nvPr/>
        </p:nvSpPr>
        <p:spPr bwMode="auto">
          <a:xfrm>
            <a:off x="6509839" y="4349470"/>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4" name="Rectangle 116"/>
          <p:cNvSpPr>
            <a:spLocks noChangeArrowheads="1"/>
          </p:cNvSpPr>
          <p:nvPr/>
        </p:nvSpPr>
        <p:spPr bwMode="auto">
          <a:xfrm>
            <a:off x="6598703" y="4343916"/>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5" name="Rectangle 117"/>
          <p:cNvSpPr>
            <a:spLocks noChangeArrowheads="1"/>
          </p:cNvSpPr>
          <p:nvPr/>
        </p:nvSpPr>
        <p:spPr bwMode="auto">
          <a:xfrm>
            <a:off x="6598703" y="4343916"/>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6" name="Rectangle 118"/>
          <p:cNvSpPr>
            <a:spLocks noChangeArrowheads="1"/>
          </p:cNvSpPr>
          <p:nvPr/>
        </p:nvSpPr>
        <p:spPr bwMode="auto">
          <a:xfrm>
            <a:off x="6685715" y="4340213"/>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7" name="Rectangle 119"/>
          <p:cNvSpPr>
            <a:spLocks noChangeArrowheads="1"/>
          </p:cNvSpPr>
          <p:nvPr/>
        </p:nvSpPr>
        <p:spPr bwMode="auto">
          <a:xfrm>
            <a:off x="6685715" y="4340213"/>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8" name="Rectangle 120"/>
          <p:cNvSpPr>
            <a:spLocks noChangeArrowheads="1"/>
          </p:cNvSpPr>
          <p:nvPr/>
        </p:nvSpPr>
        <p:spPr bwMode="auto">
          <a:xfrm>
            <a:off x="6774579" y="4314295"/>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39" name="Rectangle 121"/>
          <p:cNvSpPr>
            <a:spLocks noChangeArrowheads="1"/>
          </p:cNvSpPr>
          <p:nvPr/>
        </p:nvSpPr>
        <p:spPr bwMode="auto">
          <a:xfrm>
            <a:off x="6774579" y="4314295"/>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0" name="Rectangle 122"/>
          <p:cNvSpPr>
            <a:spLocks noChangeArrowheads="1"/>
          </p:cNvSpPr>
          <p:nvPr/>
        </p:nvSpPr>
        <p:spPr bwMode="auto">
          <a:xfrm>
            <a:off x="6861591" y="4292080"/>
            <a:ext cx="46284" cy="44431"/>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1" name="Rectangle 123"/>
          <p:cNvSpPr>
            <a:spLocks noChangeArrowheads="1"/>
          </p:cNvSpPr>
          <p:nvPr/>
        </p:nvSpPr>
        <p:spPr bwMode="auto">
          <a:xfrm>
            <a:off x="6861591" y="4292080"/>
            <a:ext cx="46284" cy="44431"/>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2" name="Rectangle 124"/>
          <p:cNvSpPr>
            <a:spLocks noChangeArrowheads="1"/>
          </p:cNvSpPr>
          <p:nvPr/>
        </p:nvSpPr>
        <p:spPr bwMode="auto">
          <a:xfrm>
            <a:off x="6950455" y="4268012"/>
            <a:ext cx="44431"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3" name="Rectangle 125"/>
          <p:cNvSpPr>
            <a:spLocks noChangeArrowheads="1"/>
          </p:cNvSpPr>
          <p:nvPr/>
        </p:nvSpPr>
        <p:spPr bwMode="auto">
          <a:xfrm>
            <a:off x="6950455" y="4268012"/>
            <a:ext cx="44431"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4" name="Rectangle 126"/>
          <p:cNvSpPr>
            <a:spLocks noChangeArrowheads="1"/>
          </p:cNvSpPr>
          <p:nvPr/>
        </p:nvSpPr>
        <p:spPr bwMode="auto">
          <a:xfrm>
            <a:off x="7039318" y="4230986"/>
            <a:ext cx="46284" cy="44431"/>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5" name="Rectangle 127"/>
          <p:cNvSpPr>
            <a:spLocks noChangeArrowheads="1"/>
          </p:cNvSpPr>
          <p:nvPr/>
        </p:nvSpPr>
        <p:spPr bwMode="auto">
          <a:xfrm>
            <a:off x="7039318" y="4230986"/>
            <a:ext cx="46284" cy="44431"/>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6" name="Rectangle 128"/>
          <p:cNvSpPr>
            <a:spLocks noChangeArrowheads="1"/>
          </p:cNvSpPr>
          <p:nvPr/>
        </p:nvSpPr>
        <p:spPr bwMode="auto">
          <a:xfrm>
            <a:off x="7126331" y="4190256"/>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7" name="Rectangle 129"/>
          <p:cNvSpPr>
            <a:spLocks noChangeArrowheads="1"/>
          </p:cNvSpPr>
          <p:nvPr/>
        </p:nvSpPr>
        <p:spPr bwMode="auto">
          <a:xfrm>
            <a:off x="7126331" y="4190256"/>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8" name="Rectangle 130"/>
          <p:cNvSpPr>
            <a:spLocks noChangeArrowheads="1"/>
          </p:cNvSpPr>
          <p:nvPr/>
        </p:nvSpPr>
        <p:spPr bwMode="auto">
          <a:xfrm>
            <a:off x="7215196" y="4145825"/>
            <a:ext cx="44431" cy="44431"/>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49" name="Rectangle 131"/>
          <p:cNvSpPr>
            <a:spLocks noChangeArrowheads="1"/>
          </p:cNvSpPr>
          <p:nvPr/>
        </p:nvSpPr>
        <p:spPr bwMode="auto">
          <a:xfrm>
            <a:off x="7215196" y="4145825"/>
            <a:ext cx="44431" cy="44431"/>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0" name="Rectangle 132"/>
          <p:cNvSpPr>
            <a:spLocks noChangeArrowheads="1"/>
          </p:cNvSpPr>
          <p:nvPr/>
        </p:nvSpPr>
        <p:spPr bwMode="auto">
          <a:xfrm>
            <a:off x="7302206" y="4077324"/>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1" name="Rectangle 133"/>
          <p:cNvSpPr>
            <a:spLocks noChangeArrowheads="1"/>
          </p:cNvSpPr>
          <p:nvPr/>
        </p:nvSpPr>
        <p:spPr bwMode="auto">
          <a:xfrm>
            <a:off x="7302206" y="4077324"/>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2" name="Rectangle 134"/>
          <p:cNvSpPr>
            <a:spLocks noChangeArrowheads="1"/>
          </p:cNvSpPr>
          <p:nvPr/>
        </p:nvSpPr>
        <p:spPr bwMode="auto">
          <a:xfrm>
            <a:off x="7389220" y="3923666"/>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3" name="Rectangle 135"/>
          <p:cNvSpPr>
            <a:spLocks noChangeArrowheads="1"/>
          </p:cNvSpPr>
          <p:nvPr/>
        </p:nvSpPr>
        <p:spPr bwMode="auto">
          <a:xfrm>
            <a:off x="7389220" y="3923666"/>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4" name="Rectangle 136"/>
          <p:cNvSpPr>
            <a:spLocks noChangeArrowheads="1"/>
          </p:cNvSpPr>
          <p:nvPr/>
        </p:nvSpPr>
        <p:spPr bwMode="auto">
          <a:xfrm>
            <a:off x="7478083" y="3740385"/>
            <a:ext cx="46284" cy="44431"/>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5" name="Rectangle 137"/>
          <p:cNvSpPr>
            <a:spLocks noChangeArrowheads="1"/>
          </p:cNvSpPr>
          <p:nvPr/>
        </p:nvSpPr>
        <p:spPr bwMode="auto">
          <a:xfrm>
            <a:off x="7478083" y="3740385"/>
            <a:ext cx="46284" cy="44431"/>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6" name="Rectangle 138"/>
          <p:cNvSpPr>
            <a:spLocks noChangeArrowheads="1"/>
          </p:cNvSpPr>
          <p:nvPr/>
        </p:nvSpPr>
        <p:spPr bwMode="auto">
          <a:xfrm>
            <a:off x="7566947" y="3566359"/>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7" name="Rectangle 139"/>
          <p:cNvSpPr>
            <a:spLocks noChangeArrowheads="1"/>
          </p:cNvSpPr>
          <p:nvPr/>
        </p:nvSpPr>
        <p:spPr bwMode="auto">
          <a:xfrm>
            <a:off x="7566947" y="3566359"/>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8" name="Rectangle 140"/>
          <p:cNvSpPr>
            <a:spLocks noChangeArrowheads="1"/>
          </p:cNvSpPr>
          <p:nvPr/>
        </p:nvSpPr>
        <p:spPr bwMode="auto">
          <a:xfrm>
            <a:off x="7653958" y="3388632"/>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59" name="Rectangle 141"/>
          <p:cNvSpPr>
            <a:spLocks noChangeArrowheads="1"/>
          </p:cNvSpPr>
          <p:nvPr/>
        </p:nvSpPr>
        <p:spPr bwMode="auto">
          <a:xfrm>
            <a:off x="7653958" y="3388632"/>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0" name="Rectangle 142"/>
          <p:cNvSpPr>
            <a:spLocks noChangeArrowheads="1"/>
          </p:cNvSpPr>
          <p:nvPr/>
        </p:nvSpPr>
        <p:spPr bwMode="auto">
          <a:xfrm>
            <a:off x="7742822" y="3220161"/>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1" name="Rectangle 143"/>
          <p:cNvSpPr>
            <a:spLocks noChangeArrowheads="1"/>
          </p:cNvSpPr>
          <p:nvPr/>
        </p:nvSpPr>
        <p:spPr bwMode="auto">
          <a:xfrm>
            <a:off x="7742822" y="3220161"/>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2" name="Rectangle 144"/>
          <p:cNvSpPr>
            <a:spLocks noChangeArrowheads="1"/>
          </p:cNvSpPr>
          <p:nvPr/>
        </p:nvSpPr>
        <p:spPr bwMode="auto">
          <a:xfrm>
            <a:off x="7829835" y="3044284"/>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3" name="Rectangle 145"/>
          <p:cNvSpPr>
            <a:spLocks noChangeArrowheads="1"/>
          </p:cNvSpPr>
          <p:nvPr/>
        </p:nvSpPr>
        <p:spPr bwMode="auto">
          <a:xfrm>
            <a:off x="7829835" y="3044284"/>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4" name="Rectangle 146"/>
          <p:cNvSpPr>
            <a:spLocks noChangeArrowheads="1"/>
          </p:cNvSpPr>
          <p:nvPr/>
        </p:nvSpPr>
        <p:spPr bwMode="auto">
          <a:xfrm>
            <a:off x="7918700" y="2862855"/>
            <a:ext cx="44431"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5" name="Rectangle 147"/>
          <p:cNvSpPr>
            <a:spLocks noChangeArrowheads="1"/>
          </p:cNvSpPr>
          <p:nvPr/>
        </p:nvSpPr>
        <p:spPr bwMode="auto">
          <a:xfrm>
            <a:off x="7918700" y="2862855"/>
            <a:ext cx="44431"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6" name="Rectangle 148"/>
          <p:cNvSpPr>
            <a:spLocks noChangeArrowheads="1"/>
          </p:cNvSpPr>
          <p:nvPr/>
        </p:nvSpPr>
        <p:spPr bwMode="auto">
          <a:xfrm>
            <a:off x="8007563" y="2675871"/>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7" name="Rectangle 149"/>
          <p:cNvSpPr>
            <a:spLocks noChangeArrowheads="1"/>
          </p:cNvSpPr>
          <p:nvPr/>
        </p:nvSpPr>
        <p:spPr bwMode="auto">
          <a:xfrm>
            <a:off x="8007563" y="2675871"/>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8" name="Rectangle 150"/>
          <p:cNvSpPr>
            <a:spLocks noChangeArrowheads="1"/>
          </p:cNvSpPr>
          <p:nvPr/>
        </p:nvSpPr>
        <p:spPr bwMode="auto">
          <a:xfrm>
            <a:off x="8094574" y="2498144"/>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69" name="Rectangle 151"/>
          <p:cNvSpPr>
            <a:spLocks noChangeArrowheads="1"/>
          </p:cNvSpPr>
          <p:nvPr/>
        </p:nvSpPr>
        <p:spPr bwMode="auto">
          <a:xfrm>
            <a:off x="8094574" y="2498144"/>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0" name="Rectangle 152"/>
          <p:cNvSpPr>
            <a:spLocks noChangeArrowheads="1"/>
          </p:cNvSpPr>
          <p:nvPr/>
        </p:nvSpPr>
        <p:spPr bwMode="auto">
          <a:xfrm>
            <a:off x="8183439" y="2313012"/>
            <a:ext cx="44431"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1" name="Rectangle 153"/>
          <p:cNvSpPr>
            <a:spLocks noChangeArrowheads="1"/>
          </p:cNvSpPr>
          <p:nvPr/>
        </p:nvSpPr>
        <p:spPr bwMode="auto">
          <a:xfrm>
            <a:off x="8183439" y="2313012"/>
            <a:ext cx="44431"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2" name="Rectangle 154"/>
          <p:cNvSpPr>
            <a:spLocks noChangeArrowheads="1"/>
          </p:cNvSpPr>
          <p:nvPr/>
        </p:nvSpPr>
        <p:spPr bwMode="auto">
          <a:xfrm>
            <a:off x="8270451" y="2251918"/>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3" name="Rectangle 155"/>
          <p:cNvSpPr>
            <a:spLocks noChangeArrowheads="1"/>
          </p:cNvSpPr>
          <p:nvPr/>
        </p:nvSpPr>
        <p:spPr bwMode="auto">
          <a:xfrm>
            <a:off x="8270451" y="2251918"/>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4" name="Rectangle 156"/>
          <p:cNvSpPr>
            <a:spLocks noChangeArrowheads="1"/>
          </p:cNvSpPr>
          <p:nvPr/>
        </p:nvSpPr>
        <p:spPr bwMode="auto">
          <a:xfrm>
            <a:off x="8357462" y="2192676"/>
            <a:ext cx="46284" cy="44431"/>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5" name="Rectangle 157"/>
          <p:cNvSpPr>
            <a:spLocks noChangeArrowheads="1"/>
          </p:cNvSpPr>
          <p:nvPr/>
        </p:nvSpPr>
        <p:spPr bwMode="auto">
          <a:xfrm>
            <a:off x="8357462" y="2192676"/>
            <a:ext cx="46284" cy="44431"/>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6" name="Rectangle 158"/>
          <p:cNvSpPr>
            <a:spLocks noChangeArrowheads="1"/>
          </p:cNvSpPr>
          <p:nvPr/>
        </p:nvSpPr>
        <p:spPr bwMode="auto">
          <a:xfrm>
            <a:off x="8446326" y="2131581"/>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7" name="Rectangle 159"/>
          <p:cNvSpPr>
            <a:spLocks noChangeArrowheads="1"/>
          </p:cNvSpPr>
          <p:nvPr/>
        </p:nvSpPr>
        <p:spPr bwMode="auto">
          <a:xfrm>
            <a:off x="8446326" y="2131581"/>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8" name="Rectangle 160"/>
          <p:cNvSpPr>
            <a:spLocks noChangeArrowheads="1"/>
          </p:cNvSpPr>
          <p:nvPr/>
        </p:nvSpPr>
        <p:spPr bwMode="auto">
          <a:xfrm>
            <a:off x="8535190" y="2072340"/>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79" name="Rectangle 161"/>
          <p:cNvSpPr>
            <a:spLocks noChangeArrowheads="1"/>
          </p:cNvSpPr>
          <p:nvPr/>
        </p:nvSpPr>
        <p:spPr bwMode="auto">
          <a:xfrm>
            <a:off x="8535190" y="2072340"/>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0" name="Rectangle 162"/>
          <p:cNvSpPr>
            <a:spLocks noChangeArrowheads="1"/>
          </p:cNvSpPr>
          <p:nvPr/>
        </p:nvSpPr>
        <p:spPr bwMode="auto">
          <a:xfrm>
            <a:off x="8622202" y="2011244"/>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1" name="Rectangle 163"/>
          <p:cNvSpPr>
            <a:spLocks noChangeArrowheads="1"/>
          </p:cNvSpPr>
          <p:nvPr/>
        </p:nvSpPr>
        <p:spPr bwMode="auto">
          <a:xfrm>
            <a:off x="8622202" y="2011244"/>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2" name="Rectangle 164"/>
          <p:cNvSpPr>
            <a:spLocks noChangeArrowheads="1"/>
          </p:cNvSpPr>
          <p:nvPr/>
        </p:nvSpPr>
        <p:spPr bwMode="auto">
          <a:xfrm>
            <a:off x="8711066" y="1950152"/>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3" name="Rectangle 165"/>
          <p:cNvSpPr>
            <a:spLocks noChangeArrowheads="1"/>
          </p:cNvSpPr>
          <p:nvPr/>
        </p:nvSpPr>
        <p:spPr bwMode="auto">
          <a:xfrm>
            <a:off x="8711066" y="1950152"/>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4" name="Rectangle 166"/>
          <p:cNvSpPr>
            <a:spLocks noChangeArrowheads="1"/>
          </p:cNvSpPr>
          <p:nvPr/>
        </p:nvSpPr>
        <p:spPr bwMode="auto">
          <a:xfrm>
            <a:off x="8798078" y="1890909"/>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5" name="Rectangle 167"/>
          <p:cNvSpPr>
            <a:spLocks noChangeArrowheads="1"/>
          </p:cNvSpPr>
          <p:nvPr/>
        </p:nvSpPr>
        <p:spPr bwMode="auto">
          <a:xfrm>
            <a:off x="8798078" y="1890909"/>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6" name="Rectangle 168"/>
          <p:cNvSpPr>
            <a:spLocks noChangeArrowheads="1"/>
          </p:cNvSpPr>
          <p:nvPr/>
        </p:nvSpPr>
        <p:spPr bwMode="auto">
          <a:xfrm>
            <a:off x="8886943" y="1829815"/>
            <a:ext cx="44431"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7" name="Rectangle 169"/>
          <p:cNvSpPr>
            <a:spLocks noChangeArrowheads="1"/>
          </p:cNvSpPr>
          <p:nvPr/>
        </p:nvSpPr>
        <p:spPr bwMode="auto">
          <a:xfrm>
            <a:off x="8886943" y="1829815"/>
            <a:ext cx="44431"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8" name="Rectangle 170"/>
          <p:cNvSpPr>
            <a:spLocks noChangeArrowheads="1"/>
          </p:cNvSpPr>
          <p:nvPr/>
        </p:nvSpPr>
        <p:spPr bwMode="auto">
          <a:xfrm>
            <a:off x="8975807" y="1770573"/>
            <a:ext cx="44431" cy="44431"/>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89" name="Rectangle 171"/>
          <p:cNvSpPr>
            <a:spLocks noChangeArrowheads="1"/>
          </p:cNvSpPr>
          <p:nvPr/>
        </p:nvSpPr>
        <p:spPr bwMode="auto">
          <a:xfrm>
            <a:off x="8975807" y="1770573"/>
            <a:ext cx="44431" cy="44431"/>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0" name="Rectangle 172"/>
          <p:cNvSpPr>
            <a:spLocks noChangeArrowheads="1"/>
          </p:cNvSpPr>
          <p:nvPr/>
        </p:nvSpPr>
        <p:spPr bwMode="auto">
          <a:xfrm>
            <a:off x="9062818" y="1709479"/>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1" name="Rectangle 173"/>
          <p:cNvSpPr>
            <a:spLocks noChangeArrowheads="1"/>
          </p:cNvSpPr>
          <p:nvPr/>
        </p:nvSpPr>
        <p:spPr bwMode="auto">
          <a:xfrm>
            <a:off x="9062818" y="1709479"/>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2" name="Rectangle 174"/>
          <p:cNvSpPr>
            <a:spLocks noChangeArrowheads="1"/>
          </p:cNvSpPr>
          <p:nvPr/>
        </p:nvSpPr>
        <p:spPr bwMode="auto">
          <a:xfrm>
            <a:off x="9149830" y="1650237"/>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3" name="Rectangle 175"/>
          <p:cNvSpPr>
            <a:spLocks noChangeArrowheads="1"/>
          </p:cNvSpPr>
          <p:nvPr/>
        </p:nvSpPr>
        <p:spPr bwMode="auto">
          <a:xfrm>
            <a:off x="9149830" y="1650237"/>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4" name="Rectangle 176"/>
          <p:cNvSpPr>
            <a:spLocks noChangeArrowheads="1"/>
          </p:cNvSpPr>
          <p:nvPr/>
        </p:nvSpPr>
        <p:spPr bwMode="auto">
          <a:xfrm>
            <a:off x="9238694" y="1589143"/>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5" name="Rectangle 177"/>
          <p:cNvSpPr>
            <a:spLocks noChangeArrowheads="1"/>
          </p:cNvSpPr>
          <p:nvPr/>
        </p:nvSpPr>
        <p:spPr bwMode="auto">
          <a:xfrm>
            <a:off x="9238694" y="1589143"/>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6" name="Rectangle 178"/>
          <p:cNvSpPr>
            <a:spLocks noChangeArrowheads="1"/>
          </p:cNvSpPr>
          <p:nvPr/>
        </p:nvSpPr>
        <p:spPr bwMode="auto">
          <a:xfrm>
            <a:off x="9325706" y="1533603"/>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7" name="Rectangle 179"/>
          <p:cNvSpPr>
            <a:spLocks noChangeArrowheads="1"/>
          </p:cNvSpPr>
          <p:nvPr/>
        </p:nvSpPr>
        <p:spPr bwMode="auto">
          <a:xfrm>
            <a:off x="9325706" y="1533603"/>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8" name="Rectangle 180"/>
          <p:cNvSpPr>
            <a:spLocks noChangeArrowheads="1"/>
          </p:cNvSpPr>
          <p:nvPr/>
        </p:nvSpPr>
        <p:spPr bwMode="auto">
          <a:xfrm>
            <a:off x="9414570" y="1487320"/>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699" name="Rectangle 181"/>
          <p:cNvSpPr>
            <a:spLocks noChangeArrowheads="1"/>
          </p:cNvSpPr>
          <p:nvPr/>
        </p:nvSpPr>
        <p:spPr bwMode="auto">
          <a:xfrm>
            <a:off x="9414570" y="1487320"/>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0" name="Rectangle 182"/>
          <p:cNvSpPr>
            <a:spLocks noChangeArrowheads="1"/>
          </p:cNvSpPr>
          <p:nvPr/>
        </p:nvSpPr>
        <p:spPr bwMode="auto">
          <a:xfrm>
            <a:off x="9503434" y="1444739"/>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1" name="Rectangle 183"/>
          <p:cNvSpPr>
            <a:spLocks noChangeArrowheads="1"/>
          </p:cNvSpPr>
          <p:nvPr/>
        </p:nvSpPr>
        <p:spPr bwMode="auto">
          <a:xfrm>
            <a:off x="9503434" y="1444739"/>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2" name="Rectangle 184"/>
          <p:cNvSpPr>
            <a:spLocks noChangeArrowheads="1"/>
          </p:cNvSpPr>
          <p:nvPr/>
        </p:nvSpPr>
        <p:spPr bwMode="auto">
          <a:xfrm>
            <a:off x="9590445" y="1409565"/>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3" name="Rectangle 185"/>
          <p:cNvSpPr>
            <a:spLocks noChangeArrowheads="1"/>
          </p:cNvSpPr>
          <p:nvPr/>
        </p:nvSpPr>
        <p:spPr bwMode="auto">
          <a:xfrm>
            <a:off x="9590445" y="1409565"/>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4" name="Rectangle 186"/>
          <p:cNvSpPr>
            <a:spLocks noChangeArrowheads="1"/>
          </p:cNvSpPr>
          <p:nvPr/>
        </p:nvSpPr>
        <p:spPr bwMode="auto">
          <a:xfrm>
            <a:off x="9679310" y="1378092"/>
            <a:ext cx="44431"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5" name="Rectangle 187"/>
          <p:cNvSpPr>
            <a:spLocks noChangeArrowheads="1"/>
          </p:cNvSpPr>
          <p:nvPr/>
        </p:nvSpPr>
        <p:spPr bwMode="auto">
          <a:xfrm>
            <a:off x="9679310" y="1378092"/>
            <a:ext cx="44431"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6" name="Rectangle 188"/>
          <p:cNvSpPr>
            <a:spLocks noChangeArrowheads="1"/>
          </p:cNvSpPr>
          <p:nvPr/>
        </p:nvSpPr>
        <p:spPr bwMode="auto">
          <a:xfrm>
            <a:off x="9766322" y="1354025"/>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7" name="Rectangle 189"/>
          <p:cNvSpPr>
            <a:spLocks noChangeArrowheads="1"/>
          </p:cNvSpPr>
          <p:nvPr/>
        </p:nvSpPr>
        <p:spPr bwMode="auto">
          <a:xfrm>
            <a:off x="9766322" y="1354025"/>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8" name="Rectangle 190"/>
          <p:cNvSpPr>
            <a:spLocks noChangeArrowheads="1"/>
          </p:cNvSpPr>
          <p:nvPr/>
        </p:nvSpPr>
        <p:spPr bwMode="auto">
          <a:xfrm>
            <a:off x="9853333" y="1337363"/>
            <a:ext cx="46284" cy="44431"/>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09" name="Rectangle 191"/>
          <p:cNvSpPr>
            <a:spLocks noChangeArrowheads="1"/>
          </p:cNvSpPr>
          <p:nvPr/>
        </p:nvSpPr>
        <p:spPr bwMode="auto">
          <a:xfrm>
            <a:off x="9853333" y="1337363"/>
            <a:ext cx="46284" cy="44431"/>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10" name="Rectangle 192"/>
          <p:cNvSpPr>
            <a:spLocks noChangeArrowheads="1"/>
          </p:cNvSpPr>
          <p:nvPr/>
        </p:nvSpPr>
        <p:spPr bwMode="auto">
          <a:xfrm>
            <a:off x="9944051" y="1324403"/>
            <a:ext cx="44431"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11" name="Rectangle 193"/>
          <p:cNvSpPr>
            <a:spLocks noChangeArrowheads="1"/>
          </p:cNvSpPr>
          <p:nvPr/>
        </p:nvSpPr>
        <p:spPr bwMode="auto">
          <a:xfrm>
            <a:off x="9944051" y="1324403"/>
            <a:ext cx="44431"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12" name="Rectangle 194"/>
          <p:cNvSpPr>
            <a:spLocks noChangeArrowheads="1"/>
          </p:cNvSpPr>
          <p:nvPr/>
        </p:nvSpPr>
        <p:spPr bwMode="auto">
          <a:xfrm>
            <a:off x="10031061" y="1318849"/>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13" name="Rectangle 195"/>
          <p:cNvSpPr>
            <a:spLocks noChangeArrowheads="1"/>
          </p:cNvSpPr>
          <p:nvPr/>
        </p:nvSpPr>
        <p:spPr bwMode="auto">
          <a:xfrm>
            <a:off x="10031061" y="1318849"/>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14" name="Rectangle 196"/>
          <p:cNvSpPr>
            <a:spLocks noChangeArrowheads="1"/>
          </p:cNvSpPr>
          <p:nvPr/>
        </p:nvSpPr>
        <p:spPr bwMode="auto">
          <a:xfrm>
            <a:off x="10118074" y="1318849"/>
            <a:ext cx="46284" cy="46284"/>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15" name="Rectangle 197"/>
          <p:cNvSpPr>
            <a:spLocks noChangeArrowheads="1"/>
          </p:cNvSpPr>
          <p:nvPr/>
        </p:nvSpPr>
        <p:spPr bwMode="auto">
          <a:xfrm>
            <a:off x="10118074" y="1318849"/>
            <a:ext cx="46284" cy="46284"/>
          </a:xfrm>
          <a:prstGeom prst="rect">
            <a:avLst/>
          </a:prstGeom>
          <a:noFill/>
          <a:ln w="7938" cap="flat">
            <a:solidFill>
              <a:srgbClr val="BE4B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16" name="Rectangle 198"/>
          <p:cNvSpPr>
            <a:spLocks noChangeArrowheads="1"/>
          </p:cNvSpPr>
          <p:nvPr/>
        </p:nvSpPr>
        <p:spPr bwMode="auto">
          <a:xfrm>
            <a:off x="6022941" y="4308742"/>
            <a:ext cx="545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 -</a:t>
            </a:r>
            <a:endParaRPr lang="en-US" altLang="en-US" kern="0">
              <a:solidFill>
                <a:srgbClr val="000000"/>
              </a:solidFill>
              <a:ea typeface="ＭＳ Ｐゴシック"/>
            </a:endParaRPr>
          </a:p>
        </p:txBody>
      </p:sp>
      <p:sp>
        <p:nvSpPr>
          <p:cNvPr id="717" name="Rectangle 199"/>
          <p:cNvSpPr>
            <a:spLocks noChangeArrowheads="1"/>
          </p:cNvSpPr>
          <p:nvPr/>
        </p:nvSpPr>
        <p:spPr bwMode="auto">
          <a:xfrm>
            <a:off x="6098138" y="4010677"/>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1</a:t>
            </a:r>
            <a:endParaRPr lang="en-US" altLang="en-US" sz="2400" kern="0" dirty="0">
              <a:solidFill>
                <a:srgbClr val="000000"/>
              </a:solidFill>
              <a:ea typeface="ＭＳ Ｐゴシック"/>
            </a:endParaRPr>
          </a:p>
        </p:txBody>
      </p:sp>
      <p:sp>
        <p:nvSpPr>
          <p:cNvPr id="718" name="Rectangle 200"/>
          <p:cNvSpPr>
            <a:spLocks noChangeArrowheads="1"/>
          </p:cNvSpPr>
          <p:nvPr/>
        </p:nvSpPr>
        <p:spPr bwMode="auto">
          <a:xfrm>
            <a:off x="6098138" y="3712614"/>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2</a:t>
            </a:r>
            <a:endParaRPr lang="en-US" altLang="en-US" sz="2400" kern="0" dirty="0">
              <a:solidFill>
                <a:srgbClr val="000000"/>
              </a:solidFill>
              <a:ea typeface="ＭＳ Ｐゴシック"/>
            </a:endParaRPr>
          </a:p>
        </p:txBody>
      </p:sp>
      <p:sp>
        <p:nvSpPr>
          <p:cNvPr id="719" name="Rectangle 201"/>
          <p:cNvSpPr>
            <a:spLocks noChangeArrowheads="1"/>
          </p:cNvSpPr>
          <p:nvPr/>
        </p:nvSpPr>
        <p:spPr bwMode="auto">
          <a:xfrm>
            <a:off x="6098138" y="3418253"/>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3</a:t>
            </a:r>
            <a:endParaRPr lang="en-US" altLang="en-US" sz="2400" kern="0" dirty="0">
              <a:solidFill>
                <a:srgbClr val="000000"/>
              </a:solidFill>
              <a:ea typeface="ＭＳ Ｐゴシック"/>
            </a:endParaRPr>
          </a:p>
        </p:txBody>
      </p:sp>
      <p:sp>
        <p:nvSpPr>
          <p:cNvPr id="720" name="Rectangle 202"/>
          <p:cNvSpPr>
            <a:spLocks noChangeArrowheads="1"/>
          </p:cNvSpPr>
          <p:nvPr/>
        </p:nvSpPr>
        <p:spPr bwMode="auto">
          <a:xfrm>
            <a:off x="6098138" y="3120190"/>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4</a:t>
            </a:r>
            <a:endParaRPr lang="en-US" altLang="en-US" sz="2400" kern="0" dirty="0">
              <a:solidFill>
                <a:srgbClr val="000000"/>
              </a:solidFill>
              <a:ea typeface="ＭＳ Ｐゴシック"/>
            </a:endParaRPr>
          </a:p>
        </p:txBody>
      </p:sp>
      <p:sp>
        <p:nvSpPr>
          <p:cNvPr id="721" name="Rectangle 203"/>
          <p:cNvSpPr>
            <a:spLocks noChangeArrowheads="1"/>
          </p:cNvSpPr>
          <p:nvPr/>
        </p:nvSpPr>
        <p:spPr bwMode="auto">
          <a:xfrm>
            <a:off x="6098138" y="2823978"/>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5</a:t>
            </a:r>
            <a:endParaRPr lang="en-US" altLang="en-US" sz="2400" kern="0" dirty="0">
              <a:solidFill>
                <a:srgbClr val="000000"/>
              </a:solidFill>
              <a:ea typeface="ＭＳ Ｐゴシック"/>
            </a:endParaRPr>
          </a:p>
        </p:txBody>
      </p:sp>
      <p:sp>
        <p:nvSpPr>
          <p:cNvPr id="722" name="Rectangle 204"/>
          <p:cNvSpPr>
            <a:spLocks noChangeArrowheads="1"/>
          </p:cNvSpPr>
          <p:nvPr/>
        </p:nvSpPr>
        <p:spPr bwMode="auto">
          <a:xfrm>
            <a:off x="6098138" y="2525913"/>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6</a:t>
            </a:r>
            <a:endParaRPr lang="en-US" altLang="en-US" sz="2400" kern="0" dirty="0">
              <a:solidFill>
                <a:srgbClr val="000000"/>
              </a:solidFill>
              <a:ea typeface="ＭＳ Ｐゴシック"/>
            </a:endParaRPr>
          </a:p>
        </p:txBody>
      </p:sp>
      <p:sp>
        <p:nvSpPr>
          <p:cNvPr id="723" name="Rectangle 205"/>
          <p:cNvSpPr>
            <a:spLocks noChangeArrowheads="1"/>
          </p:cNvSpPr>
          <p:nvPr/>
        </p:nvSpPr>
        <p:spPr bwMode="auto">
          <a:xfrm>
            <a:off x="6098138" y="2227851"/>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7</a:t>
            </a:r>
            <a:endParaRPr lang="en-US" altLang="en-US" sz="2400" kern="0" dirty="0">
              <a:solidFill>
                <a:srgbClr val="000000"/>
              </a:solidFill>
              <a:ea typeface="ＭＳ Ｐゴシック"/>
            </a:endParaRPr>
          </a:p>
        </p:txBody>
      </p:sp>
      <p:sp>
        <p:nvSpPr>
          <p:cNvPr id="724" name="Rectangle 206"/>
          <p:cNvSpPr>
            <a:spLocks noChangeArrowheads="1"/>
          </p:cNvSpPr>
          <p:nvPr/>
        </p:nvSpPr>
        <p:spPr bwMode="auto">
          <a:xfrm>
            <a:off x="6098138" y="1933489"/>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8</a:t>
            </a:r>
            <a:endParaRPr lang="en-US" altLang="en-US" sz="2400" kern="0" dirty="0">
              <a:solidFill>
                <a:srgbClr val="000000"/>
              </a:solidFill>
              <a:ea typeface="ＭＳ Ｐゴシック"/>
            </a:endParaRPr>
          </a:p>
        </p:txBody>
      </p:sp>
      <p:sp>
        <p:nvSpPr>
          <p:cNvPr id="725" name="Rectangle 207"/>
          <p:cNvSpPr>
            <a:spLocks noChangeArrowheads="1"/>
          </p:cNvSpPr>
          <p:nvPr/>
        </p:nvSpPr>
        <p:spPr bwMode="auto">
          <a:xfrm>
            <a:off x="6098138" y="1635427"/>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9</a:t>
            </a:r>
            <a:endParaRPr lang="en-US" altLang="en-US" sz="2400" kern="0" dirty="0">
              <a:solidFill>
                <a:srgbClr val="000000"/>
              </a:solidFill>
              <a:ea typeface="ＭＳ Ｐゴシック"/>
            </a:endParaRPr>
          </a:p>
        </p:txBody>
      </p:sp>
      <p:sp>
        <p:nvSpPr>
          <p:cNvPr id="726" name="Rectangle 208"/>
          <p:cNvSpPr>
            <a:spLocks noChangeArrowheads="1"/>
          </p:cNvSpPr>
          <p:nvPr/>
        </p:nvSpPr>
        <p:spPr bwMode="auto">
          <a:xfrm>
            <a:off x="6049818" y="1339215"/>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10</a:t>
            </a:r>
            <a:endParaRPr lang="en-US" altLang="en-US" sz="2400" kern="0" dirty="0">
              <a:solidFill>
                <a:srgbClr val="000000"/>
              </a:solidFill>
              <a:ea typeface="ＭＳ Ｐゴシック"/>
            </a:endParaRPr>
          </a:p>
        </p:txBody>
      </p:sp>
      <p:sp>
        <p:nvSpPr>
          <p:cNvPr id="727" name="Rectangle 210"/>
          <p:cNvSpPr>
            <a:spLocks noChangeArrowheads="1"/>
          </p:cNvSpPr>
          <p:nvPr/>
        </p:nvSpPr>
        <p:spPr bwMode="auto">
          <a:xfrm>
            <a:off x="6049818" y="1041150"/>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000" kern="0" dirty="0">
                <a:solidFill>
                  <a:srgbClr val="000000"/>
                </a:solidFill>
                <a:latin typeface="Calibri" pitchFamily="34" charset="0"/>
                <a:ea typeface="ＭＳ Ｐゴシック"/>
              </a:rPr>
              <a:t> 11</a:t>
            </a:r>
            <a:endParaRPr lang="en-US" altLang="en-US" sz="2400" kern="0" dirty="0">
              <a:solidFill>
                <a:srgbClr val="000000"/>
              </a:solidFill>
              <a:ea typeface="ＭＳ Ｐゴシック"/>
            </a:endParaRPr>
          </a:p>
        </p:txBody>
      </p:sp>
      <p:sp>
        <p:nvSpPr>
          <p:cNvPr id="728" name="Rectangle 211"/>
          <p:cNvSpPr>
            <a:spLocks noChangeArrowheads="1"/>
          </p:cNvSpPr>
          <p:nvPr/>
        </p:nvSpPr>
        <p:spPr bwMode="auto">
          <a:xfrm>
            <a:off x="6224735" y="4458698"/>
            <a:ext cx="833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-4</a:t>
            </a:r>
            <a:endParaRPr lang="en-US" altLang="en-US" kern="0">
              <a:solidFill>
                <a:srgbClr val="000000"/>
              </a:solidFill>
              <a:ea typeface="ＭＳ Ｐゴシック"/>
            </a:endParaRPr>
          </a:p>
        </p:txBody>
      </p:sp>
      <p:sp>
        <p:nvSpPr>
          <p:cNvPr id="729" name="Rectangle 212"/>
          <p:cNvSpPr>
            <a:spLocks noChangeArrowheads="1"/>
          </p:cNvSpPr>
          <p:nvPr/>
        </p:nvSpPr>
        <p:spPr bwMode="auto">
          <a:xfrm>
            <a:off x="6400612" y="4458698"/>
            <a:ext cx="833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dirty="0">
                <a:solidFill>
                  <a:srgbClr val="000000"/>
                </a:solidFill>
                <a:latin typeface="Calibri" pitchFamily="34" charset="0"/>
                <a:ea typeface="ＭＳ Ｐゴシック"/>
              </a:rPr>
              <a:t>-2</a:t>
            </a:r>
            <a:endParaRPr lang="en-US" altLang="en-US" kern="0" dirty="0">
              <a:solidFill>
                <a:srgbClr val="000000"/>
              </a:solidFill>
              <a:ea typeface="ＭＳ Ｐゴシック"/>
            </a:endParaRPr>
          </a:p>
        </p:txBody>
      </p:sp>
      <p:sp>
        <p:nvSpPr>
          <p:cNvPr id="730" name="Rectangle 213"/>
          <p:cNvSpPr>
            <a:spLocks noChangeArrowheads="1"/>
          </p:cNvSpPr>
          <p:nvPr/>
        </p:nvSpPr>
        <p:spPr bwMode="auto">
          <a:xfrm>
            <a:off x="6595000" y="4458698"/>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0</a:t>
            </a:r>
            <a:endParaRPr lang="en-US" altLang="en-US" kern="0">
              <a:solidFill>
                <a:srgbClr val="000000"/>
              </a:solidFill>
              <a:ea typeface="ＭＳ Ｐゴシック"/>
            </a:endParaRPr>
          </a:p>
        </p:txBody>
      </p:sp>
      <p:sp>
        <p:nvSpPr>
          <p:cNvPr id="731" name="Rectangle 214"/>
          <p:cNvSpPr>
            <a:spLocks noChangeArrowheads="1"/>
          </p:cNvSpPr>
          <p:nvPr/>
        </p:nvSpPr>
        <p:spPr bwMode="auto">
          <a:xfrm>
            <a:off x="6770876" y="4458698"/>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a:t>
            </a:r>
            <a:endParaRPr lang="en-US" altLang="en-US" kern="0">
              <a:solidFill>
                <a:srgbClr val="000000"/>
              </a:solidFill>
              <a:ea typeface="ＭＳ Ｐゴシック"/>
            </a:endParaRPr>
          </a:p>
        </p:txBody>
      </p:sp>
      <p:sp>
        <p:nvSpPr>
          <p:cNvPr id="732" name="Rectangle 215"/>
          <p:cNvSpPr>
            <a:spLocks noChangeArrowheads="1"/>
          </p:cNvSpPr>
          <p:nvPr/>
        </p:nvSpPr>
        <p:spPr bwMode="auto">
          <a:xfrm>
            <a:off x="6946752" y="4458698"/>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4</a:t>
            </a:r>
            <a:endParaRPr lang="en-US" altLang="en-US" kern="0">
              <a:solidFill>
                <a:srgbClr val="000000"/>
              </a:solidFill>
              <a:ea typeface="ＭＳ Ｐゴシック"/>
            </a:endParaRPr>
          </a:p>
        </p:txBody>
      </p:sp>
      <p:sp>
        <p:nvSpPr>
          <p:cNvPr id="733" name="Rectangle 216"/>
          <p:cNvSpPr>
            <a:spLocks noChangeArrowheads="1"/>
          </p:cNvSpPr>
          <p:nvPr/>
        </p:nvSpPr>
        <p:spPr bwMode="auto">
          <a:xfrm>
            <a:off x="7122628" y="4458698"/>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6</a:t>
            </a:r>
            <a:endParaRPr lang="en-US" altLang="en-US" kern="0">
              <a:solidFill>
                <a:srgbClr val="000000"/>
              </a:solidFill>
              <a:ea typeface="ＭＳ Ｐゴシック"/>
            </a:endParaRPr>
          </a:p>
        </p:txBody>
      </p:sp>
      <p:sp>
        <p:nvSpPr>
          <p:cNvPr id="734" name="Rectangle 217"/>
          <p:cNvSpPr>
            <a:spLocks noChangeArrowheads="1"/>
          </p:cNvSpPr>
          <p:nvPr/>
        </p:nvSpPr>
        <p:spPr bwMode="auto">
          <a:xfrm>
            <a:off x="7298504" y="4458698"/>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8</a:t>
            </a:r>
            <a:endParaRPr lang="en-US" altLang="en-US" kern="0">
              <a:solidFill>
                <a:srgbClr val="000000"/>
              </a:solidFill>
              <a:ea typeface="ＭＳ Ｐゴシック"/>
            </a:endParaRPr>
          </a:p>
        </p:txBody>
      </p:sp>
      <p:sp>
        <p:nvSpPr>
          <p:cNvPr id="735" name="Rectangle 218"/>
          <p:cNvSpPr>
            <a:spLocks noChangeArrowheads="1"/>
          </p:cNvSpPr>
          <p:nvPr/>
        </p:nvSpPr>
        <p:spPr bwMode="auto">
          <a:xfrm>
            <a:off x="7444760"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10</a:t>
            </a:r>
            <a:endParaRPr lang="en-US" altLang="en-US" kern="0">
              <a:solidFill>
                <a:srgbClr val="000000"/>
              </a:solidFill>
              <a:ea typeface="ＭＳ Ｐゴシック"/>
            </a:endParaRPr>
          </a:p>
        </p:txBody>
      </p:sp>
      <p:sp>
        <p:nvSpPr>
          <p:cNvPr id="736" name="Rectangle 219"/>
          <p:cNvSpPr>
            <a:spLocks noChangeArrowheads="1"/>
          </p:cNvSpPr>
          <p:nvPr/>
        </p:nvSpPr>
        <p:spPr bwMode="auto">
          <a:xfrm>
            <a:off x="7620635"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12</a:t>
            </a:r>
            <a:endParaRPr lang="en-US" altLang="en-US" kern="0">
              <a:solidFill>
                <a:srgbClr val="000000"/>
              </a:solidFill>
              <a:ea typeface="ＭＳ Ｐゴシック"/>
            </a:endParaRPr>
          </a:p>
        </p:txBody>
      </p:sp>
      <p:sp>
        <p:nvSpPr>
          <p:cNvPr id="737" name="Rectangle 220"/>
          <p:cNvSpPr>
            <a:spLocks noChangeArrowheads="1"/>
          </p:cNvSpPr>
          <p:nvPr/>
        </p:nvSpPr>
        <p:spPr bwMode="auto">
          <a:xfrm>
            <a:off x="7796512"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14</a:t>
            </a:r>
            <a:endParaRPr lang="en-US" altLang="en-US" kern="0">
              <a:solidFill>
                <a:srgbClr val="000000"/>
              </a:solidFill>
              <a:ea typeface="ＭＳ Ｐゴシック"/>
            </a:endParaRPr>
          </a:p>
        </p:txBody>
      </p:sp>
      <p:sp>
        <p:nvSpPr>
          <p:cNvPr id="738" name="Rectangle 221"/>
          <p:cNvSpPr>
            <a:spLocks noChangeArrowheads="1"/>
          </p:cNvSpPr>
          <p:nvPr/>
        </p:nvSpPr>
        <p:spPr bwMode="auto">
          <a:xfrm>
            <a:off x="7972387"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16</a:t>
            </a:r>
            <a:endParaRPr lang="en-US" altLang="en-US" kern="0">
              <a:solidFill>
                <a:srgbClr val="000000"/>
              </a:solidFill>
              <a:ea typeface="ＭＳ Ｐゴシック"/>
            </a:endParaRPr>
          </a:p>
        </p:txBody>
      </p:sp>
      <p:sp>
        <p:nvSpPr>
          <p:cNvPr id="739" name="Rectangle 222"/>
          <p:cNvSpPr>
            <a:spLocks noChangeArrowheads="1"/>
          </p:cNvSpPr>
          <p:nvPr/>
        </p:nvSpPr>
        <p:spPr bwMode="auto">
          <a:xfrm>
            <a:off x="8150114"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18</a:t>
            </a:r>
            <a:endParaRPr lang="en-US" altLang="en-US" kern="0">
              <a:solidFill>
                <a:srgbClr val="000000"/>
              </a:solidFill>
              <a:ea typeface="ＭＳ Ｐゴシック"/>
            </a:endParaRPr>
          </a:p>
        </p:txBody>
      </p:sp>
      <p:sp>
        <p:nvSpPr>
          <p:cNvPr id="740" name="Rectangle 223"/>
          <p:cNvSpPr>
            <a:spLocks noChangeArrowheads="1"/>
          </p:cNvSpPr>
          <p:nvPr/>
        </p:nvSpPr>
        <p:spPr bwMode="auto">
          <a:xfrm>
            <a:off x="8325990"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20</a:t>
            </a:r>
            <a:endParaRPr lang="en-US" altLang="en-US" kern="0">
              <a:solidFill>
                <a:srgbClr val="000000"/>
              </a:solidFill>
              <a:ea typeface="ＭＳ Ｐゴシック"/>
            </a:endParaRPr>
          </a:p>
        </p:txBody>
      </p:sp>
      <p:sp>
        <p:nvSpPr>
          <p:cNvPr id="741" name="Rectangle 224"/>
          <p:cNvSpPr>
            <a:spLocks noChangeArrowheads="1"/>
          </p:cNvSpPr>
          <p:nvPr/>
        </p:nvSpPr>
        <p:spPr bwMode="auto">
          <a:xfrm>
            <a:off x="8501866"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22</a:t>
            </a:r>
            <a:endParaRPr lang="en-US" altLang="en-US" kern="0">
              <a:solidFill>
                <a:srgbClr val="000000"/>
              </a:solidFill>
              <a:ea typeface="ＭＳ Ｐゴシック"/>
            </a:endParaRPr>
          </a:p>
        </p:txBody>
      </p:sp>
      <p:sp>
        <p:nvSpPr>
          <p:cNvPr id="742" name="Rectangle 225"/>
          <p:cNvSpPr>
            <a:spLocks noChangeArrowheads="1"/>
          </p:cNvSpPr>
          <p:nvPr/>
        </p:nvSpPr>
        <p:spPr bwMode="auto">
          <a:xfrm>
            <a:off x="8677742"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24</a:t>
            </a:r>
            <a:endParaRPr lang="en-US" altLang="en-US" kern="0">
              <a:solidFill>
                <a:srgbClr val="000000"/>
              </a:solidFill>
              <a:ea typeface="ＭＳ Ｐゴシック"/>
            </a:endParaRPr>
          </a:p>
        </p:txBody>
      </p:sp>
      <p:sp>
        <p:nvSpPr>
          <p:cNvPr id="743" name="Rectangle 226"/>
          <p:cNvSpPr>
            <a:spLocks noChangeArrowheads="1"/>
          </p:cNvSpPr>
          <p:nvPr/>
        </p:nvSpPr>
        <p:spPr bwMode="auto">
          <a:xfrm>
            <a:off x="8853618"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26</a:t>
            </a:r>
            <a:endParaRPr lang="en-US" altLang="en-US" kern="0">
              <a:solidFill>
                <a:srgbClr val="000000"/>
              </a:solidFill>
              <a:ea typeface="ＭＳ Ｐゴシック"/>
            </a:endParaRPr>
          </a:p>
        </p:txBody>
      </p:sp>
      <p:sp>
        <p:nvSpPr>
          <p:cNvPr id="744" name="Rectangle 227"/>
          <p:cNvSpPr>
            <a:spLocks noChangeArrowheads="1"/>
          </p:cNvSpPr>
          <p:nvPr/>
        </p:nvSpPr>
        <p:spPr bwMode="auto">
          <a:xfrm>
            <a:off x="9029494"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28</a:t>
            </a:r>
            <a:endParaRPr lang="en-US" altLang="en-US" kern="0">
              <a:solidFill>
                <a:srgbClr val="000000"/>
              </a:solidFill>
              <a:ea typeface="ＭＳ Ｐゴシック"/>
            </a:endParaRPr>
          </a:p>
        </p:txBody>
      </p:sp>
      <p:sp>
        <p:nvSpPr>
          <p:cNvPr id="745" name="Rectangle 228"/>
          <p:cNvSpPr>
            <a:spLocks noChangeArrowheads="1"/>
          </p:cNvSpPr>
          <p:nvPr/>
        </p:nvSpPr>
        <p:spPr bwMode="auto">
          <a:xfrm>
            <a:off x="9205370"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30</a:t>
            </a:r>
            <a:endParaRPr lang="en-US" altLang="en-US" kern="0">
              <a:solidFill>
                <a:srgbClr val="000000"/>
              </a:solidFill>
              <a:ea typeface="ＭＳ Ｐゴシック"/>
            </a:endParaRPr>
          </a:p>
        </p:txBody>
      </p:sp>
      <p:sp>
        <p:nvSpPr>
          <p:cNvPr id="746" name="Rectangle 229"/>
          <p:cNvSpPr>
            <a:spLocks noChangeArrowheads="1"/>
          </p:cNvSpPr>
          <p:nvPr/>
        </p:nvSpPr>
        <p:spPr bwMode="auto">
          <a:xfrm>
            <a:off x="9381246"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32</a:t>
            </a:r>
            <a:endParaRPr lang="en-US" altLang="en-US" kern="0">
              <a:solidFill>
                <a:srgbClr val="000000"/>
              </a:solidFill>
              <a:ea typeface="ＭＳ Ｐゴシック"/>
            </a:endParaRPr>
          </a:p>
        </p:txBody>
      </p:sp>
      <p:sp>
        <p:nvSpPr>
          <p:cNvPr id="747" name="Rectangle 230"/>
          <p:cNvSpPr>
            <a:spLocks noChangeArrowheads="1"/>
          </p:cNvSpPr>
          <p:nvPr/>
        </p:nvSpPr>
        <p:spPr bwMode="auto">
          <a:xfrm>
            <a:off x="9557121"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34</a:t>
            </a:r>
            <a:endParaRPr lang="en-US" altLang="en-US" kern="0">
              <a:solidFill>
                <a:srgbClr val="000000"/>
              </a:solidFill>
              <a:ea typeface="ＭＳ Ｐゴシック"/>
            </a:endParaRPr>
          </a:p>
        </p:txBody>
      </p:sp>
      <p:sp>
        <p:nvSpPr>
          <p:cNvPr id="748" name="Rectangle 231"/>
          <p:cNvSpPr>
            <a:spLocks noChangeArrowheads="1"/>
          </p:cNvSpPr>
          <p:nvPr/>
        </p:nvSpPr>
        <p:spPr bwMode="auto">
          <a:xfrm>
            <a:off x="9732998"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36</a:t>
            </a:r>
            <a:endParaRPr lang="en-US" altLang="en-US" kern="0">
              <a:solidFill>
                <a:srgbClr val="000000"/>
              </a:solidFill>
              <a:ea typeface="ＭＳ Ｐゴシック"/>
            </a:endParaRPr>
          </a:p>
        </p:txBody>
      </p:sp>
      <p:sp>
        <p:nvSpPr>
          <p:cNvPr id="749" name="Rectangle 232"/>
          <p:cNvSpPr>
            <a:spLocks noChangeArrowheads="1"/>
          </p:cNvSpPr>
          <p:nvPr/>
        </p:nvSpPr>
        <p:spPr bwMode="auto">
          <a:xfrm>
            <a:off x="9908873"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38</a:t>
            </a:r>
            <a:endParaRPr lang="en-US" altLang="en-US" kern="0">
              <a:solidFill>
                <a:srgbClr val="000000"/>
              </a:solidFill>
              <a:ea typeface="ＭＳ Ｐゴシック"/>
            </a:endParaRPr>
          </a:p>
        </p:txBody>
      </p:sp>
      <p:sp>
        <p:nvSpPr>
          <p:cNvPr id="750" name="Rectangle 233"/>
          <p:cNvSpPr>
            <a:spLocks noChangeArrowheads="1"/>
          </p:cNvSpPr>
          <p:nvPr/>
        </p:nvSpPr>
        <p:spPr bwMode="auto">
          <a:xfrm>
            <a:off x="10084750" y="4458698"/>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800" kern="0">
                <a:solidFill>
                  <a:srgbClr val="000000"/>
                </a:solidFill>
                <a:latin typeface="Calibri" pitchFamily="34" charset="0"/>
                <a:ea typeface="ＭＳ Ｐゴシック"/>
              </a:rPr>
              <a:t>40</a:t>
            </a:r>
            <a:endParaRPr lang="en-US" altLang="en-US" kern="0">
              <a:solidFill>
                <a:srgbClr val="000000"/>
              </a:solidFill>
              <a:ea typeface="ＭＳ Ｐゴシック"/>
            </a:endParaRPr>
          </a:p>
        </p:txBody>
      </p:sp>
      <p:sp>
        <p:nvSpPr>
          <p:cNvPr id="751" name="Rectangle 750"/>
          <p:cNvSpPr/>
          <p:nvPr/>
        </p:nvSpPr>
        <p:spPr bwMode="auto">
          <a:xfrm>
            <a:off x="8235277" y="3562259"/>
            <a:ext cx="1849475" cy="499647"/>
          </a:xfrm>
          <a:prstGeom prst="rect">
            <a:avLst/>
          </a:prstGeom>
          <a:solidFill>
            <a:srgbClr val="FFFFFF"/>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dirty="0">
              <a:solidFill>
                <a:sysClr val="windowText" lastClr="000000"/>
              </a:solidFill>
              <a:effectLst>
                <a:outerShdw blurRad="38100" dist="38100" dir="2700000" algn="tl">
                  <a:srgbClr val="000000">
                    <a:alpha val="43137"/>
                  </a:srgbClr>
                </a:outerShdw>
              </a:effectLst>
              <a:latin typeface="Arial" pitchFamily="-112" charset="0"/>
              <a:ea typeface="ＭＳ Ｐゴシック"/>
            </a:endParaRPr>
          </a:p>
        </p:txBody>
      </p:sp>
      <p:grpSp>
        <p:nvGrpSpPr>
          <p:cNvPr id="752" name="Group 751"/>
          <p:cNvGrpSpPr/>
          <p:nvPr/>
        </p:nvGrpSpPr>
        <p:grpSpPr>
          <a:xfrm>
            <a:off x="8338627" y="3601957"/>
            <a:ext cx="1698982" cy="420252"/>
            <a:chOff x="2745689" y="5421675"/>
            <a:chExt cx="1456866" cy="360363"/>
          </a:xfrm>
        </p:grpSpPr>
        <p:sp>
          <p:nvSpPr>
            <p:cNvPr id="755" name="Rectangle 234"/>
            <p:cNvSpPr>
              <a:spLocks noChangeArrowheads="1"/>
            </p:cNvSpPr>
            <p:nvPr/>
          </p:nvSpPr>
          <p:spPr bwMode="auto">
            <a:xfrm>
              <a:off x="3028844" y="5421675"/>
              <a:ext cx="928688" cy="360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56" name="Freeform 236"/>
            <p:cNvSpPr>
              <a:spLocks/>
            </p:cNvSpPr>
            <p:nvPr/>
          </p:nvSpPr>
          <p:spPr bwMode="auto">
            <a:xfrm>
              <a:off x="2745689" y="5501050"/>
              <a:ext cx="209550" cy="20638"/>
            </a:xfrm>
            <a:custGeom>
              <a:avLst/>
              <a:gdLst>
                <a:gd name="T0" fmla="*/ 64 w 1408"/>
                <a:gd name="T1" fmla="*/ 0 h 128"/>
                <a:gd name="T2" fmla="*/ 1344 w 1408"/>
                <a:gd name="T3" fmla="*/ 0 h 128"/>
                <a:gd name="T4" fmla="*/ 1408 w 1408"/>
                <a:gd name="T5" fmla="*/ 64 h 128"/>
                <a:gd name="T6" fmla="*/ 1344 w 1408"/>
                <a:gd name="T7" fmla="*/ 128 h 128"/>
                <a:gd name="T8" fmla="*/ 64 w 1408"/>
                <a:gd name="T9" fmla="*/ 128 h 128"/>
                <a:gd name="T10" fmla="*/ 0 w 1408"/>
                <a:gd name="T11" fmla="*/ 64 h 128"/>
                <a:gd name="T12" fmla="*/ 64 w 140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1408" h="128">
                  <a:moveTo>
                    <a:pt x="64" y="0"/>
                  </a:moveTo>
                  <a:lnTo>
                    <a:pt x="1344" y="0"/>
                  </a:lnTo>
                  <a:cubicBezTo>
                    <a:pt x="1380" y="0"/>
                    <a:pt x="1408" y="29"/>
                    <a:pt x="1408" y="64"/>
                  </a:cubicBezTo>
                  <a:cubicBezTo>
                    <a:pt x="1408" y="100"/>
                    <a:pt x="1380" y="128"/>
                    <a:pt x="1344" y="128"/>
                  </a:cubicBezTo>
                  <a:lnTo>
                    <a:pt x="64" y="128"/>
                  </a:lnTo>
                  <a:cubicBezTo>
                    <a:pt x="29" y="128"/>
                    <a:pt x="0" y="100"/>
                    <a:pt x="0" y="64"/>
                  </a:cubicBezTo>
                  <a:cubicBezTo>
                    <a:pt x="0" y="29"/>
                    <a:pt x="29" y="0"/>
                    <a:pt x="64" y="0"/>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58" name="Freeform 238"/>
            <p:cNvSpPr>
              <a:spLocks noEditPoints="1"/>
            </p:cNvSpPr>
            <p:nvPr/>
          </p:nvSpPr>
          <p:spPr bwMode="auto">
            <a:xfrm>
              <a:off x="2821889" y="5483588"/>
              <a:ext cx="57150" cy="57150"/>
            </a:xfrm>
            <a:custGeom>
              <a:avLst/>
              <a:gdLst>
                <a:gd name="T0" fmla="*/ 176 w 386"/>
                <a:gd name="T1" fmla="*/ 10 h 387"/>
                <a:gd name="T2" fmla="*/ 210 w 386"/>
                <a:gd name="T3" fmla="*/ 10 h 387"/>
                <a:gd name="T4" fmla="*/ 377 w 386"/>
                <a:gd name="T5" fmla="*/ 177 h 387"/>
                <a:gd name="T6" fmla="*/ 377 w 386"/>
                <a:gd name="T7" fmla="*/ 210 h 387"/>
                <a:gd name="T8" fmla="*/ 210 w 386"/>
                <a:gd name="T9" fmla="*/ 377 h 387"/>
                <a:gd name="T10" fmla="*/ 176 w 386"/>
                <a:gd name="T11" fmla="*/ 377 h 387"/>
                <a:gd name="T12" fmla="*/ 9 w 386"/>
                <a:gd name="T13" fmla="*/ 210 h 387"/>
                <a:gd name="T14" fmla="*/ 9 w 386"/>
                <a:gd name="T15" fmla="*/ 177 h 387"/>
                <a:gd name="T16" fmla="*/ 176 w 386"/>
                <a:gd name="T17" fmla="*/ 10 h 387"/>
                <a:gd name="T18" fmla="*/ 43 w 386"/>
                <a:gd name="T19" fmla="*/ 210 h 387"/>
                <a:gd name="T20" fmla="*/ 43 w 386"/>
                <a:gd name="T21" fmla="*/ 177 h 387"/>
                <a:gd name="T22" fmla="*/ 210 w 386"/>
                <a:gd name="T23" fmla="*/ 343 h 387"/>
                <a:gd name="T24" fmla="*/ 176 w 386"/>
                <a:gd name="T25" fmla="*/ 343 h 387"/>
                <a:gd name="T26" fmla="*/ 343 w 386"/>
                <a:gd name="T27" fmla="*/ 177 h 387"/>
                <a:gd name="T28" fmla="*/ 343 w 386"/>
                <a:gd name="T29" fmla="*/ 210 h 387"/>
                <a:gd name="T30" fmla="*/ 176 w 386"/>
                <a:gd name="T31" fmla="*/ 44 h 387"/>
                <a:gd name="T32" fmla="*/ 210 w 386"/>
                <a:gd name="T33" fmla="*/ 44 h 387"/>
                <a:gd name="T34" fmla="*/ 43 w 386"/>
                <a:gd name="T35" fmla="*/ 2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6" h="387">
                  <a:moveTo>
                    <a:pt x="176" y="10"/>
                  </a:moveTo>
                  <a:cubicBezTo>
                    <a:pt x="186" y="0"/>
                    <a:pt x="201" y="0"/>
                    <a:pt x="210" y="10"/>
                  </a:cubicBezTo>
                  <a:lnTo>
                    <a:pt x="377" y="177"/>
                  </a:lnTo>
                  <a:cubicBezTo>
                    <a:pt x="386" y="186"/>
                    <a:pt x="386" y="201"/>
                    <a:pt x="377" y="210"/>
                  </a:cubicBezTo>
                  <a:lnTo>
                    <a:pt x="210" y="377"/>
                  </a:lnTo>
                  <a:cubicBezTo>
                    <a:pt x="201" y="387"/>
                    <a:pt x="186" y="387"/>
                    <a:pt x="176" y="377"/>
                  </a:cubicBezTo>
                  <a:lnTo>
                    <a:pt x="9" y="210"/>
                  </a:lnTo>
                  <a:cubicBezTo>
                    <a:pt x="0" y="201"/>
                    <a:pt x="0" y="186"/>
                    <a:pt x="9" y="177"/>
                  </a:cubicBezTo>
                  <a:lnTo>
                    <a:pt x="176" y="10"/>
                  </a:lnTo>
                  <a:close/>
                  <a:moveTo>
                    <a:pt x="43" y="210"/>
                  </a:moveTo>
                  <a:lnTo>
                    <a:pt x="43" y="177"/>
                  </a:lnTo>
                  <a:lnTo>
                    <a:pt x="210" y="343"/>
                  </a:lnTo>
                  <a:lnTo>
                    <a:pt x="176" y="343"/>
                  </a:lnTo>
                  <a:lnTo>
                    <a:pt x="343" y="177"/>
                  </a:lnTo>
                  <a:lnTo>
                    <a:pt x="343" y="210"/>
                  </a:lnTo>
                  <a:lnTo>
                    <a:pt x="176" y="44"/>
                  </a:lnTo>
                  <a:lnTo>
                    <a:pt x="210" y="44"/>
                  </a:lnTo>
                  <a:lnTo>
                    <a:pt x="43" y="21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59" name="Rectangle 239"/>
            <p:cNvSpPr>
              <a:spLocks noChangeArrowheads="1"/>
            </p:cNvSpPr>
            <p:nvPr/>
          </p:nvSpPr>
          <p:spPr bwMode="auto">
            <a:xfrm>
              <a:off x="3058917" y="5426883"/>
              <a:ext cx="1143638" cy="15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a:solidFill>
                    <a:srgbClr val="000000"/>
                  </a:solidFill>
                  <a:latin typeface="Calibri" pitchFamily="34" charset="0"/>
                  <a:ea typeface="ＭＳ Ｐゴシック"/>
                </a:rPr>
                <a:t>Committed LCC  Cost</a:t>
              </a:r>
              <a:endParaRPr lang="en-US" altLang="en-US" sz="3600" kern="0" dirty="0">
                <a:solidFill>
                  <a:srgbClr val="000000"/>
                </a:solidFill>
                <a:ea typeface="ＭＳ Ｐゴシック"/>
              </a:endParaRPr>
            </a:p>
          </p:txBody>
        </p:sp>
        <p:sp>
          <p:nvSpPr>
            <p:cNvPr id="760" name="Freeform 240"/>
            <p:cNvSpPr>
              <a:spLocks/>
            </p:cNvSpPr>
            <p:nvPr/>
          </p:nvSpPr>
          <p:spPr bwMode="auto">
            <a:xfrm>
              <a:off x="2745689" y="5682025"/>
              <a:ext cx="209550" cy="19050"/>
            </a:xfrm>
            <a:custGeom>
              <a:avLst/>
              <a:gdLst>
                <a:gd name="T0" fmla="*/ 64 w 1408"/>
                <a:gd name="T1" fmla="*/ 0 h 128"/>
                <a:gd name="T2" fmla="*/ 1344 w 1408"/>
                <a:gd name="T3" fmla="*/ 0 h 128"/>
                <a:gd name="T4" fmla="*/ 1408 w 1408"/>
                <a:gd name="T5" fmla="*/ 64 h 128"/>
                <a:gd name="T6" fmla="*/ 1344 w 1408"/>
                <a:gd name="T7" fmla="*/ 128 h 128"/>
                <a:gd name="T8" fmla="*/ 64 w 1408"/>
                <a:gd name="T9" fmla="*/ 128 h 128"/>
                <a:gd name="T10" fmla="*/ 0 w 1408"/>
                <a:gd name="T11" fmla="*/ 64 h 128"/>
                <a:gd name="T12" fmla="*/ 64 w 140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1408" h="128">
                  <a:moveTo>
                    <a:pt x="64" y="0"/>
                  </a:moveTo>
                  <a:lnTo>
                    <a:pt x="1344" y="0"/>
                  </a:lnTo>
                  <a:cubicBezTo>
                    <a:pt x="1380" y="0"/>
                    <a:pt x="1408" y="29"/>
                    <a:pt x="1408" y="64"/>
                  </a:cubicBezTo>
                  <a:cubicBezTo>
                    <a:pt x="1408" y="100"/>
                    <a:pt x="1380" y="128"/>
                    <a:pt x="1344" y="128"/>
                  </a:cubicBezTo>
                  <a:lnTo>
                    <a:pt x="64" y="128"/>
                  </a:lnTo>
                  <a:cubicBezTo>
                    <a:pt x="29" y="128"/>
                    <a:pt x="0" y="100"/>
                    <a:pt x="0" y="64"/>
                  </a:cubicBezTo>
                  <a:cubicBezTo>
                    <a:pt x="0" y="29"/>
                    <a:pt x="29" y="0"/>
                    <a:pt x="64" y="0"/>
                  </a:cubicBezTo>
                  <a:close/>
                </a:path>
              </a:pathLst>
            </a:custGeom>
            <a:solidFill>
              <a:srgbClr val="BE4B48"/>
            </a:solidFill>
            <a:ln w="1588" cap="flat">
              <a:solidFill>
                <a:srgbClr val="BE4B48"/>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62" name="Freeform 242"/>
            <p:cNvSpPr>
              <a:spLocks noEditPoints="1"/>
            </p:cNvSpPr>
            <p:nvPr/>
          </p:nvSpPr>
          <p:spPr bwMode="auto">
            <a:xfrm>
              <a:off x="2826651" y="5667738"/>
              <a:ext cx="46038" cy="47625"/>
            </a:xfrm>
            <a:custGeom>
              <a:avLst/>
              <a:gdLst>
                <a:gd name="T0" fmla="*/ 0 w 312"/>
                <a:gd name="T1" fmla="*/ 24 h 320"/>
                <a:gd name="T2" fmla="*/ 24 w 312"/>
                <a:gd name="T3" fmla="*/ 0 h 320"/>
                <a:gd name="T4" fmla="*/ 288 w 312"/>
                <a:gd name="T5" fmla="*/ 0 h 320"/>
                <a:gd name="T6" fmla="*/ 312 w 312"/>
                <a:gd name="T7" fmla="*/ 24 h 320"/>
                <a:gd name="T8" fmla="*/ 312 w 312"/>
                <a:gd name="T9" fmla="*/ 296 h 320"/>
                <a:gd name="T10" fmla="*/ 288 w 312"/>
                <a:gd name="T11" fmla="*/ 320 h 320"/>
                <a:gd name="T12" fmla="*/ 24 w 312"/>
                <a:gd name="T13" fmla="*/ 320 h 320"/>
                <a:gd name="T14" fmla="*/ 0 w 312"/>
                <a:gd name="T15" fmla="*/ 296 h 320"/>
                <a:gd name="T16" fmla="*/ 0 w 312"/>
                <a:gd name="T17" fmla="*/ 24 h 320"/>
                <a:gd name="T18" fmla="*/ 48 w 312"/>
                <a:gd name="T19" fmla="*/ 296 h 320"/>
                <a:gd name="T20" fmla="*/ 24 w 312"/>
                <a:gd name="T21" fmla="*/ 272 h 320"/>
                <a:gd name="T22" fmla="*/ 288 w 312"/>
                <a:gd name="T23" fmla="*/ 272 h 320"/>
                <a:gd name="T24" fmla="*/ 264 w 312"/>
                <a:gd name="T25" fmla="*/ 296 h 320"/>
                <a:gd name="T26" fmla="*/ 264 w 312"/>
                <a:gd name="T27" fmla="*/ 24 h 320"/>
                <a:gd name="T28" fmla="*/ 288 w 312"/>
                <a:gd name="T29" fmla="*/ 48 h 320"/>
                <a:gd name="T30" fmla="*/ 24 w 312"/>
                <a:gd name="T31" fmla="*/ 48 h 320"/>
                <a:gd name="T32" fmla="*/ 48 w 312"/>
                <a:gd name="T33" fmla="*/ 24 h 320"/>
                <a:gd name="T34" fmla="*/ 48 w 312"/>
                <a:gd name="T35" fmla="*/ 29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320">
                  <a:moveTo>
                    <a:pt x="0" y="24"/>
                  </a:moveTo>
                  <a:cubicBezTo>
                    <a:pt x="0" y="11"/>
                    <a:pt x="11" y="0"/>
                    <a:pt x="24" y="0"/>
                  </a:cubicBezTo>
                  <a:lnTo>
                    <a:pt x="288" y="0"/>
                  </a:lnTo>
                  <a:cubicBezTo>
                    <a:pt x="302" y="0"/>
                    <a:pt x="312" y="11"/>
                    <a:pt x="312" y="24"/>
                  </a:cubicBezTo>
                  <a:lnTo>
                    <a:pt x="312" y="296"/>
                  </a:lnTo>
                  <a:cubicBezTo>
                    <a:pt x="312" y="310"/>
                    <a:pt x="302" y="320"/>
                    <a:pt x="288" y="320"/>
                  </a:cubicBezTo>
                  <a:lnTo>
                    <a:pt x="24" y="320"/>
                  </a:lnTo>
                  <a:cubicBezTo>
                    <a:pt x="11" y="320"/>
                    <a:pt x="0" y="310"/>
                    <a:pt x="0" y="296"/>
                  </a:cubicBezTo>
                  <a:lnTo>
                    <a:pt x="0" y="24"/>
                  </a:lnTo>
                  <a:close/>
                  <a:moveTo>
                    <a:pt x="48" y="296"/>
                  </a:moveTo>
                  <a:lnTo>
                    <a:pt x="24" y="272"/>
                  </a:lnTo>
                  <a:lnTo>
                    <a:pt x="288" y="272"/>
                  </a:lnTo>
                  <a:lnTo>
                    <a:pt x="264" y="296"/>
                  </a:lnTo>
                  <a:lnTo>
                    <a:pt x="264" y="24"/>
                  </a:lnTo>
                  <a:lnTo>
                    <a:pt x="288" y="48"/>
                  </a:lnTo>
                  <a:lnTo>
                    <a:pt x="24" y="48"/>
                  </a:lnTo>
                  <a:lnTo>
                    <a:pt x="48" y="24"/>
                  </a:lnTo>
                  <a:lnTo>
                    <a:pt x="48" y="296"/>
                  </a:lnTo>
                  <a:close/>
                </a:path>
              </a:pathLst>
            </a:custGeom>
            <a:solidFill>
              <a:srgbClr val="BE4B48"/>
            </a:solidFill>
            <a:ln w="1588" cap="flat">
              <a:solidFill>
                <a:srgbClr val="BE4B48"/>
              </a:solidFill>
              <a:prstDash val="solid"/>
              <a:bevel/>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latin typeface="Arial" pitchFamily="34" charset="0"/>
                <a:ea typeface="ＭＳ Ｐゴシック"/>
              </a:endParaRPr>
            </a:p>
          </p:txBody>
        </p:sp>
        <p:sp>
          <p:nvSpPr>
            <p:cNvPr id="763" name="Rectangle 243"/>
            <p:cNvSpPr>
              <a:spLocks noChangeArrowheads="1"/>
            </p:cNvSpPr>
            <p:nvPr/>
          </p:nvSpPr>
          <p:spPr bwMode="auto">
            <a:xfrm>
              <a:off x="3058917" y="5606270"/>
              <a:ext cx="1066662" cy="15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200" kern="0" dirty="0">
                  <a:solidFill>
                    <a:srgbClr val="000000"/>
                  </a:solidFill>
                  <a:latin typeface="Calibri" pitchFamily="34" charset="0"/>
                  <a:ea typeface="ＭＳ Ｐゴシック"/>
                </a:rPr>
                <a:t>Taxpayer's Expense</a:t>
              </a:r>
              <a:endParaRPr lang="en-US" altLang="en-US" sz="3600" kern="0" dirty="0">
                <a:solidFill>
                  <a:srgbClr val="000000"/>
                </a:solidFill>
                <a:ea typeface="ＭＳ Ｐゴシック"/>
              </a:endParaRPr>
            </a:p>
          </p:txBody>
        </p:sp>
      </p:grpSp>
      <p:sp>
        <p:nvSpPr>
          <p:cNvPr id="753" name="TextBox 752"/>
          <p:cNvSpPr txBox="1"/>
          <p:nvPr/>
        </p:nvSpPr>
        <p:spPr>
          <a:xfrm rot="16200000">
            <a:off x="4795565" y="2499825"/>
            <a:ext cx="2271776" cy="338554"/>
          </a:xfrm>
          <a:prstGeom prst="rect">
            <a:avLst/>
          </a:prstGeom>
          <a:noFill/>
        </p:spPr>
        <p:txBody>
          <a:bodyPr wrap="none" rtlCol="0">
            <a:spAutoFit/>
          </a:bodyPr>
          <a:lstStyle/>
          <a:p>
            <a:pPr>
              <a:defRPr/>
            </a:pPr>
            <a:r>
              <a:rPr lang="en-US" sz="1600" kern="0" dirty="0">
                <a:solidFill>
                  <a:srgbClr val="000000"/>
                </a:solidFill>
                <a:latin typeface="Arial" pitchFamily="34" charset="0"/>
                <a:ea typeface="ＭＳ Ｐゴシック"/>
              </a:rPr>
              <a:t>Total Program Cost $B</a:t>
            </a:r>
          </a:p>
        </p:txBody>
      </p:sp>
      <p:sp>
        <p:nvSpPr>
          <p:cNvPr id="754" name="TextBox 753"/>
          <p:cNvSpPr txBox="1"/>
          <p:nvPr/>
        </p:nvSpPr>
        <p:spPr>
          <a:xfrm>
            <a:off x="7345026" y="4540533"/>
            <a:ext cx="1462260" cy="338554"/>
          </a:xfrm>
          <a:prstGeom prst="rect">
            <a:avLst/>
          </a:prstGeom>
          <a:noFill/>
        </p:spPr>
        <p:txBody>
          <a:bodyPr wrap="none" rtlCol="0">
            <a:spAutoFit/>
          </a:bodyPr>
          <a:lstStyle/>
          <a:p>
            <a:pPr>
              <a:defRPr/>
            </a:pPr>
            <a:r>
              <a:rPr lang="en-US" sz="1600" kern="0" dirty="0">
                <a:solidFill>
                  <a:srgbClr val="000000"/>
                </a:solidFill>
                <a:latin typeface="Arial" pitchFamily="34" charset="0"/>
                <a:ea typeface="ＭＳ Ｐゴシック"/>
              </a:rPr>
              <a:t>Program Year</a:t>
            </a:r>
          </a:p>
        </p:txBody>
      </p:sp>
      <p:sp>
        <p:nvSpPr>
          <p:cNvPr id="280" name="TextBox 279"/>
          <p:cNvSpPr txBox="1"/>
          <p:nvPr/>
        </p:nvSpPr>
        <p:spPr>
          <a:xfrm>
            <a:off x="1798861" y="2571817"/>
            <a:ext cx="3860875" cy="36933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When is our lowest profit margin?  </a:t>
            </a:r>
            <a:endParaRPr lang="en-US" sz="1600" dirty="0"/>
          </a:p>
        </p:txBody>
      </p:sp>
    </p:spTree>
    <p:extLst>
      <p:ext uri="{BB962C8B-B14F-4D97-AF65-F5344CB8AC3E}">
        <p14:creationId xmlns:p14="http://schemas.microsoft.com/office/powerpoint/2010/main" val="399043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
                                        </p:tgtEl>
                                        <p:attrNameLst>
                                          <p:attrName>style.visibility</p:attrName>
                                        </p:attrNameLst>
                                      </p:cBhvr>
                                      <p:to>
                                        <p:strVal val="visible"/>
                                      </p:to>
                                    </p:set>
                                    <p:animEffect transition="in" filter="fade">
                                      <p:cBhvr>
                                        <p:cTn id="12" dur="500"/>
                                        <p:tgtEl>
                                          <p:spTgt spid="3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0"/>
                                        </p:tgtEl>
                                        <p:attrNameLst>
                                          <p:attrName>style.visibility</p:attrName>
                                        </p:attrNameLst>
                                      </p:cBhvr>
                                      <p:to>
                                        <p:strVal val="visible"/>
                                      </p:to>
                                    </p:set>
                                    <p:animEffect transition="in" filter="fade">
                                      <p:cBhvr>
                                        <p:cTn id="17" dur="500"/>
                                        <p:tgtEl>
                                          <p:spTgt spid="3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9"/>
                                        </p:tgtEl>
                                        <p:attrNameLst>
                                          <p:attrName>style.visibility</p:attrName>
                                        </p:attrNameLst>
                                      </p:cBhvr>
                                      <p:to>
                                        <p:strVal val="visible"/>
                                      </p:to>
                                    </p:set>
                                    <p:animEffect transition="in" filter="fade">
                                      <p:cBhvr>
                                        <p:cTn id="22" dur="500"/>
                                        <p:tgtEl>
                                          <p:spTgt spid="3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500"/>
                                        <p:tgtEl>
                                          <p:spTgt spid="2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8"/>
                                        </p:tgtEl>
                                        <p:attrNameLst>
                                          <p:attrName>style.visibility</p:attrName>
                                        </p:attrNameLst>
                                      </p:cBhvr>
                                      <p:to>
                                        <p:strVal val="visible"/>
                                      </p:to>
                                    </p:set>
                                    <p:animEffect transition="in" filter="fade">
                                      <p:cBhvr>
                                        <p:cTn id="32" dur="500"/>
                                        <p:tgtEl>
                                          <p:spTgt spid="38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0" grpId="0"/>
      <p:bldP spid="358" grpId="0"/>
      <p:bldP spid="359" grpId="0"/>
      <p:bldP spid="360" grpId="0"/>
      <p:bldP spid="361" grpId="0"/>
      <p:bldP spid="362" grpId="0"/>
      <p:bldP spid="363" grpId="0" animBg="1"/>
      <p:bldP spid="366" grpId="0" animBg="1"/>
      <p:bldP spid="367" grpId="0" animBg="1"/>
      <p:bldP spid="368" grpId="0" animBg="1"/>
      <p:bldP spid="369" grpId="0" animBg="1"/>
      <p:bldP spid="388" grpId="0" animBg="1"/>
      <p:bldP spid="280"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a:xfrm>
            <a:off x="1803170" y="292479"/>
            <a:ext cx="6853237" cy="531812"/>
          </a:xfrm>
        </p:spPr>
        <p:txBody>
          <a:bodyPr anchor="ctr"/>
          <a:lstStyle/>
          <a:p>
            <a:pPr>
              <a:defRPr/>
            </a:pPr>
            <a:r>
              <a:rPr lang="en-US" sz="3200" dirty="0"/>
              <a:t>Who Determines “Value”? </a:t>
            </a:r>
          </a:p>
        </p:txBody>
      </p:sp>
      <p:sp>
        <p:nvSpPr>
          <p:cNvPr id="1170454" name="Rectangle 22"/>
          <p:cNvSpPr>
            <a:spLocks noChangeArrowheads="1"/>
          </p:cNvSpPr>
          <p:nvPr/>
        </p:nvSpPr>
        <p:spPr bwMode="auto">
          <a:xfrm>
            <a:off x="7029605" y="1135707"/>
            <a:ext cx="3457240" cy="3877985"/>
          </a:xfrm>
          <a:prstGeom prst="rect">
            <a:avLst/>
          </a:prstGeom>
          <a:noFill/>
          <a:ln w="12700">
            <a:noFill/>
            <a:miter lim="800000"/>
            <a:headEnd/>
            <a:tailEnd/>
          </a:ln>
          <a:effectLst/>
        </p:spPr>
        <p:txBody>
          <a:bodyPr wrap="square" lIns="0" tIns="0" rIns="0" bIns="0">
            <a:spAutoFit/>
          </a:bodyPr>
          <a:lstStyle/>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Value is Often Viewed as the Performance-to-Cost Ratio</a:t>
            </a:r>
          </a:p>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Cost is Hard to Estimate but Objectively Based</a:t>
            </a:r>
          </a:p>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Performance Estimates are both More Complex and More Subjective</a:t>
            </a:r>
          </a:p>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DoD Programs have Multiple Stakeholders --Seriously Complicating Who Defines “Value”</a:t>
            </a:r>
          </a:p>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Achieving “Affordability” Requires Aligning Customer Value &amp; Cost</a:t>
            </a:r>
          </a:p>
        </p:txBody>
      </p:sp>
      <p:sp>
        <p:nvSpPr>
          <p:cNvPr id="53" name="AutoShape 80"/>
          <p:cNvSpPr>
            <a:spLocks noChangeArrowheads="1"/>
          </p:cNvSpPr>
          <p:nvPr/>
        </p:nvSpPr>
        <p:spPr bwMode="invGray">
          <a:xfrm>
            <a:off x="2338456" y="5831538"/>
            <a:ext cx="7671955" cy="401979"/>
          </a:xfrm>
          <a:prstGeom prst="bevel">
            <a:avLst>
              <a:gd name="adj" fmla="val 11310"/>
            </a:avLst>
          </a:prstGeom>
          <a:solidFill>
            <a:schemeClr val="bg1"/>
          </a:solidFill>
          <a:ln w="9525">
            <a:noFill/>
            <a:miter lim="800000"/>
            <a:headEnd/>
            <a:tailEnd/>
          </a:ln>
        </p:spPr>
        <p:txBody>
          <a:bodyPr lIns="228600" tIns="18288" rIns="228600" bIns="18288" anchor="b" anchorCtr="1">
            <a:spAutoFit/>
          </a:bodyPr>
          <a:lstStyle/>
          <a:p>
            <a:pPr algn="ctr">
              <a:defRPr/>
            </a:pPr>
            <a:r>
              <a:rPr lang="en-US" i="1" dirty="0">
                <a:solidFill>
                  <a:schemeClr val="tx2"/>
                </a:solidFill>
              </a:rPr>
              <a:t>Influence of Customer Segments Change over Life of Program</a:t>
            </a:r>
          </a:p>
        </p:txBody>
      </p:sp>
      <p:pic>
        <p:nvPicPr>
          <p:cNvPr id="2" name="Picture 1">
            <a:extLst>
              <a:ext uri="{FF2B5EF4-FFF2-40B4-BE49-F238E27FC236}">
                <a16:creationId xmlns:a16="http://schemas.microsoft.com/office/drawing/2014/main" id="{E2248864-4E09-4726-88C6-448F4DAECFBF}"/>
              </a:ext>
            </a:extLst>
          </p:cNvPr>
          <p:cNvPicPr>
            <a:picLocks noChangeAspect="1"/>
          </p:cNvPicPr>
          <p:nvPr/>
        </p:nvPicPr>
        <p:blipFill>
          <a:blip r:embed="rId3"/>
          <a:stretch>
            <a:fillRect/>
          </a:stretch>
        </p:blipFill>
        <p:spPr>
          <a:xfrm>
            <a:off x="537118" y="1023329"/>
            <a:ext cx="5236918" cy="4810161"/>
          </a:xfrm>
          <a:prstGeom prst="rect">
            <a:avLst/>
          </a:prstGeom>
        </p:spPr>
      </p:pic>
    </p:spTree>
    <p:extLst>
      <p:ext uri="{BB962C8B-B14F-4D97-AF65-F5344CB8AC3E}">
        <p14:creationId xmlns:p14="http://schemas.microsoft.com/office/powerpoint/2010/main" val="176219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1D1D3E-2136-45A5-984C-70E4E42163A0}"/>
              </a:ext>
            </a:extLst>
          </p:cNvPr>
          <p:cNvPicPr>
            <a:picLocks noChangeAspect="1"/>
          </p:cNvPicPr>
          <p:nvPr/>
        </p:nvPicPr>
        <p:blipFill>
          <a:blip r:embed="rId3"/>
          <a:stretch>
            <a:fillRect/>
          </a:stretch>
        </p:blipFill>
        <p:spPr>
          <a:xfrm>
            <a:off x="797017" y="864022"/>
            <a:ext cx="5298983" cy="5129956"/>
          </a:xfrm>
          <a:prstGeom prst="rect">
            <a:avLst/>
          </a:prstGeom>
        </p:spPr>
      </p:pic>
      <p:sp>
        <p:nvSpPr>
          <p:cNvPr id="1170434" name="Rectangle 2"/>
          <p:cNvSpPr>
            <a:spLocks noGrp="1" noChangeArrowheads="1"/>
          </p:cNvSpPr>
          <p:nvPr>
            <p:ph type="title"/>
          </p:nvPr>
        </p:nvSpPr>
        <p:spPr>
          <a:xfrm>
            <a:off x="1803170" y="292479"/>
            <a:ext cx="6853237" cy="531812"/>
          </a:xfrm>
        </p:spPr>
        <p:txBody>
          <a:bodyPr anchor="ctr"/>
          <a:lstStyle/>
          <a:p>
            <a:pPr>
              <a:defRPr/>
            </a:pPr>
            <a:r>
              <a:rPr lang="en-US" sz="3200" dirty="0"/>
              <a:t>Who Determines “Value”? </a:t>
            </a:r>
          </a:p>
        </p:txBody>
      </p:sp>
      <p:sp>
        <p:nvSpPr>
          <p:cNvPr id="1170454" name="Rectangle 22"/>
          <p:cNvSpPr>
            <a:spLocks noChangeArrowheads="1"/>
          </p:cNvSpPr>
          <p:nvPr/>
        </p:nvSpPr>
        <p:spPr bwMode="auto">
          <a:xfrm>
            <a:off x="7029605" y="1135707"/>
            <a:ext cx="3457240" cy="3877985"/>
          </a:xfrm>
          <a:prstGeom prst="rect">
            <a:avLst/>
          </a:prstGeom>
          <a:noFill/>
          <a:ln w="12700">
            <a:noFill/>
            <a:miter lim="800000"/>
            <a:headEnd/>
            <a:tailEnd/>
          </a:ln>
          <a:effectLst/>
        </p:spPr>
        <p:txBody>
          <a:bodyPr wrap="square" lIns="0" tIns="0" rIns="0" bIns="0">
            <a:spAutoFit/>
          </a:bodyPr>
          <a:lstStyle/>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Value is Often Viewed as the Performance-to-Cost Ratio</a:t>
            </a:r>
          </a:p>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Cost is Hard to Estimate but Objectively Based</a:t>
            </a:r>
          </a:p>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Performance Estimates are both More Complex and More Subjective</a:t>
            </a:r>
          </a:p>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DoD Programs have Multiple Stakeholders --Seriously Complicating Who Defines “Value”</a:t>
            </a:r>
          </a:p>
          <a:p>
            <a:pPr marL="174625" indent="-174625" defTabSz="887413">
              <a:spcBef>
                <a:spcPct val="50000"/>
              </a:spcBef>
              <a:buSzPct val="100000"/>
              <a:buFontTx/>
              <a:buChar char="•"/>
              <a:defRPr/>
            </a:pPr>
            <a:r>
              <a:rPr lang="en-US" dirty="0">
                <a:solidFill>
                  <a:schemeClr val="tx2"/>
                </a:solidFill>
                <a:ea typeface="ＭＳ Ｐゴシック" pitchFamily="-112" charset="-128"/>
                <a:cs typeface="ＭＳ Ｐゴシック" pitchFamily="-112" charset="-128"/>
              </a:rPr>
              <a:t>Achieving “Affordability” Requires Aligning Customer Value &amp; Cost</a:t>
            </a:r>
          </a:p>
        </p:txBody>
      </p:sp>
      <p:sp>
        <p:nvSpPr>
          <p:cNvPr id="53" name="AutoShape 80"/>
          <p:cNvSpPr>
            <a:spLocks noChangeArrowheads="1"/>
          </p:cNvSpPr>
          <p:nvPr/>
        </p:nvSpPr>
        <p:spPr bwMode="invGray">
          <a:xfrm>
            <a:off x="2272877" y="5873536"/>
            <a:ext cx="7671955" cy="401979"/>
          </a:xfrm>
          <a:prstGeom prst="bevel">
            <a:avLst>
              <a:gd name="adj" fmla="val 11310"/>
            </a:avLst>
          </a:prstGeom>
          <a:solidFill>
            <a:schemeClr val="bg1"/>
          </a:solidFill>
          <a:ln w="9525">
            <a:noFill/>
            <a:miter lim="800000"/>
            <a:headEnd/>
            <a:tailEnd/>
          </a:ln>
        </p:spPr>
        <p:txBody>
          <a:bodyPr lIns="228600" tIns="18288" rIns="228600" bIns="18288" anchor="b" anchorCtr="1">
            <a:spAutoFit/>
          </a:bodyPr>
          <a:lstStyle/>
          <a:p>
            <a:pPr algn="ctr">
              <a:defRPr/>
            </a:pPr>
            <a:r>
              <a:rPr lang="en-US" i="1" dirty="0">
                <a:solidFill>
                  <a:schemeClr val="tx2"/>
                </a:solidFill>
              </a:rPr>
              <a:t>Influence of Customer Segments Change over Life of Program</a:t>
            </a:r>
          </a:p>
        </p:txBody>
      </p:sp>
    </p:spTree>
    <p:extLst>
      <p:ext uri="{BB962C8B-B14F-4D97-AF65-F5344CB8AC3E}">
        <p14:creationId xmlns:p14="http://schemas.microsoft.com/office/powerpoint/2010/main" val="1510720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dirty="0"/>
              <a:t>Affordability 101 Sections</a:t>
            </a:r>
          </a:p>
        </p:txBody>
      </p:sp>
      <p:sp>
        <p:nvSpPr>
          <p:cNvPr id="5122" name="Content Placeholder 2"/>
          <p:cNvSpPr>
            <a:spLocks noGrp="1"/>
          </p:cNvSpPr>
          <p:nvPr>
            <p:ph idx="1"/>
          </p:nvPr>
        </p:nvSpPr>
        <p:spPr>
          <a:xfrm>
            <a:off x="1985963" y="1354139"/>
            <a:ext cx="8538104" cy="4139595"/>
          </a:xfrm>
        </p:spPr>
        <p:txBody>
          <a:bodyPr/>
          <a:lstStyle/>
          <a:p>
            <a:pPr marL="457200" indent="-457200">
              <a:spcAft>
                <a:spcPts val="2400"/>
              </a:spcAft>
              <a:buFont typeface="+mj-lt"/>
              <a:buAutoNum type="arabicPeriod"/>
            </a:pPr>
            <a:r>
              <a:rPr lang="en-US" dirty="0"/>
              <a:t>Introduction  </a:t>
            </a:r>
            <a:r>
              <a:rPr lang="en-US" sz="2000" i="1" dirty="0">
                <a:solidFill>
                  <a:schemeClr val="bg1"/>
                </a:solidFill>
              </a:rPr>
              <a:t>“Why am I here?”</a:t>
            </a:r>
          </a:p>
          <a:p>
            <a:pPr marL="457200" indent="-457200">
              <a:spcAft>
                <a:spcPts val="2400"/>
              </a:spcAft>
              <a:buFont typeface="+mj-lt"/>
              <a:buAutoNum type="arabicPeriod"/>
            </a:pPr>
            <a:r>
              <a:rPr lang="en-US" dirty="0"/>
              <a:t>Affordability Context &amp; Drivers </a:t>
            </a:r>
            <a:r>
              <a:rPr lang="en-US" sz="2000" i="1" dirty="0">
                <a:solidFill>
                  <a:schemeClr val="bg1"/>
                </a:solidFill>
              </a:rPr>
              <a:t>“Why should I care?”</a:t>
            </a:r>
            <a:endParaRPr lang="en-US" i="1" dirty="0">
              <a:solidFill>
                <a:schemeClr val="bg1"/>
              </a:solidFill>
            </a:endParaRPr>
          </a:p>
          <a:p>
            <a:pPr marL="457200" indent="-457200">
              <a:spcAft>
                <a:spcPts val="2400"/>
              </a:spcAft>
              <a:buFont typeface="+mj-lt"/>
              <a:buAutoNum type="arabicPeriod"/>
            </a:pPr>
            <a:r>
              <a:rPr lang="en-US" dirty="0"/>
              <a:t>Affordability, Cost, &amp; Value </a:t>
            </a:r>
            <a:r>
              <a:rPr lang="en-US" sz="2000" i="1" dirty="0">
                <a:solidFill>
                  <a:schemeClr val="bg1"/>
                </a:solidFill>
              </a:rPr>
              <a:t>“What does it mean?”</a:t>
            </a:r>
            <a:endParaRPr lang="en-US" i="1" dirty="0">
              <a:solidFill>
                <a:schemeClr val="bg1"/>
              </a:solidFill>
            </a:endParaRPr>
          </a:p>
          <a:p>
            <a:pPr marL="457200" indent="-457200">
              <a:spcAft>
                <a:spcPts val="2400"/>
              </a:spcAft>
              <a:buFont typeface="+mj-lt"/>
              <a:buAutoNum type="arabicPeriod"/>
            </a:pPr>
            <a:r>
              <a:rPr lang="en-US" dirty="0"/>
              <a:t>Exercise– Build a UGV </a:t>
            </a:r>
            <a:r>
              <a:rPr lang="en-US" sz="2000" i="1" dirty="0">
                <a:solidFill>
                  <a:schemeClr val="bg1"/>
                </a:solidFill>
              </a:rPr>
              <a:t>“How is this relevant?”</a:t>
            </a:r>
            <a:endParaRPr lang="en-US" i="1" dirty="0">
              <a:solidFill>
                <a:schemeClr val="bg1"/>
              </a:solidFill>
            </a:endParaRPr>
          </a:p>
          <a:p>
            <a:pPr marL="457200" indent="-457200">
              <a:spcAft>
                <a:spcPts val="2400"/>
              </a:spcAft>
              <a:buFont typeface="+mj-lt"/>
              <a:buAutoNum type="arabicPeriod"/>
            </a:pPr>
            <a:r>
              <a:rPr lang="en-US" dirty="0"/>
              <a:t>Design to Cost &amp; Value Optimization </a:t>
            </a:r>
            <a:r>
              <a:rPr lang="en-US" sz="2000" i="1" dirty="0">
                <a:solidFill>
                  <a:schemeClr val="bg1"/>
                </a:solidFill>
              </a:rPr>
              <a:t>“How do I do it?”</a:t>
            </a:r>
          </a:p>
          <a:p>
            <a:pPr marL="457200" indent="-457200">
              <a:spcAft>
                <a:spcPts val="2400"/>
              </a:spcAft>
              <a:buFont typeface="+mj-lt"/>
              <a:buAutoNum type="arabicPeriod"/>
            </a:pPr>
            <a:r>
              <a:rPr lang="en-US" dirty="0"/>
              <a:t>Conclusion &amp; Review </a:t>
            </a:r>
            <a:r>
              <a:rPr lang="en-US" sz="2000" i="1" dirty="0">
                <a:solidFill>
                  <a:schemeClr val="bg1"/>
                </a:solidFill>
              </a:rPr>
              <a:t>“What do I do next?”</a:t>
            </a:r>
            <a:endParaRPr lang="en-US" i="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C5335C0-130C-498B-BD0A-13A83202163E}"/>
              </a:ext>
            </a:extLst>
          </p:cNvPr>
          <p:cNvGrpSpPr/>
          <p:nvPr/>
        </p:nvGrpSpPr>
        <p:grpSpPr>
          <a:xfrm>
            <a:off x="2194353" y="3606820"/>
            <a:ext cx="8088663" cy="1169856"/>
            <a:chOff x="589672" y="3606820"/>
            <a:chExt cx="8088663" cy="1169856"/>
          </a:xfrm>
        </p:grpSpPr>
        <p:sp>
          <p:nvSpPr>
            <p:cNvPr id="53" name="Rectangle 52">
              <a:extLst>
                <a:ext uri="{FF2B5EF4-FFF2-40B4-BE49-F238E27FC236}">
                  <a16:creationId xmlns:a16="http://schemas.microsoft.com/office/drawing/2014/main" id="{B35D6BE5-0B2E-4B12-9289-4809259646B5}"/>
                </a:ext>
              </a:extLst>
            </p:cNvPr>
            <p:cNvSpPr/>
            <p:nvPr/>
          </p:nvSpPr>
          <p:spPr bwMode="auto">
            <a:xfrm>
              <a:off x="589672" y="4682071"/>
              <a:ext cx="278936" cy="57592"/>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56" name="Rectangle 55">
              <a:extLst>
                <a:ext uri="{FF2B5EF4-FFF2-40B4-BE49-F238E27FC236}">
                  <a16:creationId xmlns:a16="http://schemas.microsoft.com/office/drawing/2014/main" id="{3405F8EE-7236-495D-8852-387E25BF48C2}"/>
                </a:ext>
              </a:extLst>
            </p:cNvPr>
            <p:cNvSpPr/>
            <p:nvPr/>
          </p:nvSpPr>
          <p:spPr bwMode="auto">
            <a:xfrm>
              <a:off x="1148514" y="4627656"/>
              <a:ext cx="278936" cy="115182"/>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2" name="Rectangle 61">
              <a:extLst>
                <a:ext uri="{FF2B5EF4-FFF2-40B4-BE49-F238E27FC236}">
                  <a16:creationId xmlns:a16="http://schemas.microsoft.com/office/drawing/2014/main" id="{D4C8ED5C-088B-435F-98AB-6ED0EC00F14E}"/>
                </a:ext>
              </a:extLst>
            </p:cNvPr>
            <p:cNvSpPr/>
            <p:nvPr/>
          </p:nvSpPr>
          <p:spPr bwMode="auto">
            <a:xfrm>
              <a:off x="1996825" y="4449452"/>
              <a:ext cx="278936" cy="277511"/>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3" name="Rectangle 62">
              <a:extLst>
                <a:ext uri="{FF2B5EF4-FFF2-40B4-BE49-F238E27FC236}">
                  <a16:creationId xmlns:a16="http://schemas.microsoft.com/office/drawing/2014/main" id="{37E8B7A7-7F10-4F71-8314-6B8DE93252DC}"/>
                </a:ext>
              </a:extLst>
            </p:cNvPr>
            <p:cNvSpPr/>
            <p:nvPr/>
          </p:nvSpPr>
          <p:spPr bwMode="auto">
            <a:xfrm>
              <a:off x="2545134" y="4227643"/>
              <a:ext cx="279906" cy="499320"/>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4" name="Rectangle 63">
              <a:extLst>
                <a:ext uri="{FF2B5EF4-FFF2-40B4-BE49-F238E27FC236}">
                  <a16:creationId xmlns:a16="http://schemas.microsoft.com/office/drawing/2014/main" id="{DD272C5F-13D8-4BD9-A06B-1C56AED2BDD5}"/>
                </a:ext>
              </a:extLst>
            </p:cNvPr>
            <p:cNvSpPr/>
            <p:nvPr/>
          </p:nvSpPr>
          <p:spPr bwMode="auto">
            <a:xfrm>
              <a:off x="3383882" y="4449452"/>
              <a:ext cx="278936" cy="277511"/>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5" name="Rectangle 64">
              <a:extLst>
                <a:ext uri="{FF2B5EF4-FFF2-40B4-BE49-F238E27FC236}">
                  <a16:creationId xmlns:a16="http://schemas.microsoft.com/office/drawing/2014/main" id="{3387FCCF-2546-4866-86E6-CD0970ABD017}"/>
                </a:ext>
              </a:extLst>
            </p:cNvPr>
            <p:cNvSpPr/>
            <p:nvPr/>
          </p:nvSpPr>
          <p:spPr bwMode="auto">
            <a:xfrm>
              <a:off x="4222145" y="4571673"/>
              <a:ext cx="296314" cy="155289"/>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6" name="Rectangle 65">
              <a:extLst>
                <a:ext uri="{FF2B5EF4-FFF2-40B4-BE49-F238E27FC236}">
                  <a16:creationId xmlns:a16="http://schemas.microsoft.com/office/drawing/2014/main" id="{DFA58D8A-B15D-49AD-9547-E7EC174A1944}"/>
                </a:ext>
              </a:extLst>
            </p:cNvPr>
            <p:cNvSpPr/>
            <p:nvPr/>
          </p:nvSpPr>
          <p:spPr bwMode="auto">
            <a:xfrm>
              <a:off x="5060408" y="4121170"/>
              <a:ext cx="278936" cy="605794"/>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7" name="Rectangle 66">
              <a:extLst>
                <a:ext uri="{FF2B5EF4-FFF2-40B4-BE49-F238E27FC236}">
                  <a16:creationId xmlns:a16="http://schemas.microsoft.com/office/drawing/2014/main" id="{2361B6EB-62E1-4D51-9A25-03E4AC41D469}"/>
                </a:ext>
              </a:extLst>
            </p:cNvPr>
            <p:cNvSpPr/>
            <p:nvPr/>
          </p:nvSpPr>
          <p:spPr bwMode="auto">
            <a:xfrm>
              <a:off x="5339829" y="3930670"/>
              <a:ext cx="278936" cy="796294"/>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8" name="Rectangle 67">
              <a:extLst>
                <a:ext uri="{FF2B5EF4-FFF2-40B4-BE49-F238E27FC236}">
                  <a16:creationId xmlns:a16="http://schemas.microsoft.com/office/drawing/2014/main" id="{7EB4AF86-F669-4AB6-BD0C-3EE401A89A43}"/>
                </a:ext>
              </a:extLst>
            </p:cNvPr>
            <p:cNvSpPr/>
            <p:nvPr/>
          </p:nvSpPr>
          <p:spPr bwMode="auto">
            <a:xfrm>
              <a:off x="6178092" y="4032563"/>
              <a:ext cx="278936" cy="694399"/>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9" name="Rectangle 68">
              <a:extLst>
                <a:ext uri="{FF2B5EF4-FFF2-40B4-BE49-F238E27FC236}">
                  <a16:creationId xmlns:a16="http://schemas.microsoft.com/office/drawing/2014/main" id="{A9DD3336-D619-485A-95E2-C667B4D7618F}"/>
                </a:ext>
              </a:extLst>
            </p:cNvPr>
            <p:cNvSpPr/>
            <p:nvPr/>
          </p:nvSpPr>
          <p:spPr bwMode="auto">
            <a:xfrm>
              <a:off x="869093" y="4682071"/>
              <a:ext cx="278936" cy="57592"/>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0" name="Rectangle 69">
              <a:extLst>
                <a:ext uri="{FF2B5EF4-FFF2-40B4-BE49-F238E27FC236}">
                  <a16:creationId xmlns:a16="http://schemas.microsoft.com/office/drawing/2014/main" id="{5933DE75-960C-4CEA-ADB0-A9BB95CA2624}"/>
                </a:ext>
              </a:extLst>
            </p:cNvPr>
            <p:cNvSpPr/>
            <p:nvPr/>
          </p:nvSpPr>
          <p:spPr bwMode="auto">
            <a:xfrm>
              <a:off x="1427935" y="4584374"/>
              <a:ext cx="278936" cy="155289"/>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1" name="Rectangle 70">
              <a:extLst>
                <a:ext uri="{FF2B5EF4-FFF2-40B4-BE49-F238E27FC236}">
                  <a16:creationId xmlns:a16="http://schemas.microsoft.com/office/drawing/2014/main" id="{06C0C834-8B5D-49E7-A521-B5C04CFE6102}"/>
                </a:ext>
              </a:extLst>
            </p:cNvPr>
            <p:cNvSpPr/>
            <p:nvPr/>
          </p:nvSpPr>
          <p:spPr bwMode="auto">
            <a:xfrm>
              <a:off x="2266198" y="4268383"/>
              <a:ext cx="278936" cy="458580"/>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2" name="Rectangle 71">
              <a:extLst>
                <a:ext uri="{FF2B5EF4-FFF2-40B4-BE49-F238E27FC236}">
                  <a16:creationId xmlns:a16="http://schemas.microsoft.com/office/drawing/2014/main" id="{CD506188-4F96-45FC-85DD-B504B09D36D6}"/>
                </a:ext>
              </a:extLst>
            </p:cNvPr>
            <p:cNvSpPr/>
            <p:nvPr/>
          </p:nvSpPr>
          <p:spPr bwMode="auto">
            <a:xfrm>
              <a:off x="2825040" y="4268383"/>
              <a:ext cx="278936" cy="458580"/>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6" name="Rectangle 75">
              <a:extLst>
                <a:ext uri="{FF2B5EF4-FFF2-40B4-BE49-F238E27FC236}">
                  <a16:creationId xmlns:a16="http://schemas.microsoft.com/office/drawing/2014/main" id="{EA44D429-F786-4EFA-8CFC-1F0DB1EA840D}"/>
                </a:ext>
              </a:extLst>
            </p:cNvPr>
            <p:cNvSpPr/>
            <p:nvPr/>
          </p:nvSpPr>
          <p:spPr bwMode="auto">
            <a:xfrm>
              <a:off x="3662818" y="4533887"/>
              <a:ext cx="419374" cy="193076"/>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7" name="Rectangle 76">
              <a:extLst>
                <a:ext uri="{FF2B5EF4-FFF2-40B4-BE49-F238E27FC236}">
                  <a16:creationId xmlns:a16="http://schemas.microsoft.com/office/drawing/2014/main" id="{32A6AE7F-96A2-481B-86A8-7590C405E277}"/>
                </a:ext>
              </a:extLst>
            </p:cNvPr>
            <p:cNvSpPr/>
            <p:nvPr/>
          </p:nvSpPr>
          <p:spPr bwMode="auto">
            <a:xfrm>
              <a:off x="4506093" y="4497673"/>
              <a:ext cx="278936" cy="229290"/>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8" name="Rectangle 77">
              <a:extLst>
                <a:ext uri="{FF2B5EF4-FFF2-40B4-BE49-F238E27FC236}">
                  <a16:creationId xmlns:a16="http://schemas.microsoft.com/office/drawing/2014/main" id="{E43AA5E9-92D2-4018-B8CE-97CC820E2C43}"/>
                </a:ext>
              </a:extLst>
            </p:cNvPr>
            <p:cNvSpPr/>
            <p:nvPr/>
          </p:nvSpPr>
          <p:spPr bwMode="auto">
            <a:xfrm>
              <a:off x="5619250" y="3738754"/>
              <a:ext cx="278936" cy="988209"/>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9" name="Rectangle 78">
              <a:extLst>
                <a:ext uri="{FF2B5EF4-FFF2-40B4-BE49-F238E27FC236}">
                  <a16:creationId xmlns:a16="http://schemas.microsoft.com/office/drawing/2014/main" id="{A7763EC8-1621-44FC-9C92-AF3322516C7A}"/>
                </a:ext>
              </a:extLst>
            </p:cNvPr>
            <p:cNvSpPr/>
            <p:nvPr/>
          </p:nvSpPr>
          <p:spPr bwMode="auto">
            <a:xfrm>
              <a:off x="6404502" y="4328817"/>
              <a:ext cx="342964" cy="398145"/>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0" name="Rectangle 79">
              <a:extLst>
                <a:ext uri="{FF2B5EF4-FFF2-40B4-BE49-F238E27FC236}">
                  <a16:creationId xmlns:a16="http://schemas.microsoft.com/office/drawing/2014/main" id="{A0E937C8-C6B9-4EF3-AF5A-9B158865706F}"/>
                </a:ext>
              </a:extLst>
            </p:cNvPr>
            <p:cNvSpPr/>
            <p:nvPr/>
          </p:nvSpPr>
          <p:spPr bwMode="auto">
            <a:xfrm>
              <a:off x="6736934" y="4477303"/>
              <a:ext cx="278936" cy="249660"/>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1" name="Rectangle 80">
              <a:extLst>
                <a:ext uri="{FF2B5EF4-FFF2-40B4-BE49-F238E27FC236}">
                  <a16:creationId xmlns:a16="http://schemas.microsoft.com/office/drawing/2014/main" id="{39B208A9-1A92-41F7-87C1-47CE03658A58}"/>
                </a:ext>
              </a:extLst>
            </p:cNvPr>
            <p:cNvSpPr/>
            <p:nvPr/>
          </p:nvSpPr>
          <p:spPr bwMode="auto">
            <a:xfrm>
              <a:off x="7016355" y="4533887"/>
              <a:ext cx="278936" cy="193076"/>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2" name="Rectangle 81">
              <a:extLst>
                <a:ext uri="{FF2B5EF4-FFF2-40B4-BE49-F238E27FC236}">
                  <a16:creationId xmlns:a16="http://schemas.microsoft.com/office/drawing/2014/main" id="{334520F5-BC47-4465-B890-20A3128B6EFE}"/>
                </a:ext>
              </a:extLst>
            </p:cNvPr>
            <p:cNvSpPr/>
            <p:nvPr/>
          </p:nvSpPr>
          <p:spPr bwMode="auto">
            <a:xfrm>
              <a:off x="7854617" y="4674875"/>
              <a:ext cx="279421" cy="96538"/>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3" name="Rectangle 82">
              <a:extLst>
                <a:ext uri="{FF2B5EF4-FFF2-40B4-BE49-F238E27FC236}">
                  <a16:creationId xmlns:a16="http://schemas.microsoft.com/office/drawing/2014/main" id="{D884BCAA-1D80-4FF5-84CC-20171BC0F4FA}"/>
                </a:ext>
              </a:extLst>
            </p:cNvPr>
            <p:cNvSpPr/>
            <p:nvPr/>
          </p:nvSpPr>
          <p:spPr bwMode="auto">
            <a:xfrm>
              <a:off x="1707355" y="4527889"/>
              <a:ext cx="428937" cy="199074"/>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4" name="Rectangle 83">
              <a:extLst>
                <a:ext uri="{FF2B5EF4-FFF2-40B4-BE49-F238E27FC236}">
                  <a16:creationId xmlns:a16="http://schemas.microsoft.com/office/drawing/2014/main" id="{70C143D7-902A-463D-9FC1-25A0A9607390}"/>
                </a:ext>
              </a:extLst>
            </p:cNvPr>
            <p:cNvSpPr/>
            <p:nvPr/>
          </p:nvSpPr>
          <p:spPr bwMode="auto">
            <a:xfrm>
              <a:off x="3104461" y="4340811"/>
              <a:ext cx="278936" cy="386152"/>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5" name="Rectangle 84">
              <a:extLst>
                <a:ext uri="{FF2B5EF4-FFF2-40B4-BE49-F238E27FC236}">
                  <a16:creationId xmlns:a16="http://schemas.microsoft.com/office/drawing/2014/main" id="{53A34A0E-391E-46FA-9263-61A227A983B8}"/>
                </a:ext>
              </a:extLst>
            </p:cNvPr>
            <p:cNvSpPr/>
            <p:nvPr/>
          </p:nvSpPr>
          <p:spPr bwMode="auto">
            <a:xfrm>
              <a:off x="3942724" y="4533887"/>
              <a:ext cx="278936" cy="193076"/>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6" name="Rectangle 85">
              <a:extLst>
                <a:ext uri="{FF2B5EF4-FFF2-40B4-BE49-F238E27FC236}">
                  <a16:creationId xmlns:a16="http://schemas.microsoft.com/office/drawing/2014/main" id="{F07DBE83-E28E-452C-9A69-C091ADEE0CB0}"/>
                </a:ext>
              </a:extLst>
            </p:cNvPr>
            <p:cNvSpPr/>
            <p:nvPr/>
          </p:nvSpPr>
          <p:spPr bwMode="auto">
            <a:xfrm>
              <a:off x="4785514" y="4340811"/>
              <a:ext cx="278936" cy="386152"/>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7" name="Rectangle 86">
              <a:extLst>
                <a:ext uri="{FF2B5EF4-FFF2-40B4-BE49-F238E27FC236}">
                  <a16:creationId xmlns:a16="http://schemas.microsoft.com/office/drawing/2014/main" id="{20E8F73C-F381-4FD8-9AF0-15FC5E767EEB}"/>
                </a:ext>
              </a:extLst>
            </p:cNvPr>
            <p:cNvSpPr/>
            <p:nvPr/>
          </p:nvSpPr>
          <p:spPr bwMode="auto">
            <a:xfrm>
              <a:off x="5898670" y="3606820"/>
              <a:ext cx="279421" cy="1120143"/>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94" name="Rectangle 93">
              <a:extLst>
                <a:ext uri="{FF2B5EF4-FFF2-40B4-BE49-F238E27FC236}">
                  <a16:creationId xmlns:a16="http://schemas.microsoft.com/office/drawing/2014/main" id="{9D74F4A7-87E3-4405-BD3E-838C6F26E5D8}"/>
                </a:ext>
              </a:extLst>
            </p:cNvPr>
            <p:cNvSpPr/>
            <p:nvPr/>
          </p:nvSpPr>
          <p:spPr bwMode="auto">
            <a:xfrm>
              <a:off x="7530998" y="4659000"/>
              <a:ext cx="323135" cy="96538"/>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95" name="Rectangle 94">
              <a:extLst>
                <a:ext uri="{FF2B5EF4-FFF2-40B4-BE49-F238E27FC236}">
                  <a16:creationId xmlns:a16="http://schemas.microsoft.com/office/drawing/2014/main" id="{503E00D8-BF56-41D2-97CC-F46BC28B5AEE}"/>
                </a:ext>
              </a:extLst>
            </p:cNvPr>
            <p:cNvSpPr/>
            <p:nvPr/>
          </p:nvSpPr>
          <p:spPr bwMode="auto">
            <a:xfrm>
              <a:off x="8134039" y="4606598"/>
              <a:ext cx="278936" cy="155290"/>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96" name="Rectangle 95">
              <a:extLst>
                <a:ext uri="{FF2B5EF4-FFF2-40B4-BE49-F238E27FC236}">
                  <a16:creationId xmlns:a16="http://schemas.microsoft.com/office/drawing/2014/main" id="{C6DAAAB4-C0B6-4D2F-85FF-347D5C771BA0}"/>
                </a:ext>
              </a:extLst>
            </p:cNvPr>
            <p:cNvSpPr/>
            <p:nvPr/>
          </p:nvSpPr>
          <p:spPr bwMode="auto">
            <a:xfrm>
              <a:off x="8413467" y="4375736"/>
              <a:ext cx="264868" cy="386152"/>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97" name="TextBox 96">
              <a:extLst>
                <a:ext uri="{FF2B5EF4-FFF2-40B4-BE49-F238E27FC236}">
                  <a16:creationId xmlns:a16="http://schemas.microsoft.com/office/drawing/2014/main" id="{98C63B65-8E78-4C7F-B50F-0A43C260D599}"/>
                </a:ext>
              </a:extLst>
            </p:cNvPr>
            <p:cNvSpPr txBox="1"/>
            <p:nvPr/>
          </p:nvSpPr>
          <p:spPr>
            <a:xfrm>
              <a:off x="1626672" y="4499677"/>
              <a:ext cx="5919714" cy="276999"/>
            </a:xfrm>
            <a:prstGeom prst="rect">
              <a:avLst/>
            </a:prstGeom>
            <a:solidFill>
              <a:srgbClr val="FFFFFF">
                <a:lumMod val="50000"/>
              </a:srgbClr>
            </a:solidFill>
            <a:ln>
              <a:no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charset="0"/>
                  <a:ea typeface="ＭＳ Ｐゴシック" charset="0"/>
                </a:rPr>
                <a:t>Relative Frequency of LM Programs</a:t>
              </a:r>
            </a:p>
          </p:txBody>
        </p:sp>
      </p:grpSp>
      <p:sp>
        <p:nvSpPr>
          <p:cNvPr id="98" name="Title 1">
            <a:extLst>
              <a:ext uri="{FF2B5EF4-FFF2-40B4-BE49-F238E27FC236}">
                <a16:creationId xmlns:a16="http://schemas.microsoft.com/office/drawing/2014/main" id="{FA55B4AC-3274-40BC-9D90-791FFDDDA465}"/>
              </a:ext>
            </a:extLst>
          </p:cNvPr>
          <p:cNvSpPr txBox="1">
            <a:spLocks/>
          </p:cNvSpPr>
          <p:nvPr/>
        </p:nvSpPr>
        <p:spPr bwMode="auto">
          <a:xfrm>
            <a:off x="2191001" y="331605"/>
            <a:ext cx="7547718"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l" defTabSz="887413" rtl="0" eaLnBrk="1" fontAlgn="base" hangingPunct="1">
              <a:spcBef>
                <a:spcPct val="0"/>
              </a:spcBef>
              <a:spcAft>
                <a:spcPct val="0"/>
              </a:spcAft>
              <a:tabLst/>
              <a:defRPr sz="3600" b="1">
                <a:solidFill>
                  <a:srgbClr val="003478"/>
                </a:solidFill>
                <a:effectLst/>
                <a:latin typeface="Calibri"/>
                <a:ea typeface="ＭＳ Ｐゴシック" pitchFamily="-112" charset="-128"/>
                <a:cs typeface="Calibri"/>
              </a:defRPr>
            </a:lvl1pPr>
            <a:lvl2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6pPr>
            <a:lvl7pPr marL="9144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7pPr>
            <a:lvl8pPr marL="13716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8pPr>
            <a:lvl9pPr marL="18288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9pPr>
          </a:lstStyle>
          <a:p>
            <a:pPr marL="0" marR="0" lvl="0" indent="0" algn="l" defTabSz="887413"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3478"/>
                </a:solidFill>
                <a:effectLst/>
                <a:uLnTx/>
                <a:uFillTx/>
                <a:latin typeface="Calibri"/>
                <a:ea typeface="ＭＳ Ｐゴシック" pitchFamily="-112" charset="-128"/>
                <a:cs typeface="Calibri"/>
              </a:rPr>
              <a:t>Program Cost Evaluation Types</a:t>
            </a:r>
          </a:p>
        </p:txBody>
      </p:sp>
      <p:sp>
        <p:nvSpPr>
          <p:cNvPr id="99" name="Rectangle 98">
            <a:extLst>
              <a:ext uri="{FF2B5EF4-FFF2-40B4-BE49-F238E27FC236}">
                <a16:creationId xmlns:a16="http://schemas.microsoft.com/office/drawing/2014/main" id="{BE884A53-153D-422B-B148-0397D6BCB2A4}"/>
              </a:ext>
            </a:extLst>
          </p:cNvPr>
          <p:cNvSpPr/>
          <p:nvPr/>
        </p:nvSpPr>
        <p:spPr bwMode="auto">
          <a:xfrm>
            <a:off x="1911748" y="4730148"/>
            <a:ext cx="8371268" cy="1094918"/>
          </a:xfrm>
          <a:prstGeom prst="rect">
            <a:avLst/>
          </a:prstGeom>
          <a:gradFill flip="none" rotWithShape="1">
            <a:gsLst>
              <a:gs pos="0">
                <a:srgbClr val="FFFF00"/>
              </a:gs>
              <a:gs pos="0">
                <a:srgbClr val="34B233"/>
              </a:gs>
              <a:gs pos="48000">
                <a:srgbClr val="003478">
                  <a:lumMod val="60000"/>
                  <a:lumOff val="40000"/>
                </a:srgbClr>
              </a:gs>
              <a:gs pos="100000">
                <a:srgbClr val="77216F"/>
              </a:gs>
            </a:gsLst>
            <a:lin ang="0" scaled="0"/>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100" name="TextBox 99">
            <a:extLst>
              <a:ext uri="{FF2B5EF4-FFF2-40B4-BE49-F238E27FC236}">
                <a16:creationId xmlns:a16="http://schemas.microsoft.com/office/drawing/2014/main" id="{23609927-EC35-4C0B-9330-0E5BDC17A858}"/>
              </a:ext>
            </a:extLst>
          </p:cNvPr>
          <p:cNvSpPr txBox="1"/>
          <p:nvPr/>
        </p:nvSpPr>
        <p:spPr>
          <a:xfrm>
            <a:off x="1873111" y="4747705"/>
            <a:ext cx="1143262" cy="646331"/>
          </a:xfrm>
          <a:prstGeom prst="rect">
            <a:avLst/>
          </a:prstGeom>
          <a:noFill/>
          <a:ln>
            <a:noFill/>
          </a:ln>
        </p:spPr>
        <p:txBody>
          <a:bodyPr wrap="none" rtlCol="0">
            <a:spAutoFit/>
          </a:bodyPr>
          <a:lstStyle/>
          <a:p>
            <a:pPr fontAlgn="base">
              <a:spcBef>
                <a:spcPct val="0"/>
              </a:spcBef>
              <a:spcAft>
                <a:spcPct val="0"/>
              </a:spcAft>
            </a:pPr>
            <a:r>
              <a:rPr lang="en-US" sz="1200" b="1" dirty="0">
                <a:solidFill>
                  <a:srgbClr val="FFFFFF"/>
                </a:solidFill>
                <a:latin typeface="Arial" charset="0"/>
                <a:ea typeface="ＭＳ Ｐゴシック" charset="0"/>
              </a:rPr>
              <a:t>Lowest Cost,</a:t>
            </a:r>
            <a:br>
              <a:rPr lang="en-US" sz="1200" b="1" dirty="0">
                <a:solidFill>
                  <a:srgbClr val="FFFFFF"/>
                </a:solidFill>
                <a:latin typeface="Arial" charset="0"/>
                <a:ea typeface="ＭＳ Ｐゴシック" charset="0"/>
              </a:rPr>
            </a:br>
            <a:r>
              <a:rPr lang="en-US" sz="1200" b="1" dirty="0">
                <a:solidFill>
                  <a:srgbClr val="FFFFFF"/>
                </a:solidFill>
                <a:latin typeface="Arial" charset="0"/>
                <a:ea typeface="ＭＳ Ｐゴシック" charset="0"/>
              </a:rPr>
              <a:t>Trade Away</a:t>
            </a:r>
            <a:br>
              <a:rPr lang="en-US" sz="1200" b="1" dirty="0">
                <a:solidFill>
                  <a:srgbClr val="FFFFFF"/>
                </a:solidFill>
                <a:latin typeface="Arial" charset="0"/>
                <a:ea typeface="ＭＳ Ｐゴシック" charset="0"/>
              </a:rPr>
            </a:br>
            <a:r>
              <a:rPr lang="en-US" sz="1200" b="1" dirty="0">
                <a:solidFill>
                  <a:srgbClr val="FFFFFF"/>
                </a:solidFill>
                <a:latin typeface="Arial" charset="0"/>
                <a:ea typeface="ＭＳ Ｐゴシック" charset="0"/>
              </a:rPr>
              <a:t>Performance</a:t>
            </a:r>
          </a:p>
        </p:txBody>
      </p:sp>
      <p:sp>
        <p:nvSpPr>
          <p:cNvPr id="101" name="TextBox 100">
            <a:extLst>
              <a:ext uri="{FF2B5EF4-FFF2-40B4-BE49-F238E27FC236}">
                <a16:creationId xmlns:a16="http://schemas.microsoft.com/office/drawing/2014/main" id="{782443DE-65FD-4C0A-8F39-6C8FA652B33C}"/>
              </a:ext>
            </a:extLst>
          </p:cNvPr>
          <p:cNvSpPr txBox="1"/>
          <p:nvPr/>
        </p:nvSpPr>
        <p:spPr>
          <a:xfrm>
            <a:off x="3664226" y="4747705"/>
            <a:ext cx="1315840" cy="646331"/>
          </a:xfrm>
          <a:prstGeom prst="rect">
            <a:avLst/>
          </a:prstGeom>
          <a:noFill/>
          <a:ln>
            <a:noFill/>
          </a:ln>
        </p:spPr>
        <p:txBody>
          <a:bodyPr wrap="square" rtlCol="0">
            <a:spAutoFit/>
          </a:bodyPr>
          <a:lstStyle/>
          <a:p>
            <a:pPr algn="ctr" fontAlgn="base">
              <a:spcBef>
                <a:spcPct val="0"/>
              </a:spcBef>
              <a:spcAft>
                <a:spcPct val="0"/>
              </a:spcAft>
            </a:pPr>
            <a:r>
              <a:rPr lang="en-US" sz="1200" b="1" dirty="0">
                <a:solidFill>
                  <a:srgbClr val="FFFFFF"/>
                </a:solidFill>
                <a:latin typeface="Arial" charset="0"/>
                <a:ea typeface="ＭＳ Ｐゴシック" charset="0"/>
              </a:rPr>
              <a:t>Lowest Price,</a:t>
            </a:r>
            <a:br>
              <a:rPr lang="en-US" sz="1200" b="1" dirty="0">
                <a:solidFill>
                  <a:srgbClr val="FFFFFF"/>
                </a:solidFill>
                <a:latin typeface="Arial" charset="0"/>
                <a:ea typeface="ＭＳ Ｐゴシック" charset="0"/>
              </a:rPr>
            </a:br>
            <a:r>
              <a:rPr lang="en-US" sz="1200" b="1" dirty="0">
                <a:solidFill>
                  <a:srgbClr val="FFFFFF"/>
                </a:solidFill>
                <a:latin typeface="Arial" charset="0"/>
                <a:ea typeface="ＭＳ Ｐゴシック" charset="0"/>
              </a:rPr>
              <a:t>Technically Acceptable</a:t>
            </a:r>
          </a:p>
        </p:txBody>
      </p:sp>
      <p:sp>
        <p:nvSpPr>
          <p:cNvPr id="102" name="TextBox 101">
            <a:extLst>
              <a:ext uri="{FF2B5EF4-FFF2-40B4-BE49-F238E27FC236}">
                <a16:creationId xmlns:a16="http://schemas.microsoft.com/office/drawing/2014/main" id="{21491BDD-5F76-4C54-93CC-9D2DC6C62F4C}"/>
              </a:ext>
            </a:extLst>
          </p:cNvPr>
          <p:cNvSpPr txBox="1"/>
          <p:nvPr/>
        </p:nvSpPr>
        <p:spPr>
          <a:xfrm>
            <a:off x="6821381" y="4747705"/>
            <a:ext cx="1315840" cy="461665"/>
          </a:xfrm>
          <a:prstGeom prst="rect">
            <a:avLst/>
          </a:prstGeom>
          <a:noFill/>
          <a:ln>
            <a:noFill/>
          </a:ln>
        </p:spPr>
        <p:txBody>
          <a:bodyPr wrap="square" rtlCol="0">
            <a:spAutoFit/>
          </a:bodyPr>
          <a:lstStyle/>
          <a:p>
            <a:pPr algn="ctr" fontAlgn="base">
              <a:spcBef>
                <a:spcPct val="0"/>
              </a:spcBef>
              <a:spcAft>
                <a:spcPct val="0"/>
              </a:spcAft>
            </a:pPr>
            <a:r>
              <a:rPr lang="en-US" sz="1200" b="1" dirty="0">
                <a:solidFill>
                  <a:srgbClr val="FFFFFF"/>
                </a:solidFill>
                <a:latin typeface="Arial" charset="0"/>
                <a:ea typeface="ＭＳ Ｐゴシック" charset="0"/>
              </a:rPr>
              <a:t>Subjective Trade Off</a:t>
            </a:r>
          </a:p>
        </p:txBody>
      </p:sp>
      <p:sp>
        <p:nvSpPr>
          <p:cNvPr id="103" name="TextBox 102">
            <a:extLst>
              <a:ext uri="{FF2B5EF4-FFF2-40B4-BE49-F238E27FC236}">
                <a16:creationId xmlns:a16="http://schemas.microsoft.com/office/drawing/2014/main" id="{25AF6D97-597F-44AB-AB07-9E43B3545D4B}"/>
              </a:ext>
            </a:extLst>
          </p:cNvPr>
          <p:cNvSpPr txBox="1"/>
          <p:nvPr/>
        </p:nvSpPr>
        <p:spPr>
          <a:xfrm>
            <a:off x="8729263" y="4747705"/>
            <a:ext cx="1541761" cy="646331"/>
          </a:xfrm>
          <a:prstGeom prst="rect">
            <a:avLst/>
          </a:prstGeom>
          <a:noFill/>
          <a:ln>
            <a:noFill/>
          </a:ln>
        </p:spPr>
        <p:txBody>
          <a:bodyPr wrap="square" rtlCol="0">
            <a:spAutoFit/>
          </a:bodyPr>
          <a:lstStyle/>
          <a:p>
            <a:pPr algn="r" fontAlgn="base">
              <a:spcBef>
                <a:spcPct val="0"/>
              </a:spcBef>
              <a:spcAft>
                <a:spcPct val="0"/>
              </a:spcAft>
            </a:pPr>
            <a:r>
              <a:rPr lang="en-US" sz="1200" b="1" dirty="0">
                <a:solidFill>
                  <a:srgbClr val="FFFFFF"/>
                </a:solidFill>
                <a:latin typeface="Arial" charset="0"/>
                <a:ea typeface="ＭＳ Ｐゴシック" charset="0"/>
              </a:rPr>
              <a:t>Value Adjusted Total Evaluated Price</a:t>
            </a:r>
          </a:p>
        </p:txBody>
      </p:sp>
      <p:grpSp>
        <p:nvGrpSpPr>
          <p:cNvPr id="104" name="Group 103">
            <a:extLst>
              <a:ext uri="{FF2B5EF4-FFF2-40B4-BE49-F238E27FC236}">
                <a16:creationId xmlns:a16="http://schemas.microsoft.com/office/drawing/2014/main" id="{1081CADC-C9D4-41E2-92C4-CE5F55CC6E9B}"/>
              </a:ext>
            </a:extLst>
          </p:cNvPr>
          <p:cNvGrpSpPr/>
          <p:nvPr/>
        </p:nvGrpSpPr>
        <p:grpSpPr>
          <a:xfrm>
            <a:off x="3326593" y="1784344"/>
            <a:ext cx="4783501" cy="1367508"/>
            <a:chOff x="1721912" y="1807638"/>
            <a:chExt cx="4783501" cy="1367508"/>
          </a:xfrm>
        </p:grpSpPr>
        <p:pic>
          <p:nvPicPr>
            <p:cNvPr id="105" name="Picture 104">
              <a:extLst>
                <a:ext uri="{FF2B5EF4-FFF2-40B4-BE49-F238E27FC236}">
                  <a16:creationId xmlns:a16="http://schemas.microsoft.com/office/drawing/2014/main" id="{46A86E80-0955-4488-8E3C-A720AD70A0B4}"/>
                </a:ext>
              </a:extLst>
            </p:cNvPr>
            <p:cNvPicPr>
              <a:picLocks noChangeAspect="1"/>
            </p:cNvPicPr>
            <p:nvPr/>
          </p:nvPicPr>
          <p:blipFill>
            <a:blip r:embed="rId3">
              <a:duotone>
                <a:srgbClr val="DE3831">
                  <a:shade val="45000"/>
                  <a:satMod val="135000"/>
                </a:srgb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1912" y="1807638"/>
              <a:ext cx="1367508" cy="1367508"/>
            </a:xfrm>
            <a:prstGeom prst="rect">
              <a:avLst/>
            </a:prstGeom>
            <a:solidFill>
              <a:srgbClr val="34B233"/>
            </a:solidFill>
          </p:spPr>
        </p:pic>
        <p:pic>
          <p:nvPicPr>
            <p:cNvPr id="106" name="Picture 105">
              <a:extLst>
                <a:ext uri="{FF2B5EF4-FFF2-40B4-BE49-F238E27FC236}">
                  <a16:creationId xmlns:a16="http://schemas.microsoft.com/office/drawing/2014/main" id="{D2AC40BC-0B30-4AA8-8F2C-824D0F823449}"/>
                </a:ext>
              </a:extLst>
            </p:cNvPr>
            <p:cNvPicPr>
              <a:picLocks noChangeAspect="1"/>
            </p:cNvPicPr>
            <p:nvPr/>
          </p:nvPicPr>
          <p:blipFill>
            <a:blip r:embed="rId3">
              <a:duotone>
                <a:srgbClr val="00A1DE">
                  <a:shade val="45000"/>
                  <a:satMod val="135000"/>
                </a:srgb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37905" y="1807638"/>
              <a:ext cx="1367508" cy="1367508"/>
            </a:xfrm>
            <a:prstGeom prst="rect">
              <a:avLst/>
            </a:prstGeom>
          </p:spPr>
        </p:pic>
      </p:grpSp>
      <p:sp>
        <p:nvSpPr>
          <p:cNvPr id="107" name="AutoShape 80">
            <a:extLst>
              <a:ext uri="{FF2B5EF4-FFF2-40B4-BE49-F238E27FC236}">
                <a16:creationId xmlns:a16="http://schemas.microsoft.com/office/drawing/2014/main" id="{C6ACEF4B-A35C-42C3-8FA2-4413CC888585}"/>
              </a:ext>
            </a:extLst>
          </p:cNvPr>
          <p:cNvSpPr>
            <a:spLocks noChangeArrowheads="1"/>
          </p:cNvSpPr>
          <p:nvPr/>
        </p:nvSpPr>
        <p:spPr bwMode="invGray">
          <a:xfrm>
            <a:off x="2414264" y="5987099"/>
            <a:ext cx="7671956" cy="441389"/>
          </a:xfrm>
          <a:prstGeom prst="bevel">
            <a:avLst>
              <a:gd name="adj" fmla="val 11310"/>
            </a:avLst>
          </a:prstGeom>
          <a:solidFill>
            <a:srgbClr val="003478"/>
          </a:solidFill>
          <a:ln w="9525">
            <a:noFill/>
            <a:miter lim="800000"/>
            <a:headEnd/>
            <a:tailEnd/>
          </a:ln>
        </p:spPr>
        <p:txBody>
          <a:bodyPr lIns="228600" tIns="18288" rIns="228600" bIns="18288" anchor="b" anchorCtr="1">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FFFFFF"/>
                </a:solidFill>
                <a:effectLst/>
                <a:uLnTx/>
                <a:uFillTx/>
                <a:latin typeface="Arial Narrow" panose="020B0606020202030204" pitchFamily="34" charset="0"/>
                <a:ea typeface="ＭＳ Ｐゴシック" charset="0"/>
              </a:rPr>
              <a:t>Which bucket does your program fall into?</a:t>
            </a:r>
          </a:p>
        </p:txBody>
      </p:sp>
      <p:sp>
        <p:nvSpPr>
          <p:cNvPr id="108" name="TextBox 107">
            <a:extLst>
              <a:ext uri="{FF2B5EF4-FFF2-40B4-BE49-F238E27FC236}">
                <a16:creationId xmlns:a16="http://schemas.microsoft.com/office/drawing/2014/main" id="{7F86976D-8B79-4DE6-A1F2-4A917A7957DA}"/>
              </a:ext>
            </a:extLst>
          </p:cNvPr>
          <p:cNvSpPr txBox="1"/>
          <p:nvPr/>
        </p:nvSpPr>
        <p:spPr>
          <a:xfrm>
            <a:off x="1832994" y="2052599"/>
            <a:ext cx="1881715" cy="830997"/>
          </a:xfrm>
          <a:prstGeom prst="rect">
            <a:avLst/>
          </a:prstGeom>
          <a:noFill/>
        </p:spPr>
        <p:txBody>
          <a:bodyPr wrap="square" rtlCol="0">
            <a:spAutoFit/>
          </a:bodyPr>
          <a:lstStyle/>
          <a:p>
            <a:pPr algn="ctr" fontAlgn="base">
              <a:spcBef>
                <a:spcPct val="0"/>
              </a:spcBef>
              <a:spcAft>
                <a:spcPct val="0"/>
              </a:spcAft>
            </a:pPr>
            <a:r>
              <a:rPr lang="en-US" sz="1600" b="1" i="1" dirty="0">
                <a:solidFill>
                  <a:srgbClr val="000000"/>
                </a:solidFill>
                <a:latin typeface="Arial" charset="0"/>
                <a:ea typeface="ＭＳ Ｐゴシック" charset="0"/>
              </a:rPr>
              <a:t>What is the least I can spend for this capability?</a:t>
            </a:r>
          </a:p>
        </p:txBody>
      </p:sp>
      <p:sp>
        <p:nvSpPr>
          <p:cNvPr id="109" name="TextBox 108">
            <a:extLst>
              <a:ext uri="{FF2B5EF4-FFF2-40B4-BE49-F238E27FC236}">
                <a16:creationId xmlns:a16="http://schemas.microsoft.com/office/drawing/2014/main" id="{CF267961-AC26-4A17-9A0F-56DFBA262826}"/>
              </a:ext>
            </a:extLst>
          </p:cNvPr>
          <p:cNvSpPr txBox="1"/>
          <p:nvPr/>
        </p:nvSpPr>
        <p:spPr>
          <a:xfrm>
            <a:off x="2293078" y="1002146"/>
            <a:ext cx="3533263" cy="830997"/>
          </a:xfrm>
          <a:prstGeom prst="rect">
            <a:avLst/>
          </a:prstGeom>
          <a:noFill/>
        </p:spPr>
        <p:txBody>
          <a:bodyPr wrap="square" rtlCol="0">
            <a:spAutoFit/>
          </a:bodyPr>
          <a:lstStyle/>
          <a:p>
            <a:pPr algn="ctr" fontAlgn="base">
              <a:spcBef>
                <a:spcPct val="0"/>
              </a:spcBef>
              <a:spcAft>
                <a:spcPct val="0"/>
              </a:spcAft>
            </a:pPr>
            <a:r>
              <a:rPr lang="en-US" sz="2400" b="1" dirty="0">
                <a:solidFill>
                  <a:srgbClr val="000000"/>
                </a:solidFill>
                <a:latin typeface="Arial" charset="0"/>
                <a:ea typeface="ＭＳ Ｐゴシック" charset="0"/>
              </a:rPr>
              <a:t>Lowest Price, Technically Acceptable</a:t>
            </a:r>
          </a:p>
        </p:txBody>
      </p:sp>
      <p:sp>
        <p:nvSpPr>
          <p:cNvPr id="110" name="TextBox 109">
            <a:extLst>
              <a:ext uri="{FF2B5EF4-FFF2-40B4-BE49-F238E27FC236}">
                <a16:creationId xmlns:a16="http://schemas.microsoft.com/office/drawing/2014/main" id="{9D38FBA2-9368-47A4-8716-ED9DCBC92B7C}"/>
              </a:ext>
            </a:extLst>
          </p:cNvPr>
          <p:cNvSpPr txBox="1"/>
          <p:nvPr/>
        </p:nvSpPr>
        <p:spPr>
          <a:xfrm>
            <a:off x="8039331" y="2052599"/>
            <a:ext cx="2310104" cy="830997"/>
          </a:xfrm>
          <a:prstGeom prst="rect">
            <a:avLst/>
          </a:prstGeom>
          <a:noFill/>
          <a:ln>
            <a:noFill/>
          </a:ln>
        </p:spPr>
        <p:txBody>
          <a:bodyPr wrap="square" rtlCol="0">
            <a:spAutoFit/>
          </a:bodyPr>
          <a:lstStyle/>
          <a:p>
            <a:pPr algn="ctr" fontAlgn="base">
              <a:spcBef>
                <a:spcPct val="0"/>
              </a:spcBef>
              <a:spcAft>
                <a:spcPct val="0"/>
              </a:spcAft>
            </a:pPr>
            <a:r>
              <a:rPr lang="en-US" sz="1600" b="1" i="1" kern="0" dirty="0">
                <a:solidFill>
                  <a:srgbClr val="000000"/>
                </a:solidFill>
                <a:latin typeface="Arial" charset="0"/>
                <a:ea typeface="ＭＳ Ｐゴシック" charset="0"/>
              </a:rPr>
              <a:t>Can I get more capability for a little more money (~15%)?</a:t>
            </a:r>
          </a:p>
        </p:txBody>
      </p:sp>
      <p:sp>
        <p:nvSpPr>
          <p:cNvPr id="111" name="TextBox 110">
            <a:extLst>
              <a:ext uri="{FF2B5EF4-FFF2-40B4-BE49-F238E27FC236}">
                <a16:creationId xmlns:a16="http://schemas.microsoft.com/office/drawing/2014/main" id="{C1E3E25B-D452-49D1-AAE0-C33A9FCAB68F}"/>
              </a:ext>
            </a:extLst>
          </p:cNvPr>
          <p:cNvSpPr txBox="1"/>
          <p:nvPr/>
        </p:nvSpPr>
        <p:spPr>
          <a:xfrm>
            <a:off x="6242055" y="1032348"/>
            <a:ext cx="3171617" cy="830997"/>
          </a:xfrm>
          <a:prstGeom prst="rect">
            <a:avLst/>
          </a:prstGeom>
          <a:noFill/>
        </p:spPr>
        <p:txBody>
          <a:bodyPr wrap="square" rtlCol="0">
            <a:spAutoFit/>
          </a:bodyPr>
          <a:lstStyle/>
          <a:p>
            <a:pPr algn="ctr" fontAlgn="base">
              <a:spcBef>
                <a:spcPct val="0"/>
              </a:spcBef>
              <a:spcAft>
                <a:spcPct val="0"/>
              </a:spcAft>
            </a:pPr>
            <a:r>
              <a:rPr lang="en-US" sz="2400" b="1" dirty="0">
                <a:solidFill>
                  <a:srgbClr val="000000"/>
                </a:solidFill>
                <a:latin typeface="Arial" charset="0"/>
                <a:ea typeface="ＭＳ Ｐゴシック" charset="0"/>
              </a:rPr>
              <a:t>Best Value</a:t>
            </a:r>
          </a:p>
          <a:p>
            <a:pPr algn="ctr" fontAlgn="base">
              <a:spcBef>
                <a:spcPct val="0"/>
              </a:spcBef>
              <a:spcAft>
                <a:spcPct val="0"/>
              </a:spcAft>
            </a:pPr>
            <a:r>
              <a:rPr lang="en-US" sz="2400" b="1" dirty="0">
                <a:solidFill>
                  <a:srgbClr val="000000"/>
                </a:solidFill>
                <a:latin typeface="Arial" charset="0"/>
                <a:ea typeface="ＭＳ Ｐゴシック" charset="0"/>
              </a:rPr>
              <a:t>Trade Offs</a:t>
            </a:r>
          </a:p>
        </p:txBody>
      </p:sp>
      <p:sp>
        <p:nvSpPr>
          <p:cNvPr id="112" name="TextBox 111">
            <a:extLst>
              <a:ext uri="{FF2B5EF4-FFF2-40B4-BE49-F238E27FC236}">
                <a16:creationId xmlns:a16="http://schemas.microsoft.com/office/drawing/2014/main" id="{4A4F4E7E-3A2A-47D3-A53D-1E646107B216}"/>
              </a:ext>
            </a:extLst>
          </p:cNvPr>
          <p:cNvSpPr txBox="1"/>
          <p:nvPr/>
        </p:nvSpPr>
        <p:spPr>
          <a:xfrm>
            <a:off x="6603610" y="5458905"/>
            <a:ext cx="1751383" cy="276999"/>
          </a:xfrm>
          <a:prstGeom prst="rect">
            <a:avLst/>
          </a:prstGeom>
          <a:noFill/>
          <a:ln>
            <a:noFill/>
          </a:ln>
        </p:spPr>
        <p:txBody>
          <a:bodyPr wrap="square" rtlCol="0">
            <a:spAutoFit/>
          </a:bodyPr>
          <a:lstStyle/>
          <a:p>
            <a:pPr algn="ctr" fontAlgn="base">
              <a:spcBef>
                <a:spcPct val="0"/>
              </a:spcBef>
              <a:spcAft>
                <a:spcPct val="0"/>
              </a:spcAft>
            </a:pPr>
            <a:r>
              <a:rPr lang="en-US" sz="1200" b="1" i="1" dirty="0">
                <a:solidFill>
                  <a:srgbClr val="FFFFFF"/>
                </a:solidFill>
                <a:latin typeface="Arial" charset="0"/>
                <a:ea typeface="ＭＳ Ｐゴシック" charset="0"/>
              </a:rPr>
              <a:t>Technical &gt; Cost</a:t>
            </a:r>
          </a:p>
        </p:txBody>
      </p:sp>
      <p:sp>
        <p:nvSpPr>
          <p:cNvPr id="113" name="TextBox 112">
            <a:extLst>
              <a:ext uri="{FF2B5EF4-FFF2-40B4-BE49-F238E27FC236}">
                <a16:creationId xmlns:a16="http://schemas.microsoft.com/office/drawing/2014/main" id="{F470F5E5-15B9-4BF5-93CC-EA5B4E9A87B9}"/>
              </a:ext>
            </a:extLst>
          </p:cNvPr>
          <p:cNvSpPr txBox="1"/>
          <p:nvPr/>
        </p:nvSpPr>
        <p:spPr>
          <a:xfrm>
            <a:off x="3435617" y="5458905"/>
            <a:ext cx="1751383" cy="276999"/>
          </a:xfrm>
          <a:prstGeom prst="rect">
            <a:avLst/>
          </a:prstGeom>
          <a:noFill/>
          <a:ln>
            <a:noFill/>
          </a:ln>
        </p:spPr>
        <p:txBody>
          <a:bodyPr wrap="square" rtlCol="0">
            <a:spAutoFit/>
          </a:bodyPr>
          <a:lstStyle/>
          <a:p>
            <a:pPr algn="ctr" fontAlgn="base">
              <a:spcBef>
                <a:spcPct val="0"/>
              </a:spcBef>
              <a:spcAft>
                <a:spcPct val="0"/>
              </a:spcAft>
            </a:pPr>
            <a:r>
              <a:rPr lang="en-US" sz="1200" b="1" i="1" dirty="0">
                <a:solidFill>
                  <a:srgbClr val="FFFFFF"/>
                </a:solidFill>
                <a:latin typeface="Arial" charset="0"/>
                <a:ea typeface="ＭＳ Ｐゴシック" charset="0"/>
              </a:rPr>
              <a:t>Cost &gt; Technical</a:t>
            </a:r>
          </a:p>
        </p:txBody>
      </p:sp>
      <p:sp>
        <p:nvSpPr>
          <p:cNvPr id="114" name="TextBox 113">
            <a:extLst>
              <a:ext uri="{FF2B5EF4-FFF2-40B4-BE49-F238E27FC236}">
                <a16:creationId xmlns:a16="http://schemas.microsoft.com/office/drawing/2014/main" id="{3E090B91-1A71-472B-B8F1-4F1ADD8F0CF2}"/>
              </a:ext>
            </a:extLst>
          </p:cNvPr>
          <p:cNvSpPr txBox="1"/>
          <p:nvPr/>
        </p:nvSpPr>
        <p:spPr>
          <a:xfrm>
            <a:off x="1722223" y="5458905"/>
            <a:ext cx="1751383" cy="276999"/>
          </a:xfrm>
          <a:prstGeom prst="rect">
            <a:avLst/>
          </a:prstGeom>
          <a:noFill/>
          <a:ln>
            <a:noFill/>
          </a:ln>
        </p:spPr>
        <p:txBody>
          <a:bodyPr wrap="square" rtlCol="0">
            <a:spAutoFit/>
          </a:bodyPr>
          <a:lstStyle/>
          <a:p>
            <a:pPr algn="ctr" fontAlgn="base">
              <a:spcBef>
                <a:spcPct val="0"/>
              </a:spcBef>
              <a:spcAft>
                <a:spcPct val="0"/>
              </a:spcAft>
            </a:pPr>
            <a:r>
              <a:rPr lang="en-US" sz="1200" b="1" i="1" dirty="0">
                <a:solidFill>
                  <a:srgbClr val="FFFFFF"/>
                </a:solidFill>
                <a:latin typeface="Arial" charset="0"/>
                <a:ea typeface="ＭＳ Ｐゴシック" charset="0"/>
              </a:rPr>
              <a:t>Cost &gt;&gt; Technical</a:t>
            </a:r>
          </a:p>
        </p:txBody>
      </p:sp>
      <p:sp>
        <p:nvSpPr>
          <p:cNvPr id="115" name="TextBox 114">
            <a:extLst>
              <a:ext uri="{FF2B5EF4-FFF2-40B4-BE49-F238E27FC236}">
                <a16:creationId xmlns:a16="http://schemas.microsoft.com/office/drawing/2014/main" id="{48DD09A7-62BA-409A-8556-DFDBF4167A5F}"/>
              </a:ext>
            </a:extLst>
          </p:cNvPr>
          <p:cNvSpPr txBox="1"/>
          <p:nvPr/>
        </p:nvSpPr>
        <p:spPr>
          <a:xfrm>
            <a:off x="8636250" y="5458905"/>
            <a:ext cx="1751383" cy="276999"/>
          </a:xfrm>
          <a:prstGeom prst="rect">
            <a:avLst/>
          </a:prstGeom>
          <a:noFill/>
          <a:ln>
            <a:noFill/>
          </a:ln>
        </p:spPr>
        <p:txBody>
          <a:bodyPr wrap="square" rtlCol="0">
            <a:spAutoFit/>
          </a:bodyPr>
          <a:lstStyle/>
          <a:p>
            <a:pPr algn="ctr" fontAlgn="base">
              <a:spcBef>
                <a:spcPct val="0"/>
              </a:spcBef>
              <a:spcAft>
                <a:spcPct val="0"/>
              </a:spcAft>
            </a:pPr>
            <a:r>
              <a:rPr lang="en-US" sz="1200" b="1" i="1" dirty="0">
                <a:solidFill>
                  <a:srgbClr val="FFFFFF"/>
                </a:solidFill>
                <a:latin typeface="Arial" charset="0"/>
                <a:ea typeface="ＭＳ Ｐゴシック" charset="0"/>
              </a:rPr>
              <a:t>Technical &gt;&gt; Cost</a:t>
            </a:r>
          </a:p>
        </p:txBody>
      </p:sp>
      <p:sp>
        <p:nvSpPr>
          <p:cNvPr id="116" name="TextBox 115">
            <a:extLst>
              <a:ext uri="{FF2B5EF4-FFF2-40B4-BE49-F238E27FC236}">
                <a16:creationId xmlns:a16="http://schemas.microsoft.com/office/drawing/2014/main" id="{35E0078F-F7EB-4F09-8374-5205C9CECE15}"/>
              </a:ext>
            </a:extLst>
          </p:cNvPr>
          <p:cNvSpPr txBox="1"/>
          <p:nvPr/>
        </p:nvSpPr>
        <p:spPr>
          <a:xfrm>
            <a:off x="3823415" y="2541387"/>
            <a:ext cx="843672" cy="307776"/>
          </a:xfrm>
          <a:prstGeom prst="rect">
            <a:avLst/>
          </a:prstGeom>
          <a:noFill/>
        </p:spPr>
        <p:txBody>
          <a:bodyPr wrap="square" rtlCol="0">
            <a:spAutoFit/>
          </a:bodyPr>
          <a:lstStyle/>
          <a:p>
            <a:pPr fontAlgn="base">
              <a:spcBef>
                <a:spcPct val="0"/>
              </a:spcBef>
              <a:spcAft>
                <a:spcPct val="0"/>
              </a:spcAft>
            </a:pPr>
            <a:r>
              <a:rPr lang="en-US" sz="1400" b="1" i="1" dirty="0">
                <a:solidFill>
                  <a:srgbClr val="B11009"/>
                </a:solidFill>
                <a:latin typeface="Arial" charset="0"/>
                <a:ea typeface="ＭＳ Ｐゴシック" charset="0"/>
              </a:rPr>
              <a:t>LPTA</a:t>
            </a:r>
          </a:p>
        </p:txBody>
      </p:sp>
      <p:sp>
        <p:nvSpPr>
          <p:cNvPr id="117" name="TextBox 116">
            <a:extLst>
              <a:ext uri="{FF2B5EF4-FFF2-40B4-BE49-F238E27FC236}">
                <a16:creationId xmlns:a16="http://schemas.microsoft.com/office/drawing/2014/main" id="{94684666-C9A0-4CB7-AEC7-E52367490298}"/>
              </a:ext>
            </a:extLst>
          </p:cNvPr>
          <p:cNvSpPr txBox="1"/>
          <p:nvPr/>
        </p:nvSpPr>
        <p:spPr>
          <a:xfrm>
            <a:off x="7150207" y="2541387"/>
            <a:ext cx="843672" cy="307776"/>
          </a:xfrm>
          <a:prstGeom prst="rect">
            <a:avLst/>
          </a:prstGeom>
          <a:noFill/>
        </p:spPr>
        <p:txBody>
          <a:bodyPr wrap="square" rtlCol="0">
            <a:spAutoFit/>
          </a:bodyPr>
          <a:lstStyle/>
          <a:p>
            <a:pPr algn="ctr" fontAlgn="base">
              <a:spcBef>
                <a:spcPct val="0"/>
              </a:spcBef>
              <a:spcAft>
                <a:spcPct val="0"/>
              </a:spcAft>
            </a:pPr>
            <a:r>
              <a:rPr lang="en-US" sz="1400" b="1" i="1" dirty="0">
                <a:solidFill>
                  <a:srgbClr val="0B80B9"/>
                </a:solidFill>
                <a:latin typeface="Arial" charset="0"/>
                <a:ea typeface="ＭＳ Ｐゴシック" charset="0"/>
              </a:rPr>
              <a:t>BV</a:t>
            </a:r>
          </a:p>
        </p:txBody>
      </p:sp>
      <p:sp>
        <p:nvSpPr>
          <p:cNvPr id="14" name="Title 13">
            <a:extLst>
              <a:ext uri="{FF2B5EF4-FFF2-40B4-BE49-F238E27FC236}">
                <a16:creationId xmlns:a16="http://schemas.microsoft.com/office/drawing/2014/main" id="{F3925012-7FA2-48E3-B2DF-35898B77605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13084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bwMode="auto">
          <a:xfrm>
            <a:off x="7262285" y="984253"/>
            <a:ext cx="3219450" cy="3545415"/>
          </a:xfrm>
          <a:prstGeom prst="rect">
            <a:avLst/>
          </a:prstGeom>
          <a:solidFill>
            <a:srgbClr val="FBFBFB"/>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graphicFrame>
        <p:nvGraphicFramePr>
          <p:cNvPr id="11" name="Chart 10"/>
          <p:cNvGraphicFramePr>
            <a:graphicFrameLocks/>
          </p:cNvGraphicFramePr>
          <p:nvPr>
            <p:extLst/>
          </p:nvPr>
        </p:nvGraphicFramePr>
        <p:xfrm>
          <a:off x="7309911" y="1341856"/>
          <a:ext cx="2828925" cy="312007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Cost Evaluation Myths</a:t>
            </a:r>
          </a:p>
        </p:txBody>
      </p:sp>
      <p:sp>
        <p:nvSpPr>
          <p:cNvPr id="3" name="Content Placeholder 2"/>
          <p:cNvSpPr>
            <a:spLocks noGrp="1"/>
          </p:cNvSpPr>
          <p:nvPr>
            <p:ph idx="1"/>
          </p:nvPr>
        </p:nvSpPr>
        <p:spPr>
          <a:xfrm>
            <a:off x="1744132" y="1032844"/>
            <a:ext cx="5450417" cy="5155257"/>
          </a:xfrm>
        </p:spPr>
        <p:txBody>
          <a:bodyPr/>
          <a:lstStyle/>
          <a:p>
            <a:r>
              <a:rPr lang="en-US" i="1" dirty="0"/>
              <a:t>“Best Value means cost doesn’t matter, only performance”</a:t>
            </a:r>
          </a:p>
          <a:p>
            <a:pPr lvl="1"/>
            <a:r>
              <a:rPr lang="en-US" dirty="0"/>
              <a:t>Maximum of 10% to 20% premium available for additional capability</a:t>
            </a:r>
          </a:p>
          <a:p>
            <a:pPr lvl="1"/>
            <a:r>
              <a:rPr lang="en-US" dirty="0"/>
              <a:t>To claim additional value, feature must tie directly to an objective capability</a:t>
            </a:r>
          </a:p>
          <a:p>
            <a:pPr lvl="1"/>
            <a:r>
              <a:rPr lang="en-US" dirty="0"/>
              <a:t>Performance margin is only worth ~5%</a:t>
            </a:r>
          </a:p>
          <a:p>
            <a:r>
              <a:rPr lang="en-US" i="1" dirty="0"/>
              <a:t>“LPTA means that the customer doesn’t want a quality product”</a:t>
            </a:r>
          </a:p>
          <a:p>
            <a:pPr lvl="1"/>
            <a:r>
              <a:rPr lang="en-US" dirty="0"/>
              <a:t>False, but higher performance does not translate to more customer capability or value</a:t>
            </a:r>
          </a:p>
          <a:p>
            <a:r>
              <a:rPr lang="en-US" i="1" dirty="0"/>
              <a:t>“Lockheed Martin shouldn’t bid LPTA”</a:t>
            </a:r>
          </a:p>
          <a:p>
            <a:pPr lvl="1"/>
            <a:r>
              <a:rPr lang="en-US" dirty="0"/>
              <a:t>There is lots of good LPTA work out there (production, replacement, services, </a:t>
            </a:r>
            <a:r>
              <a:rPr lang="en-US" dirty="0" err="1"/>
              <a:t>etc</a:t>
            </a:r>
            <a:r>
              <a:rPr lang="en-US" dirty="0"/>
              <a:t>)</a:t>
            </a:r>
          </a:p>
        </p:txBody>
      </p:sp>
      <p:sp>
        <p:nvSpPr>
          <p:cNvPr id="5" name="TextBox 4"/>
          <p:cNvSpPr txBox="1"/>
          <p:nvPr/>
        </p:nvSpPr>
        <p:spPr>
          <a:xfrm>
            <a:off x="7857067" y="1805516"/>
            <a:ext cx="547152" cy="430887"/>
          </a:xfrm>
          <a:prstGeom prst="rect">
            <a:avLst/>
          </a:prstGeom>
          <a:solidFill>
            <a:srgbClr val="FBFBFB"/>
          </a:solidFill>
        </p:spPr>
        <p:txBody>
          <a:bodyPr wrap="square" lIns="0" rIns="0" rtlCol="0">
            <a:spAutoFit/>
          </a:bodyPr>
          <a:lstStyle/>
          <a:p>
            <a:pPr algn="r"/>
            <a:r>
              <a:rPr lang="en-US" sz="1100" dirty="0"/>
              <a:t>Margin (+/-5%)</a:t>
            </a:r>
          </a:p>
        </p:txBody>
      </p:sp>
      <p:sp>
        <p:nvSpPr>
          <p:cNvPr id="6" name="TextBox 5"/>
          <p:cNvSpPr txBox="1"/>
          <p:nvPr/>
        </p:nvSpPr>
        <p:spPr>
          <a:xfrm>
            <a:off x="9360964" y="2416173"/>
            <a:ext cx="993774" cy="600164"/>
          </a:xfrm>
          <a:prstGeom prst="rect">
            <a:avLst/>
          </a:prstGeom>
          <a:solidFill>
            <a:srgbClr val="FBFBFB"/>
          </a:solidFill>
        </p:spPr>
        <p:txBody>
          <a:bodyPr wrap="square" lIns="0" rIns="0" rtlCol="0">
            <a:spAutoFit/>
          </a:bodyPr>
          <a:lstStyle>
            <a:defPPr>
              <a:defRPr lang="en-US"/>
            </a:defPPr>
            <a:lvl1pPr algn="r">
              <a:defRPr sz="1100">
                <a:solidFill>
                  <a:schemeClr val="tx1"/>
                </a:solidFill>
              </a:defRPr>
            </a:lvl1pPr>
          </a:lstStyle>
          <a:p>
            <a:pPr algn="l"/>
            <a:r>
              <a:rPr lang="en-US" dirty="0">
                <a:solidFill>
                  <a:schemeClr val="accent4">
                    <a:lumMod val="75000"/>
                  </a:schemeClr>
                </a:solidFill>
              </a:rPr>
              <a:t>Threshold Requirements (100%)</a:t>
            </a:r>
          </a:p>
        </p:txBody>
      </p:sp>
      <p:sp>
        <p:nvSpPr>
          <p:cNvPr id="7" name="TextBox 6"/>
          <p:cNvSpPr txBox="1"/>
          <p:nvPr/>
        </p:nvSpPr>
        <p:spPr>
          <a:xfrm>
            <a:off x="7309910" y="1003303"/>
            <a:ext cx="3162300" cy="307777"/>
          </a:xfrm>
          <a:prstGeom prst="rect">
            <a:avLst/>
          </a:prstGeom>
          <a:noFill/>
        </p:spPr>
        <p:txBody>
          <a:bodyPr wrap="square" rtlCol="0">
            <a:spAutoFit/>
          </a:bodyPr>
          <a:lstStyle/>
          <a:p>
            <a:pPr algn="ctr"/>
            <a:r>
              <a:rPr lang="en-US" sz="1400" dirty="0"/>
              <a:t>% of Compliant Competitor Price</a:t>
            </a:r>
          </a:p>
        </p:txBody>
      </p:sp>
      <p:sp>
        <p:nvSpPr>
          <p:cNvPr id="8" name="TextBox 7"/>
          <p:cNvSpPr txBox="1"/>
          <p:nvPr/>
        </p:nvSpPr>
        <p:spPr>
          <a:xfrm>
            <a:off x="9388477" y="1375724"/>
            <a:ext cx="1000130" cy="600164"/>
          </a:xfrm>
          <a:prstGeom prst="rect">
            <a:avLst/>
          </a:prstGeom>
          <a:solidFill>
            <a:srgbClr val="FBFBFB"/>
          </a:solidFill>
        </p:spPr>
        <p:txBody>
          <a:bodyPr wrap="square" lIns="0" rIns="0" rtlCol="0">
            <a:spAutoFit/>
          </a:bodyPr>
          <a:lstStyle>
            <a:defPPr>
              <a:defRPr lang="en-US"/>
            </a:defPPr>
            <a:lvl1pPr>
              <a:defRPr sz="1100">
                <a:solidFill>
                  <a:srgbClr val="00B050"/>
                </a:solidFill>
              </a:defRPr>
            </a:lvl1pPr>
          </a:lstStyle>
          <a:p>
            <a:r>
              <a:rPr lang="en-US" dirty="0">
                <a:solidFill>
                  <a:srgbClr val="0000FF"/>
                </a:solidFill>
              </a:rPr>
              <a:t>Objective Requirements (15%)</a:t>
            </a:r>
          </a:p>
        </p:txBody>
      </p:sp>
      <p:sp>
        <p:nvSpPr>
          <p:cNvPr id="12" name="AutoShape 80"/>
          <p:cNvSpPr>
            <a:spLocks noChangeArrowheads="1"/>
          </p:cNvSpPr>
          <p:nvPr/>
        </p:nvSpPr>
        <p:spPr bwMode="invGray">
          <a:xfrm>
            <a:off x="7272683" y="4594312"/>
            <a:ext cx="3248025" cy="1675352"/>
          </a:xfrm>
          <a:prstGeom prst="bevel">
            <a:avLst>
              <a:gd name="adj" fmla="val 5053"/>
            </a:avLst>
          </a:prstGeom>
          <a:solidFill>
            <a:schemeClr val="bg1"/>
          </a:solidFill>
          <a:ln w="9525">
            <a:noFill/>
            <a:miter lim="800000"/>
            <a:headEnd/>
            <a:tailEnd/>
          </a:ln>
        </p:spPr>
        <p:txBody>
          <a:bodyPr wrap="square" lIns="228600" tIns="18288" rIns="228600" bIns="18288" anchor="ctr" anchorCtr="1">
            <a:spAutoFit/>
          </a:bodyPr>
          <a:lstStyle/>
          <a:p>
            <a:pPr algn="ctr"/>
            <a:r>
              <a:rPr lang="en-US" sz="2400" i="1" u="sng" kern="0" dirty="0">
                <a:solidFill>
                  <a:schemeClr val="tx2"/>
                </a:solidFill>
                <a:latin typeface="Arial Narrow" panose="020B0606020202030204" pitchFamily="34" charset="0"/>
              </a:rPr>
              <a:t>New Challenge:</a:t>
            </a:r>
            <a:br>
              <a:rPr lang="en-US" sz="2400" i="1" u="sng" kern="0" dirty="0">
                <a:solidFill>
                  <a:schemeClr val="tx2"/>
                </a:solidFill>
                <a:latin typeface="Arial Narrow" panose="020B0606020202030204" pitchFamily="34" charset="0"/>
              </a:rPr>
            </a:br>
            <a:r>
              <a:rPr lang="en-US" sz="2400" i="1" kern="0" dirty="0">
                <a:solidFill>
                  <a:schemeClr val="tx2"/>
                </a:solidFill>
                <a:latin typeface="Arial Narrow" panose="020B0606020202030204" pitchFamily="34" charset="0"/>
              </a:rPr>
              <a:t>Maximizing Delivered Capability within Cost Constraints</a:t>
            </a:r>
          </a:p>
        </p:txBody>
      </p:sp>
    </p:spTree>
    <p:extLst>
      <p:ext uri="{BB962C8B-B14F-4D97-AF65-F5344CB8AC3E}">
        <p14:creationId xmlns:p14="http://schemas.microsoft.com/office/powerpoint/2010/main" val="3364095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679" y="124179"/>
            <a:ext cx="6853237" cy="531812"/>
          </a:xfrm>
        </p:spPr>
        <p:txBody>
          <a:bodyPr anchor="ctr"/>
          <a:lstStyle/>
          <a:p>
            <a:r>
              <a:rPr lang="en-US" sz="2800" dirty="0"/>
              <a:t>Knowledge Check</a:t>
            </a:r>
            <a:endParaRPr lang="en-US" sz="1200" i="1" dirty="0"/>
          </a:p>
        </p:txBody>
      </p:sp>
      <p:sp>
        <p:nvSpPr>
          <p:cNvPr id="3" name="Content Placeholder 2"/>
          <p:cNvSpPr>
            <a:spLocks noGrp="1"/>
          </p:cNvSpPr>
          <p:nvPr>
            <p:ph idx="1"/>
          </p:nvPr>
        </p:nvSpPr>
        <p:spPr>
          <a:xfrm>
            <a:off x="1863634" y="886157"/>
            <a:ext cx="8556717" cy="5022914"/>
          </a:xfrm>
        </p:spPr>
        <p:txBody>
          <a:bodyPr anchor="ctr"/>
          <a:lstStyle/>
          <a:p>
            <a:pPr>
              <a:spcBef>
                <a:spcPts val="600"/>
              </a:spcBef>
              <a:defRPr/>
            </a:pPr>
            <a:r>
              <a:rPr lang="en-US" sz="1800" dirty="0">
                <a:solidFill>
                  <a:schemeClr val="tx2"/>
                </a:solidFill>
              </a:rPr>
              <a:t>What is Affordability?</a:t>
            </a:r>
          </a:p>
          <a:p>
            <a:pPr lvl="1">
              <a:defRPr/>
            </a:pPr>
            <a:r>
              <a:rPr lang="en-US" sz="1800" i="1" dirty="0">
                <a:solidFill>
                  <a:schemeClr val="tx2"/>
                </a:solidFill>
              </a:rPr>
              <a:t>IT DEPENDS. Generally when Value </a:t>
            </a:r>
            <a:r>
              <a:rPr lang="en-US" sz="1800" i="1" u="sng" dirty="0">
                <a:solidFill>
                  <a:schemeClr val="tx2"/>
                </a:solidFill>
              </a:rPr>
              <a:t>&gt;</a:t>
            </a:r>
            <a:r>
              <a:rPr lang="en-US" sz="1800" i="1" dirty="0">
                <a:solidFill>
                  <a:schemeClr val="tx2"/>
                </a:solidFill>
              </a:rPr>
              <a:t> Cost from a Customer Perspective</a:t>
            </a:r>
            <a:br>
              <a:rPr lang="en-US" sz="1800" i="1" dirty="0">
                <a:solidFill>
                  <a:schemeClr val="tx2"/>
                </a:solidFill>
              </a:rPr>
            </a:br>
            <a:r>
              <a:rPr lang="en-US" sz="1800" i="1" dirty="0">
                <a:solidFill>
                  <a:schemeClr val="tx2"/>
                </a:solidFill>
              </a:rPr>
              <a:t>i.e. “Is it worth what I am paying given competing priorities &amp; alternative solutions”</a:t>
            </a:r>
          </a:p>
          <a:p>
            <a:pPr>
              <a:defRPr/>
            </a:pPr>
            <a:r>
              <a:rPr lang="en-US" sz="1800" dirty="0">
                <a:solidFill>
                  <a:schemeClr val="tx2"/>
                </a:solidFill>
              </a:rPr>
              <a:t>Life Cycle Cost is made up of which four major cost categories?</a:t>
            </a:r>
          </a:p>
          <a:p>
            <a:pPr lvl="1">
              <a:defRPr/>
            </a:pPr>
            <a:r>
              <a:rPr lang="en-US" sz="1800" i="1" dirty="0">
                <a:solidFill>
                  <a:schemeClr val="tx2"/>
                </a:solidFill>
              </a:rPr>
              <a:t>Research, Development, Test, &amp; Evaluation (RDT&amp;E);    Procurement; </a:t>
            </a:r>
            <a:br>
              <a:rPr lang="en-US" sz="1800" i="1" dirty="0">
                <a:solidFill>
                  <a:schemeClr val="tx2"/>
                </a:solidFill>
              </a:rPr>
            </a:br>
            <a:r>
              <a:rPr lang="en-US" sz="1800" i="1" dirty="0">
                <a:solidFill>
                  <a:schemeClr val="tx2"/>
                </a:solidFill>
              </a:rPr>
              <a:t>Operations &amp; Support (O&amp;S);    Disposal</a:t>
            </a:r>
          </a:p>
          <a:p>
            <a:pPr marL="222250" lvl="1" indent="-222250">
              <a:buFontTx/>
              <a:buChar char="•"/>
              <a:defRPr/>
            </a:pPr>
            <a:r>
              <a:rPr lang="en-US" sz="1800" dirty="0">
                <a:solidFill>
                  <a:schemeClr val="tx2"/>
                </a:solidFill>
              </a:rPr>
              <a:t>At the start of Production, what percentage of the product’s life cycle is typically set?  </a:t>
            </a:r>
          </a:p>
          <a:p>
            <a:pPr lvl="1">
              <a:defRPr/>
            </a:pPr>
            <a:r>
              <a:rPr lang="en-US" sz="1800" i="1" dirty="0">
                <a:solidFill>
                  <a:schemeClr val="tx2"/>
                </a:solidFill>
              </a:rPr>
              <a:t>&gt;90% </a:t>
            </a:r>
          </a:p>
          <a:p>
            <a:pPr>
              <a:spcBef>
                <a:spcPts val="600"/>
              </a:spcBef>
              <a:defRPr/>
            </a:pPr>
            <a:r>
              <a:rPr lang="en-US" sz="1800" dirty="0">
                <a:solidFill>
                  <a:schemeClr val="tx2"/>
                </a:solidFill>
              </a:rPr>
              <a:t>In which phase are the highest annual taxpayer expenditures?  </a:t>
            </a:r>
          </a:p>
          <a:p>
            <a:pPr lvl="1">
              <a:defRPr/>
            </a:pPr>
            <a:r>
              <a:rPr lang="en-US" sz="1800" i="1" dirty="0">
                <a:solidFill>
                  <a:schemeClr val="tx2"/>
                </a:solidFill>
              </a:rPr>
              <a:t>Full Rate Production</a:t>
            </a:r>
            <a:endParaRPr lang="en-US" sz="1400" dirty="0">
              <a:solidFill>
                <a:schemeClr val="tx2"/>
              </a:solidFill>
            </a:endParaRPr>
          </a:p>
          <a:p>
            <a:pPr>
              <a:spcBef>
                <a:spcPts val="600"/>
              </a:spcBef>
              <a:defRPr/>
            </a:pPr>
            <a:r>
              <a:rPr lang="en-US" sz="1800" dirty="0">
                <a:solidFill>
                  <a:schemeClr val="tx2"/>
                </a:solidFill>
              </a:rPr>
              <a:t>Which phase (for most types of systems) generates the largest total cost? </a:t>
            </a:r>
          </a:p>
          <a:p>
            <a:pPr lvl="1">
              <a:lnSpc>
                <a:spcPct val="80000"/>
              </a:lnSpc>
              <a:spcBef>
                <a:spcPts val="600"/>
              </a:spcBef>
              <a:defRPr/>
            </a:pPr>
            <a:r>
              <a:rPr lang="en-US" sz="1800" i="1" dirty="0">
                <a:solidFill>
                  <a:schemeClr val="tx2"/>
                </a:solidFill>
              </a:rPr>
              <a:t>Operations &amp; Support</a:t>
            </a:r>
          </a:p>
          <a:p>
            <a:pPr>
              <a:spcBef>
                <a:spcPts val="600"/>
              </a:spcBef>
              <a:defRPr/>
            </a:pPr>
            <a:r>
              <a:rPr lang="en-US" sz="1800" dirty="0">
                <a:solidFill>
                  <a:schemeClr val="tx2"/>
                </a:solidFill>
              </a:rPr>
              <a:t>What are the two basic types of competitive evaluation methods?</a:t>
            </a:r>
          </a:p>
          <a:p>
            <a:pPr lvl="1">
              <a:defRPr/>
            </a:pPr>
            <a:r>
              <a:rPr lang="en-US" sz="1800" i="1" dirty="0">
                <a:solidFill>
                  <a:schemeClr val="tx2"/>
                </a:solidFill>
              </a:rPr>
              <a:t>Best Value</a:t>
            </a:r>
          </a:p>
          <a:p>
            <a:pPr lvl="1">
              <a:defRPr/>
            </a:pPr>
            <a:r>
              <a:rPr lang="en-US" sz="1800" i="1" dirty="0">
                <a:solidFill>
                  <a:schemeClr val="tx2"/>
                </a:solidFill>
              </a:rPr>
              <a:t>Lowest Price, Technically Acceptable (LPTA)</a:t>
            </a:r>
          </a:p>
        </p:txBody>
      </p:sp>
    </p:spTree>
    <p:extLst>
      <p:ext uri="{BB962C8B-B14F-4D97-AF65-F5344CB8AC3E}">
        <p14:creationId xmlns:p14="http://schemas.microsoft.com/office/powerpoint/2010/main" val="153942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928" y="487054"/>
            <a:ext cx="8234160" cy="738664"/>
          </a:xfrm>
        </p:spPr>
        <p:txBody>
          <a:bodyPr/>
          <a:lstStyle/>
          <a:p>
            <a:r>
              <a:rPr lang="en-US" dirty="0"/>
              <a:t>Affordability Exercise</a:t>
            </a:r>
          </a:p>
        </p:txBody>
      </p:sp>
      <p:sp>
        <p:nvSpPr>
          <p:cNvPr id="10" name="Subtitle 2"/>
          <p:cNvSpPr txBox="1">
            <a:spLocks/>
          </p:cNvSpPr>
          <p:nvPr/>
        </p:nvSpPr>
        <p:spPr>
          <a:xfrm>
            <a:off x="2003426" y="1145446"/>
            <a:ext cx="8221663" cy="553998"/>
          </a:xfrm>
          <a:prstGeom prst="rect">
            <a:avLst/>
          </a:prstGeom>
        </p:spPr>
        <p:txBody>
          <a:bodyPr anchor="ctr"/>
          <a:lstStyle>
            <a:lvl1pPr marL="222250" indent="-222250" algn="l" defTabSz="887413" rtl="0" eaLnBrk="1" fontAlgn="base" hangingPunct="1">
              <a:spcBef>
                <a:spcPts val="600"/>
              </a:spcBef>
              <a:spcAft>
                <a:spcPct val="0"/>
              </a:spcAft>
              <a:buSzPct val="100000"/>
              <a:buChar char="•"/>
              <a:defRPr sz="2400" b="1">
                <a:solidFill>
                  <a:schemeClr val="bg2"/>
                </a:solidFill>
                <a:latin typeface="Calibri"/>
                <a:ea typeface="ＭＳ Ｐゴシック" pitchFamily="-112" charset="-128"/>
                <a:cs typeface="Calibri"/>
              </a:defRPr>
            </a:lvl1pPr>
            <a:lvl2pPr marL="511175" indent="-279400" algn="l" defTabSz="887413" rtl="0" eaLnBrk="1" fontAlgn="base" hangingPunct="1">
              <a:spcBef>
                <a:spcPts val="600"/>
              </a:spcBef>
              <a:spcAft>
                <a:spcPct val="0"/>
              </a:spcAft>
              <a:buSzPct val="100000"/>
              <a:buChar char="–"/>
              <a:defRPr sz="2000" b="1">
                <a:solidFill>
                  <a:schemeClr val="bg2"/>
                </a:solidFill>
                <a:latin typeface="Calibri"/>
                <a:ea typeface="ＭＳ Ｐゴシック" pitchFamily="-112" charset="-128"/>
                <a:cs typeface="Calibri"/>
              </a:defRPr>
            </a:lvl2pPr>
            <a:lvl3pPr marL="744538" indent="-233363" algn="l" defTabSz="887413" rtl="0" eaLnBrk="1" fontAlgn="base" hangingPunct="1">
              <a:spcBef>
                <a:spcPts val="600"/>
              </a:spcBef>
              <a:spcAft>
                <a:spcPct val="0"/>
              </a:spcAft>
              <a:buSzPct val="80000"/>
              <a:buChar char="•"/>
              <a:defRPr sz="2000" b="1">
                <a:solidFill>
                  <a:schemeClr val="bg2"/>
                </a:solidFill>
                <a:latin typeface="Calibri"/>
                <a:ea typeface="ＭＳ Ｐゴシック" pitchFamily="-112" charset="-128"/>
                <a:cs typeface="Calibri"/>
              </a:defRPr>
            </a:lvl3pPr>
            <a:lvl4pPr marL="914400" indent="-169863" algn="l" defTabSz="887413" rtl="0" eaLnBrk="1" fontAlgn="base" hangingPunct="1">
              <a:spcBef>
                <a:spcPct val="20000"/>
              </a:spcBef>
              <a:spcAft>
                <a:spcPct val="0"/>
              </a:spcAft>
              <a:buSzPct val="80000"/>
              <a:buFont typeface="Arial" charset="0"/>
              <a:buChar char="–"/>
              <a:defRPr b="1">
                <a:solidFill>
                  <a:schemeClr val="bg2"/>
                </a:solidFill>
                <a:latin typeface="+mn-lt"/>
                <a:ea typeface="ＭＳ Ｐゴシック" pitchFamily="-112" charset="-128"/>
              </a:defRPr>
            </a:lvl4pPr>
            <a:lvl5pPr marL="968375" algn="l" defTabSz="887413" rtl="0" eaLnBrk="1" fontAlgn="base" hangingPunct="1">
              <a:spcBef>
                <a:spcPct val="20000"/>
              </a:spcBef>
              <a:spcAft>
                <a:spcPct val="0"/>
              </a:spcAft>
              <a:buSzPct val="80000"/>
              <a:buFont typeface="Arial" charset="0"/>
              <a:defRPr b="1">
                <a:solidFill>
                  <a:schemeClr val="bg2"/>
                </a:solidFill>
                <a:latin typeface="+mn-lt"/>
                <a:ea typeface="ＭＳ Ｐゴシック" pitchFamily="-112" charset="-128"/>
              </a:defRPr>
            </a:lvl5pPr>
            <a:lvl6pPr marL="24511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3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5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7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a:lstStyle>
          <a:p>
            <a:pPr marL="0" indent="0" algn="ctr">
              <a:spcBef>
                <a:spcPct val="0"/>
              </a:spcBef>
              <a:buNone/>
            </a:pPr>
            <a:r>
              <a:rPr lang="en-US" i="1" kern="0" dirty="0">
                <a:solidFill>
                  <a:schemeClr val="tx2"/>
                </a:solidFill>
                <a:ea typeface="ＭＳ Ｐゴシック" charset="0"/>
              </a:rPr>
              <a:t>“How is this relevant?”</a:t>
            </a:r>
            <a:endParaRPr lang="en-US" sz="3600" i="1" kern="0" dirty="0">
              <a:solidFill>
                <a:schemeClr val="tx2"/>
              </a:solidFill>
              <a:ea typeface="ＭＳ Ｐゴシック"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275" y="1790701"/>
            <a:ext cx="2359024" cy="144304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3379553"/>
            <a:ext cx="2359024" cy="13797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Title 1"/>
          <p:cNvSpPr txBox="1">
            <a:spLocks/>
          </p:cNvSpPr>
          <p:nvPr/>
        </p:nvSpPr>
        <p:spPr bwMode="auto">
          <a:xfrm>
            <a:off x="1990928" y="4905622"/>
            <a:ext cx="823416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spAutoFit/>
          </a:bodyPr>
          <a:lstStyle>
            <a:lvl1pPr algn="ctr" defTabSz="887413" rtl="0" eaLnBrk="1" fontAlgn="base" hangingPunct="1">
              <a:spcBef>
                <a:spcPct val="0"/>
              </a:spcBef>
              <a:spcAft>
                <a:spcPct val="0"/>
              </a:spcAft>
              <a:defRPr sz="4800" b="1">
                <a:solidFill>
                  <a:srgbClr val="003478"/>
                </a:solidFill>
                <a:effectLst/>
                <a:latin typeface="Calibri"/>
                <a:ea typeface="ＭＳ Ｐゴシック" pitchFamily="-112" charset="-128"/>
                <a:cs typeface="Calibri"/>
              </a:defRPr>
            </a:lvl1pPr>
            <a:lvl2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6pPr>
            <a:lvl7pPr marL="9144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7pPr>
            <a:lvl8pPr marL="13716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8pPr>
            <a:lvl9pPr marL="18288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9pPr>
          </a:lstStyle>
          <a:p>
            <a:r>
              <a:rPr lang="en-US" kern="0" dirty="0"/>
              <a:t>Let’s Build an Unmanned</a:t>
            </a:r>
          </a:p>
          <a:p>
            <a:r>
              <a:rPr lang="en-US" kern="0" dirty="0"/>
              <a:t>Ground Vehicle!</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906" y="1790701"/>
            <a:ext cx="4595182" cy="296856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41051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928" y="493440"/>
            <a:ext cx="8234160" cy="2215991"/>
          </a:xfrm>
        </p:spPr>
        <p:txBody>
          <a:bodyPr/>
          <a:lstStyle/>
          <a:p>
            <a:r>
              <a:rPr lang="en-US" dirty="0"/>
              <a:t>Value Optimization</a:t>
            </a:r>
            <a:br>
              <a:rPr lang="en-US" dirty="0"/>
            </a:br>
            <a:r>
              <a:rPr lang="en-US" dirty="0"/>
              <a:t>and Design to Cost</a:t>
            </a:r>
            <a:br>
              <a:rPr lang="en-US" dirty="0"/>
            </a:br>
            <a:endParaRPr lang="en-US" dirty="0"/>
          </a:p>
        </p:txBody>
      </p:sp>
      <p:sp>
        <p:nvSpPr>
          <p:cNvPr id="3" name="Subtitle 2"/>
          <p:cNvSpPr txBox="1">
            <a:spLocks/>
          </p:cNvSpPr>
          <p:nvPr/>
        </p:nvSpPr>
        <p:spPr>
          <a:xfrm>
            <a:off x="2027046" y="2049591"/>
            <a:ext cx="8221663" cy="553998"/>
          </a:xfrm>
          <a:prstGeom prst="rect">
            <a:avLst/>
          </a:prstGeom>
        </p:spPr>
        <p:txBody>
          <a:bodyPr anchor="ctr"/>
          <a:lstStyle>
            <a:lvl1pPr marL="222250" indent="-222250" algn="l" defTabSz="887413" rtl="0" eaLnBrk="1" fontAlgn="base" hangingPunct="1">
              <a:spcBef>
                <a:spcPts val="600"/>
              </a:spcBef>
              <a:spcAft>
                <a:spcPct val="0"/>
              </a:spcAft>
              <a:buSzPct val="100000"/>
              <a:buChar char="•"/>
              <a:defRPr sz="2400" b="1">
                <a:solidFill>
                  <a:schemeClr val="bg2"/>
                </a:solidFill>
                <a:latin typeface="Calibri"/>
                <a:ea typeface="ＭＳ Ｐゴシック" pitchFamily="-112" charset="-128"/>
                <a:cs typeface="Calibri"/>
              </a:defRPr>
            </a:lvl1pPr>
            <a:lvl2pPr marL="511175" indent="-279400" algn="l" defTabSz="887413" rtl="0" eaLnBrk="1" fontAlgn="base" hangingPunct="1">
              <a:spcBef>
                <a:spcPts val="600"/>
              </a:spcBef>
              <a:spcAft>
                <a:spcPct val="0"/>
              </a:spcAft>
              <a:buSzPct val="100000"/>
              <a:buChar char="–"/>
              <a:defRPr sz="2000" b="1">
                <a:solidFill>
                  <a:schemeClr val="bg2"/>
                </a:solidFill>
                <a:latin typeface="Calibri"/>
                <a:ea typeface="ＭＳ Ｐゴシック" pitchFamily="-112" charset="-128"/>
                <a:cs typeface="Calibri"/>
              </a:defRPr>
            </a:lvl2pPr>
            <a:lvl3pPr marL="744538" indent="-233363" algn="l" defTabSz="887413" rtl="0" eaLnBrk="1" fontAlgn="base" hangingPunct="1">
              <a:spcBef>
                <a:spcPts val="600"/>
              </a:spcBef>
              <a:spcAft>
                <a:spcPct val="0"/>
              </a:spcAft>
              <a:buSzPct val="80000"/>
              <a:buChar char="•"/>
              <a:defRPr sz="2000" b="1">
                <a:solidFill>
                  <a:schemeClr val="bg2"/>
                </a:solidFill>
                <a:latin typeface="Calibri"/>
                <a:ea typeface="ＭＳ Ｐゴシック" pitchFamily="-112" charset="-128"/>
                <a:cs typeface="Calibri"/>
              </a:defRPr>
            </a:lvl3pPr>
            <a:lvl4pPr marL="914400" indent="-169863" algn="l" defTabSz="887413" rtl="0" eaLnBrk="1" fontAlgn="base" hangingPunct="1">
              <a:spcBef>
                <a:spcPct val="20000"/>
              </a:spcBef>
              <a:spcAft>
                <a:spcPct val="0"/>
              </a:spcAft>
              <a:buSzPct val="80000"/>
              <a:buFont typeface="Arial" charset="0"/>
              <a:buChar char="–"/>
              <a:defRPr b="1">
                <a:solidFill>
                  <a:schemeClr val="bg2"/>
                </a:solidFill>
                <a:latin typeface="+mn-lt"/>
                <a:ea typeface="ＭＳ Ｐゴシック" pitchFamily="-112" charset="-128"/>
              </a:defRPr>
            </a:lvl4pPr>
            <a:lvl5pPr marL="968375" algn="l" defTabSz="887413" rtl="0" eaLnBrk="1" fontAlgn="base" hangingPunct="1">
              <a:spcBef>
                <a:spcPct val="20000"/>
              </a:spcBef>
              <a:spcAft>
                <a:spcPct val="0"/>
              </a:spcAft>
              <a:buSzPct val="80000"/>
              <a:buFont typeface="Arial" charset="0"/>
              <a:defRPr b="1">
                <a:solidFill>
                  <a:schemeClr val="bg2"/>
                </a:solidFill>
                <a:latin typeface="+mn-lt"/>
                <a:ea typeface="ＭＳ Ｐゴシック" pitchFamily="-112" charset="-128"/>
              </a:defRPr>
            </a:lvl5pPr>
            <a:lvl6pPr marL="24511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3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5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7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a:lstStyle>
          <a:p>
            <a:pPr marL="0" indent="0" algn="ctr">
              <a:spcBef>
                <a:spcPct val="0"/>
              </a:spcBef>
              <a:buNone/>
            </a:pPr>
            <a:r>
              <a:rPr lang="en-US" i="1" kern="0" dirty="0">
                <a:solidFill>
                  <a:schemeClr val="tx2"/>
                </a:solidFill>
                <a:ea typeface="ＭＳ Ｐゴシック" charset="0"/>
              </a:rPr>
              <a:t>“How do we do it?”</a:t>
            </a:r>
            <a:endParaRPr lang="en-US" sz="3600" i="1" kern="0" dirty="0">
              <a:solidFill>
                <a:schemeClr val="tx2"/>
              </a:solidFill>
              <a:ea typeface="ＭＳ Ｐゴシック" charset="0"/>
            </a:endParaRPr>
          </a:p>
        </p:txBody>
      </p:sp>
      <p:pic>
        <p:nvPicPr>
          <p:cNvPr id="37" name="Picture 36">
            <a:extLst>
              <a:ext uri="{FF2B5EF4-FFF2-40B4-BE49-F238E27FC236}">
                <a16:creationId xmlns:a16="http://schemas.microsoft.com/office/drawing/2014/main" id="{37ECF0C1-C230-4F05-810C-405E644097BF}"/>
              </a:ext>
            </a:extLst>
          </p:cNvPr>
          <p:cNvPicPr>
            <a:picLocks noChangeAspect="1"/>
          </p:cNvPicPr>
          <p:nvPr/>
        </p:nvPicPr>
        <p:blipFill>
          <a:blip r:embed="rId2"/>
          <a:stretch>
            <a:fillRect/>
          </a:stretch>
        </p:blipFill>
        <p:spPr>
          <a:xfrm>
            <a:off x="3400536" y="2709431"/>
            <a:ext cx="5474682" cy="3426249"/>
          </a:xfrm>
          <a:prstGeom prst="rect">
            <a:avLst/>
          </a:prstGeom>
        </p:spPr>
      </p:pic>
    </p:spTree>
    <p:extLst>
      <p:ext uri="{BB962C8B-B14F-4D97-AF65-F5344CB8AC3E}">
        <p14:creationId xmlns:p14="http://schemas.microsoft.com/office/powerpoint/2010/main" val="3496611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20866"/>
            <a:ext cx="7312025" cy="531812"/>
          </a:xfrm>
        </p:spPr>
        <p:txBody>
          <a:bodyPr anchor="ctr"/>
          <a:lstStyle/>
          <a:p>
            <a:pPr>
              <a:lnSpc>
                <a:spcPct val="85000"/>
              </a:lnSpc>
              <a:defRPr/>
            </a:pPr>
            <a:r>
              <a:rPr lang="en-US" altLang="en-US" sz="2800" dirty="0">
                <a:latin typeface="Arial" charset="0"/>
                <a:ea typeface="ＭＳ Ｐゴシック" pitchFamily="34" charset="-128"/>
              </a:rPr>
              <a:t>Key Takeaways from LM Wins / Losses</a:t>
            </a:r>
            <a:endParaRPr lang="en-US" dirty="0"/>
          </a:p>
        </p:txBody>
      </p:sp>
      <p:sp>
        <p:nvSpPr>
          <p:cNvPr id="7" name="Rectangle 40"/>
          <p:cNvSpPr>
            <a:spLocks noChangeArrowheads="1"/>
          </p:cNvSpPr>
          <p:nvPr/>
        </p:nvSpPr>
        <p:spPr bwMode="auto">
          <a:xfrm>
            <a:off x="1873250" y="972823"/>
            <a:ext cx="3825782" cy="2351088"/>
          </a:xfrm>
          <a:prstGeom prst="rect">
            <a:avLst/>
          </a:prstGeom>
          <a:noFill/>
          <a:ln w="9525">
            <a:noFill/>
            <a:miter lim="800000"/>
            <a:headEnd/>
            <a:tailEnd/>
          </a:ln>
          <a:effectLst/>
        </p:spPr>
        <p:txBody>
          <a:bodyPr/>
          <a:lstStyle/>
          <a:p>
            <a:pPr marL="292100" indent="-292100">
              <a:spcBef>
                <a:spcPct val="25000"/>
              </a:spcBef>
              <a:spcAft>
                <a:spcPts val="1200"/>
              </a:spcAft>
              <a:buFontTx/>
              <a:buAutoNum type="romanUcPeriod"/>
              <a:defRPr/>
            </a:pPr>
            <a:r>
              <a:rPr lang="en-US" altLang="en-US" sz="1700" dirty="0">
                <a:solidFill>
                  <a:srgbClr val="000000"/>
                </a:solidFill>
                <a:ea typeface="ＭＳ Ｐゴシック" pitchFamily="34" charset="-128"/>
              </a:rPr>
              <a:t>Winners Best Understand &amp; Deliver Customer Value </a:t>
            </a:r>
          </a:p>
          <a:p>
            <a:pPr marL="292100" indent="-292100">
              <a:spcBef>
                <a:spcPts val="1800"/>
              </a:spcBef>
              <a:buFontTx/>
              <a:buAutoNum type="romanUcPeriod"/>
              <a:defRPr/>
            </a:pPr>
            <a:r>
              <a:rPr lang="en-US" altLang="en-US" sz="1700" dirty="0">
                <a:solidFill>
                  <a:srgbClr val="000000"/>
                </a:solidFill>
                <a:ea typeface="ＭＳ Ｐゴシック" pitchFamily="34" charset="-128"/>
              </a:rPr>
              <a:t>Customers are Awarding Innovative “Best Value” Threshold-Solutions that have…</a:t>
            </a:r>
          </a:p>
          <a:p>
            <a:pPr marL="635000" lvl="1" indent="-228600">
              <a:spcBef>
                <a:spcPct val="10000"/>
              </a:spcBef>
              <a:buFont typeface="Arial" charset="0"/>
              <a:buChar char="+"/>
              <a:defRPr/>
            </a:pPr>
            <a:r>
              <a:rPr lang="en-US" altLang="en-US" sz="1700" dirty="0">
                <a:solidFill>
                  <a:srgbClr val="003399"/>
                </a:solidFill>
                <a:latin typeface="Arial Narrow" panose="020B0606020202030204" pitchFamily="34" charset="0"/>
                <a:ea typeface="ＭＳ Ｐゴシック" pitchFamily="34" charset="-128"/>
              </a:rPr>
              <a:t>Incremental Growth Paths</a:t>
            </a:r>
          </a:p>
          <a:p>
            <a:pPr marL="635000" lvl="1" indent="-228600">
              <a:spcBef>
                <a:spcPct val="15000"/>
              </a:spcBef>
              <a:buFont typeface="Arial" charset="0"/>
              <a:buChar char="+"/>
              <a:defRPr/>
            </a:pPr>
            <a:r>
              <a:rPr lang="en-US" altLang="en-US" sz="1700" dirty="0">
                <a:solidFill>
                  <a:srgbClr val="003399"/>
                </a:solidFill>
                <a:latin typeface="Arial Narrow" panose="020B0606020202030204" pitchFamily="34" charset="0"/>
                <a:ea typeface="ＭＳ Ｐゴシック" pitchFamily="34" charset="-128"/>
              </a:rPr>
              <a:t>Detailed Plan &amp; Schedule</a:t>
            </a:r>
          </a:p>
          <a:p>
            <a:pPr marL="635000" lvl="1" indent="-228600">
              <a:spcBef>
                <a:spcPct val="15000"/>
              </a:spcBef>
              <a:buFont typeface="Arial" charset="0"/>
              <a:buChar char="+"/>
              <a:defRPr/>
            </a:pPr>
            <a:r>
              <a:rPr lang="en-US" altLang="en-US" sz="1700" dirty="0">
                <a:solidFill>
                  <a:srgbClr val="003399"/>
                </a:solidFill>
                <a:latin typeface="Arial Narrow" panose="020B0606020202030204" pitchFamily="34" charset="0"/>
                <a:ea typeface="ＭＳ Ｐゴシック" pitchFamily="34" charset="-128"/>
              </a:rPr>
              <a:t>Good Past Performance</a:t>
            </a:r>
          </a:p>
        </p:txBody>
      </p:sp>
      <p:sp>
        <p:nvSpPr>
          <p:cNvPr id="40" name="Rectangle 38"/>
          <p:cNvSpPr>
            <a:spLocks noChangeArrowheads="1"/>
          </p:cNvSpPr>
          <p:nvPr/>
        </p:nvSpPr>
        <p:spPr bwMode="auto">
          <a:xfrm>
            <a:off x="1873250" y="3649886"/>
            <a:ext cx="6229350" cy="1764767"/>
          </a:xfrm>
          <a:prstGeom prst="rect">
            <a:avLst/>
          </a:prstGeom>
          <a:noFill/>
          <a:ln w="9525">
            <a:noFill/>
            <a:miter lim="800000"/>
            <a:headEnd/>
            <a:tailEnd/>
          </a:ln>
          <a:effectLst/>
        </p:spPr>
        <p:txBody>
          <a:bodyPr/>
          <a:lstStyle/>
          <a:p>
            <a:pPr marL="288925" indent="-288925">
              <a:spcBef>
                <a:spcPct val="25000"/>
              </a:spcBef>
              <a:buFontTx/>
              <a:buChar char="•"/>
              <a:defRPr/>
            </a:pPr>
            <a:endParaRPr lang="en-US" altLang="en-US" sz="700" dirty="0">
              <a:solidFill>
                <a:srgbClr val="FFFF00"/>
              </a:solidFill>
              <a:effectLst>
                <a:outerShdw blurRad="38100" dist="38100" dir="2700000" algn="tl">
                  <a:srgbClr val="000000"/>
                </a:outerShdw>
              </a:effectLst>
              <a:ea typeface="ＭＳ Ｐゴシック" pitchFamily="34" charset="-128"/>
            </a:endParaRPr>
          </a:p>
          <a:p>
            <a:pPr marL="288925" indent="-288925">
              <a:spcBef>
                <a:spcPct val="25000"/>
              </a:spcBef>
              <a:buFontTx/>
              <a:buAutoNum type="romanUcPeriod" startAt="3"/>
              <a:defRPr/>
            </a:pPr>
            <a:r>
              <a:rPr lang="en-US" altLang="en-US" sz="1700" dirty="0">
                <a:solidFill>
                  <a:srgbClr val="000000"/>
                </a:solidFill>
                <a:ea typeface="ＭＳ Ｐゴシック" pitchFamily="34" charset="-128"/>
              </a:rPr>
              <a:t>Key Winning Attributes:</a:t>
            </a:r>
          </a:p>
          <a:p>
            <a:pPr marL="635000" lvl="1" indent="-228600">
              <a:spcBef>
                <a:spcPct val="10000"/>
              </a:spcBef>
              <a:buFont typeface="Arial" charset="0"/>
              <a:buChar char="+"/>
              <a:defRPr/>
            </a:pPr>
            <a:r>
              <a:rPr lang="en-US" altLang="en-US" sz="1700" dirty="0">
                <a:solidFill>
                  <a:srgbClr val="003399"/>
                </a:solidFill>
                <a:latin typeface="Arial Narrow" panose="020B0606020202030204" pitchFamily="34" charset="0"/>
                <a:ea typeface="ＭＳ Ｐゴシック" pitchFamily="34" charset="-128"/>
              </a:rPr>
              <a:t>Start Early, Shape-the-Game</a:t>
            </a:r>
          </a:p>
          <a:p>
            <a:pPr marL="635000" lvl="1" indent="-228600">
              <a:spcBef>
                <a:spcPct val="15000"/>
              </a:spcBef>
              <a:buFont typeface="Arial" charset="0"/>
              <a:buChar char="+"/>
              <a:defRPr/>
            </a:pPr>
            <a:r>
              <a:rPr lang="en-US" altLang="en-US" sz="1700" dirty="0">
                <a:solidFill>
                  <a:srgbClr val="003399"/>
                </a:solidFill>
                <a:latin typeface="Arial Narrow" panose="020B0606020202030204" pitchFamily="34" charset="0"/>
                <a:ea typeface="ＭＳ Ｐゴシック" pitchFamily="34" charset="-128"/>
              </a:rPr>
              <a:t>Embrace Customer Cost Models</a:t>
            </a:r>
          </a:p>
          <a:p>
            <a:pPr marL="635000" lvl="1" indent="-228600">
              <a:spcBef>
                <a:spcPct val="15000"/>
              </a:spcBef>
              <a:buFont typeface="Arial" charset="0"/>
              <a:buChar char="+"/>
              <a:defRPr/>
            </a:pPr>
            <a:r>
              <a:rPr lang="en-US" altLang="en-US" sz="1700" dirty="0">
                <a:solidFill>
                  <a:srgbClr val="003399"/>
                </a:solidFill>
                <a:latin typeface="Arial Narrow" panose="020B0606020202030204" pitchFamily="34" charset="0"/>
                <a:ea typeface="ＭＳ Ｐゴシック" pitchFamily="34" charset="-128"/>
              </a:rPr>
              <a:t>Winnable &amp; Executable Deal</a:t>
            </a:r>
          </a:p>
          <a:p>
            <a:pPr marL="635000" lvl="1" indent="-228600">
              <a:spcBef>
                <a:spcPct val="15000"/>
              </a:spcBef>
              <a:buFont typeface="Arial" charset="0"/>
              <a:buChar char="+"/>
              <a:defRPr/>
            </a:pPr>
            <a:r>
              <a:rPr lang="en-US" altLang="en-US" sz="1700" dirty="0">
                <a:solidFill>
                  <a:srgbClr val="003399"/>
                </a:solidFill>
                <a:latin typeface="Arial Narrow" panose="020B0606020202030204" pitchFamily="34" charset="0"/>
                <a:ea typeface="ＭＳ Ｐゴシック" pitchFamily="34" charset="-128"/>
              </a:rPr>
              <a:t>‘Timely’ Position To Win Goals</a:t>
            </a:r>
          </a:p>
          <a:p>
            <a:pPr marL="635000" lvl="1" indent="-228600">
              <a:spcBef>
                <a:spcPct val="10000"/>
              </a:spcBef>
              <a:buFont typeface="Arial" charset="0"/>
              <a:buChar char="+"/>
              <a:defRPr/>
            </a:pPr>
            <a:r>
              <a:rPr lang="en-US" altLang="en-US" sz="1700" dirty="0">
                <a:solidFill>
                  <a:srgbClr val="003399"/>
                </a:solidFill>
                <a:latin typeface="Arial Narrow" panose="020B0606020202030204" pitchFamily="34" charset="0"/>
                <a:ea typeface="ＭＳ Ｐゴシック" pitchFamily="34" charset="-128"/>
              </a:rPr>
              <a:t>“Design In” Customer Value &amp; Affordability </a:t>
            </a:r>
          </a:p>
        </p:txBody>
      </p:sp>
      <p:sp>
        <p:nvSpPr>
          <p:cNvPr id="4" name="Rectangle 3"/>
          <p:cNvSpPr/>
          <p:nvPr/>
        </p:nvSpPr>
        <p:spPr bwMode="auto">
          <a:xfrm>
            <a:off x="7295025" y="3952559"/>
            <a:ext cx="3267961" cy="1769536"/>
          </a:xfrm>
          <a:prstGeom prst="rect">
            <a:avLst/>
          </a:prstGeom>
          <a:solidFill>
            <a:srgbClr val="FAE3E2"/>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dirty="0">
                <a:solidFill>
                  <a:srgbClr val="C00000"/>
                </a:solidFill>
                <a:effectLst>
                  <a:outerShdw blurRad="38100" dist="38100" dir="2700000" algn="tl">
                    <a:srgbClr val="000000">
                      <a:alpha val="43137"/>
                    </a:srgbClr>
                  </a:outerShdw>
                </a:effectLst>
                <a:latin typeface="Arial" pitchFamily="-112" charset="0"/>
              </a:rPr>
              <a:t>Takeaways from Losses</a:t>
            </a:r>
          </a:p>
          <a:p>
            <a:pPr marL="342900" indent="-342900" eaLnBrk="0" fontAlgn="base" hangingPunct="0">
              <a:spcBef>
                <a:spcPct val="0"/>
              </a:spcBef>
              <a:spcAft>
                <a:spcPct val="0"/>
              </a:spcAft>
              <a:buFontTx/>
              <a:buChar char="-"/>
            </a:pPr>
            <a:r>
              <a:rPr lang="en-US" dirty="0">
                <a:latin typeface="Arial" pitchFamily="-112" charset="0"/>
              </a:rPr>
              <a:t>Didn’t Ask</a:t>
            </a:r>
          </a:p>
          <a:p>
            <a:pPr marL="342900" indent="-342900" eaLnBrk="0" fontAlgn="base" hangingPunct="0">
              <a:spcBef>
                <a:spcPct val="0"/>
              </a:spcBef>
              <a:spcAft>
                <a:spcPct val="0"/>
              </a:spcAft>
              <a:buFontTx/>
              <a:buChar char="-"/>
            </a:pPr>
            <a:r>
              <a:rPr lang="en-US" dirty="0">
                <a:latin typeface="Arial" pitchFamily="-112" charset="0"/>
              </a:rPr>
              <a:t>Didn’t Listen</a:t>
            </a:r>
          </a:p>
          <a:p>
            <a:pPr marL="342900" indent="-342900" eaLnBrk="0" fontAlgn="base" hangingPunct="0">
              <a:spcBef>
                <a:spcPct val="0"/>
              </a:spcBef>
              <a:spcAft>
                <a:spcPct val="0"/>
              </a:spcAft>
              <a:buFontTx/>
              <a:buChar char="-"/>
            </a:pPr>
            <a:r>
              <a:rPr lang="en-US" dirty="0">
                <a:latin typeface="Arial" pitchFamily="-112" charset="0"/>
              </a:rPr>
              <a:t>Focused on </a:t>
            </a:r>
            <a:r>
              <a:rPr lang="en-US" u="sng" dirty="0">
                <a:latin typeface="Arial" pitchFamily="-112" charset="0"/>
              </a:rPr>
              <a:t>our</a:t>
            </a:r>
            <a:r>
              <a:rPr lang="en-US" dirty="0">
                <a:latin typeface="Arial" pitchFamily="-112" charset="0"/>
              </a:rPr>
              <a:t> Solution</a:t>
            </a:r>
          </a:p>
          <a:p>
            <a:pPr marL="342900" indent="-342900" eaLnBrk="0" fontAlgn="base" hangingPunct="0">
              <a:spcBef>
                <a:spcPct val="0"/>
              </a:spcBef>
              <a:spcAft>
                <a:spcPct val="0"/>
              </a:spcAft>
              <a:buFontTx/>
              <a:buChar char="-"/>
            </a:pPr>
            <a:r>
              <a:rPr lang="en-US" dirty="0">
                <a:latin typeface="Arial" pitchFamily="-112" charset="0"/>
              </a:rPr>
              <a:t>Late Position To Win</a:t>
            </a:r>
          </a:p>
          <a:p>
            <a:pPr marL="342900" indent="-342900" eaLnBrk="0" fontAlgn="base" hangingPunct="0">
              <a:spcBef>
                <a:spcPct val="0"/>
              </a:spcBef>
              <a:spcAft>
                <a:spcPct val="0"/>
              </a:spcAft>
              <a:buFontTx/>
              <a:buChar char="-"/>
            </a:pPr>
            <a:r>
              <a:rPr lang="en-US" dirty="0">
                <a:latin typeface="Arial" pitchFamily="-112" charset="0"/>
              </a:rPr>
              <a:t>No Design to Cost</a:t>
            </a:r>
          </a:p>
        </p:txBody>
      </p:sp>
      <p:sp>
        <p:nvSpPr>
          <p:cNvPr id="44" name="AutoShape 9"/>
          <p:cNvSpPr>
            <a:spLocks noChangeArrowheads="1"/>
          </p:cNvSpPr>
          <p:nvPr/>
        </p:nvSpPr>
        <p:spPr bwMode="blackWhite">
          <a:xfrm>
            <a:off x="1981355" y="5672452"/>
            <a:ext cx="8229600" cy="572502"/>
          </a:xfrm>
          <a:prstGeom prst="bevel">
            <a:avLst>
              <a:gd name="adj" fmla="val 5079"/>
            </a:avLst>
          </a:prstGeom>
          <a:solidFill>
            <a:schemeClr val="bg1"/>
          </a:solidFill>
          <a:ln w="12700">
            <a:noFill/>
            <a:miter lim="800000"/>
            <a:headEnd/>
            <a:tailEnd/>
          </a:ln>
          <a:effectLst/>
        </p:spPr>
        <p:txBody>
          <a:bodyPr wrap="none" anchor="ctr"/>
          <a:lstStyle/>
          <a:p>
            <a:pPr algn="ctr">
              <a:lnSpc>
                <a:spcPct val="120000"/>
              </a:lnSpc>
              <a:defRPr/>
            </a:pPr>
            <a:r>
              <a:rPr lang="en-US" sz="2800" i="1" dirty="0">
                <a:solidFill>
                  <a:schemeClr val="tx2"/>
                </a:solidFill>
                <a:effectLst>
                  <a:outerShdw blurRad="38100" dist="38100" dir="2700000" algn="tl">
                    <a:srgbClr val="000000">
                      <a:alpha val="43137"/>
                    </a:srgbClr>
                  </a:outerShdw>
                </a:effectLst>
                <a:latin typeface="Arial Narrow" panose="020B0606020202030204" pitchFamily="34" charset="0"/>
              </a:rPr>
              <a:t>Winners Make it Happen, Losers Let it Happen</a:t>
            </a:r>
          </a:p>
        </p:txBody>
      </p:sp>
      <p:grpSp>
        <p:nvGrpSpPr>
          <p:cNvPr id="77" name="Group 76">
            <a:extLst>
              <a:ext uri="{FF2B5EF4-FFF2-40B4-BE49-F238E27FC236}">
                <a16:creationId xmlns:a16="http://schemas.microsoft.com/office/drawing/2014/main" id="{80174945-96F3-47FA-ADDD-1D479C61E765}"/>
              </a:ext>
            </a:extLst>
          </p:cNvPr>
          <p:cNvGrpSpPr/>
          <p:nvPr/>
        </p:nvGrpSpPr>
        <p:grpSpPr>
          <a:xfrm>
            <a:off x="6562358" y="574886"/>
            <a:ext cx="5461735" cy="3369585"/>
            <a:chOff x="3913188" y="708239"/>
            <a:chExt cx="5143726" cy="3079750"/>
          </a:xfrm>
        </p:grpSpPr>
        <p:sp>
          <p:nvSpPr>
            <p:cNvPr id="78" name="Rectangle 77">
              <a:extLst>
                <a:ext uri="{FF2B5EF4-FFF2-40B4-BE49-F238E27FC236}">
                  <a16:creationId xmlns:a16="http://schemas.microsoft.com/office/drawing/2014/main" id="{F9533811-AD2B-4E6D-A020-FF4496AB980F}"/>
                </a:ext>
              </a:extLst>
            </p:cNvPr>
            <p:cNvSpPr>
              <a:spLocks noChangeArrowheads="1"/>
            </p:cNvSpPr>
            <p:nvPr/>
          </p:nvSpPr>
          <p:spPr bwMode="auto">
            <a:xfrm>
              <a:off x="4532313" y="1273389"/>
              <a:ext cx="2978150" cy="1905000"/>
            </a:xfrm>
            <a:prstGeom prst="rect">
              <a:avLst/>
            </a:prstGeom>
            <a:solidFill>
              <a:srgbClr val="FFFFFF">
                <a:lumMod val="85000"/>
              </a:srgbClr>
            </a:solidFill>
            <a:ln w="9525">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79" name="Rectangle 78">
              <a:extLst>
                <a:ext uri="{FF2B5EF4-FFF2-40B4-BE49-F238E27FC236}">
                  <a16:creationId xmlns:a16="http://schemas.microsoft.com/office/drawing/2014/main" id="{27269E13-03EC-4E0E-A13C-90F029B3F0C1}"/>
                </a:ext>
              </a:extLst>
            </p:cNvPr>
            <p:cNvSpPr>
              <a:spLocks noChangeArrowheads="1"/>
            </p:cNvSpPr>
            <p:nvPr/>
          </p:nvSpPr>
          <p:spPr bwMode="auto">
            <a:xfrm>
              <a:off x="5370513" y="1863939"/>
              <a:ext cx="1200150" cy="714375"/>
            </a:xfrm>
            <a:prstGeom prst="rect">
              <a:avLst/>
            </a:prstGeom>
            <a:solidFill>
              <a:srgbClr val="34B233">
                <a:lumMod val="40000"/>
                <a:lumOff val="60000"/>
              </a:srgbClr>
            </a:solidFill>
            <a:ln w="9525">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80" name="Line 6">
              <a:extLst>
                <a:ext uri="{FF2B5EF4-FFF2-40B4-BE49-F238E27FC236}">
                  <a16:creationId xmlns:a16="http://schemas.microsoft.com/office/drawing/2014/main" id="{BC239672-60AA-41FA-BB6F-2D6534E3FCEA}"/>
                </a:ext>
              </a:extLst>
            </p:cNvPr>
            <p:cNvSpPr>
              <a:spLocks noChangeShapeType="1"/>
            </p:cNvSpPr>
            <p:nvPr/>
          </p:nvSpPr>
          <p:spPr bwMode="auto">
            <a:xfrm>
              <a:off x="5373688" y="1273389"/>
              <a:ext cx="1587" cy="1905000"/>
            </a:xfrm>
            <a:prstGeom prst="line">
              <a:avLst/>
            </a:prstGeom>
            <a:noFill/>
            <a:ln w="9525">
              <a:solidFill>
                <a:srgbClr val="000000"/>
              </a:solidFill>
              <a:prstDash val="dash"/>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81" name="Line 7">
              <a:extLst>
                <a:ext uri="{FF2B5EF4-FFF2-40B4-BE49-F238E27FC236}">
                  <a16:creationId xmlns:a16="http://schemas.microsoft.com/office/drawing/2014/main" id="{8E7F1238-F941-4AB8-8C69-56C207E44375}"/>
                </a:ext>
              </a:extLst>
            </p:cNvPr>
            <p:cNvSpPr>
              <a:spLocks noChangeShapeType="1"/>
            </p:cNvSpPr>
            <p:nvPr/>
          </p:nvSpPr>
          <p:spPr bwMode="auto">
            <a:xfrm>
              <a:off x="6575425" y="1273389"/>
              <a:ext cx="1587" cy="1905000"/>
            </a:xfrm>
            <a:prstGeom prst="line">
              <a:avLst/>
            </a:prstGeom>
            <a:noFill/>
            <a:ln w="9525">
              <a:solidFill>
                <a:srgbClr val="000000"/>
              </a:solidFill>
              <a:prstDash val="dash"/>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82" name="Line 8">
              <a:extLst>
                <a:ext uri="{FF2B5EF4-FFF2-40B4-BE49-F238E27FC236}">
                  <a16:creationId xmlns:a16="http://schemas.microsoft.com/office/drawing/2014/main" id="{435F1F34-3A58-404B-B277-E173CB172087}"/>
                </a:ext>
              </a:extLst>
            </p:cNvPr>
            <p:cNvSpPr>
              <a:spLocks noChangeShapeType="1"/>
            </p:cNvSpPr>
            <p:nvPr/>
          </p:nvSpPr>
          <p:spPr bwMode="auto">
            <a:xfrm flipV="1">
              <a:off x="4532313" y="1860764"/>
              <a:ext cx="2973387" cy="7938"/>
            </a:xfrm>
            <a:prstGeom prst="line">
              <a:avLst/>
            </a:prstGeom>
            <a:noFill/>
            <a:ln w="9525">
              <a:solidFill>
                <a:srgbClr val="000000"/>
              </a:solidFill>
              <a:prstDash val="dash"/>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83" name="Line 9">
              <a:extLst>
                <a:ext uri="{FF2B5EF4-FFF2-40B4-BE49-F238E27FC236}">
                  <a16:creationId xmlns:a16="http://schemas.microsoft.com/office/drawing/2014/main" id="{D9104E3B-88B0-4E93-B0E4-962AF3CCC942}"/>
                </a:ext>
              </a:extLst>
            </p:cNvPr>
            <p:cNvSpPr>
              <a:spLocks noChangeShapeType="1"/>
            </p:cNvSpPr>
            <p:nvPr/>
          </p:nvSpPr>
          <p:spPr bwMode="auto">
            <a:xfrm flipV="1">
              <a:off x="4532313" y="2575139"/>
              <a:ext cx="2968625" cy="7938"/>
            </a:xfrm>
            <a:prstGeom prst="line">
              <a:avLst/>
            </a:prstGeom>
            <a:noFill/>
            <a:ln w="9525">
              <a:solidFill>
                <a:srgbClr val="000000"/>
              </a:solidFill>
              <a:prstDash val="dash"/>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84" name="AutoShape 10">
              <a:extLst>
                <a:ext uri="{FF2B5EF4-FFF2-40B4-BE49-F238E27FC236}">
                  <a16:creationId xmlns:a16="http://schemas.microsoft.com/office/drawing/2014/main" id="{36109A36-3CE4-4D05-9676-8A68A383DA4A}"/>
                </a:ext>
              </a:extLst>
            </p:cNvPr>
            <p:cNvSpPr>
              <a:spLocks noChangeArrowheads="1"/>
            </p:cNvSpPr>
            <p:nvPr/>
          </p:nvSpPr>
          <p:spPr bwMode="auto">
            <a:xfrm>
              <a:off x="4970463" y="3216489"/>
              <a:ext cx="2343150" cy="571500"/>
            </a:xfrm>
            <a:prstGeom prst="rightArrow">
              <a:avLst>
                <a:gd name="adj1" fmla="val 50000"/>
                <a:gd name="adj2" fmla="val 90826"/>
              </a:avLst>
            </a:prstGeom>
            <a:solidFill>
              <a:srgbClr val="003478"/>
            </a:solidFill>
            <a:ln w="9525">
              <a:solidFill>
                <a:srgbClr val="003478"/>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85" name="Text Box 11">
              <a:extLst>
                <a:ext uri="{FF2B5EF4-FFF2-40B4-BE49-F238E27FC236}">
                  <a16:creationId xmlns:a16="http://schemas.microsoft.com/office/drawing/2014/main" id="{AFB99AD1-66F7-4AA3-84D9-F6B50E6FE0F5}"/>
                </a:ext>
              </a:extLst>
            </p:cNvPr>
            <p:cNvSpPr txBox="1">
              <a:spLocks noChangeArrowheads="1"/>
            </p:cNvSpPr>
            <p:nvPr/>
          </p:nvSpPr>
          <p:spPr bwMode="auto">
            <a:xfrm>
              <a:off x="5084763" y="3343489"/>
              <a:ext cx="1752600" cy="309433"/>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600" b="1" i="1" u="none" strike="noStrike" kern="0" cap="none" spc="0" normalizeH="0" baseline="0" noProof="0" dirty="0">
                  <a:ln>
                    <a:noFill/>
                  </a:ln>
                  <a:solidFill>
                    <a:srgbClr val="FFFFFF"/>
                  </a:solidFill>
                  <a:effectLst/>
                  <a:uLnTx/>
                  <a:uFillTx/>
                  <a:latin typeface="Arial" charset="0"/>
                  <a:ea typeface="ＭＳ Ｐゴシック" pitchFamily="34" charset="-128"/>
                </a:rPr>
                <a:t>Bid Price</a:t>
              </a:r>
            </a:p>
          </p:txBody>
        </p:sp>
        <p:sp>
          <p:nvSpPr>
            <p:cNvPr id="86" name="AutoShape 12">
              <a:extLst>
                <a:ext uri="{FF2B5EF4-FFF2-40B4-BE49-F238E27FC236}">
                  <a16:creationId xmlns:a16="http://schemas.microsoft.com/office/drawing/2014/main" id="{1F3B45DA-F4A1-476F-A3F2-2A87C4CA2FD3}"/>
                </a:ext>
              </a:extLst>
            </p:cNvPr>
            <p:cNvSpPr>
              <a:spLocks noChangeArrowheads="1"/>
            </p:cNvSpPr>
            <p:nvPr/>
          </p:nvSpPr>
          <p:spPr bwMode="auto">
            <a:xfrm rot="16200000">
              <a:off x="3189288" y="1959189"/>
              <a:ext cx="2019300" cy="571500"/>
            </a:xfrm>
            <a:prstGeom prst="rightArrow">
              <a:avLst>
                <a:gd name="adj1" fmla="val 50000"/>
                <a:gd name="adj2" fmla="val 88333"/>
              </a:avLst>
            </a:prstGeom>
            <a:solidFill>
              <a:srgbClr val="003478"/>
            </a:solidFill>
            <a:ln w="9525">
              <a:solidFill>
                <a:srgbClr val="003478"/>
              </a:solidFill>
              <a:miter lim="800000"/>
              <a:headEnd/>
              <a:tailEnd/>
            </a:ln>
          </p:spPr>
          <p:txBody>
            <a:bodyPr vert="eaVert"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400" b="1" i="0" u="none" strike="noStrike" kern="0" cap="none" spc="0" normalizeH="0" baseline="0" noProof="0" dirty="0">
                <a:ln>
                  <a:noFill/>
                </a:ln>
                <a:solidFill>
                  <a:srgbClr val="000000"/>
                </a:solidFill>
                <a:effectLst/>
                <a:uLnTx/>
                <a:uFillTx/>
                <a:latin typeface="Arial" charset="0"/>
                <a:ea typeface="ＭＳ Ｐゴシック" pitchFamily="34" charset="-128"/>
              </a:endParaRPr>
            </a:p>
          </p:txBody>
        </p:sp>
        <p:sp>
          <p:nvSpPr>
            <p:cNvPr id="87" name="Text Box 13">
              <a:extLst>
                <a:ext uri="{FF2B5EF4-FFF2-40B4-BE49-F238E27FC236}">
                  <a16:creationId xmlns:a16="http://schemas.microsoft.com/office/drawing/2014/main" id="{F263F1C4-4639-4E5D-8835-2AB93EFFFBDB}"/>
                </a:ext>
              </a:extLst>
            </p:cNvPr>
            <p:cNvSpPr txBox="1">
              <a:spLocks noChangeArrowheads="1"/>
            </p:cNvSpPr>
            <p:nvPr/>
          </p:nvSpPr>
          <p:spPr bwMode="auto">
            <a:xfrm rot="16200000">
              <a:off x="3063875" y="2201405"/>
              <a:ext cx="2257425" cy="318842"/>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600" b="1" i="1" u="none" strike="noStrike" kern="0" cap="none" spc="0" normalizeH="0" baseline="0" noProof="0" dirty="0">
                  <a:ln>
                    <a:noFill/>
                  </a:ln>
                  <a:solidFill>
                    <a:srgbClr val="FFFFFF"/>
                  </a:solidFill>
                  <a:effectLst/>
                  <a:uLnTx/>
                  <a:uFillTx/>
                  <a:latin typeface="Arial" charset="0"/>
                  <a:ea typeface="ＭＳ Ｐゴシック" pitchFamily="34" charset="-128"/>
                </a:rPr>
                <a:t>Performance</a:t>
              </a:r>
            </a:p>
          </p:txBody>
        </p:sp>
        <p:sp>
          <p:nvSpPr>
            <p:cNvPr id="88" name="Text Box 14">
              <a:extLst>
                <a:ext uri="{FF2B5EF4-FFF2-40B4-BE49-F238E27FC236}">
                  <a16:creationId xmlns:a16="http://schemas.microsoft.com/office/drawing/2014/main" id="{6EBACC3D-D54B-4B85-A162-5F697CF8FC13}"/>
                </a:ext>
              </a:extLst>
            </p:cNvPr>
            <p:cNvSpPr txBox="1">
              <a:spLocks noChangeArrowheads="1"/>
            </p:cNvSpPr>
            <p:nvPr/>
          </p:nvSpPr>
          <p:spPr bwMode="auto">
            <a:xfrm>
              <a:off x="7578724" y="1603589"/>
              <a:ext cx="1478190" cy="5355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9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t>Objective</a:t>
              </a:r>
              <a:b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br>
              <a: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t>Performance</a:t>
              </a:r>
            </a:p>
          </p:txBody>
        </p:sp>
        <p:sp>
          <p:nvSpPr>
            <p:cNvPr id="89" name="Text Box 15">
              <a:extLst>
                <a:ext uri="{FF2B5EF4-FFF2-40B4-BE49-F238E27FC236}">
                  <a16:creationId xmlns:a16="http://schemas.microsoft.com/office/drawing/2014/main" id="{E5758F75-5F0A-4B12-9DF4-B20470867DED}"/>
                </a:ext>
              </a:extLst>
            </p:cNvPr>
            <p:cNvSpPr txBox="1">
              <a:spLocks noChangeArrowheads="1"/>
            </p:cNvSpPr>
            <p:nvPr/>
          </p:nvSpPr>
          <p:spPr bwMode="auto">
            <a:xfrm>
              <a:off x="6073579" y="708239"/>
              <a:ext cx="992579" cy="535531"/>
            </a:xfrm>
            <a:prstGeom prst="rect">
              <a:avLst/>
            </a:prstGeom>
            <a:noFill/>
            <a:ln w="12700">
              <a:noFill/>
              <a:miter lim="800000"/>
              <a:headEnd/>
              <a:tailEnd/>
            </a:ln>
            <a:effectLst/>
          </p:spPr>
          <p:txBody>
            <a:bodyPr wrap="none">
              <a:sp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t>Funding</a:t>
              </a:r>
            </a:p>
            <a:p>
              <a:pPr marL="0" marR="0" lvl="0" indent="0" algn="ctr" defTabSz="914400" eaLnBrk="1" fontAlgn="base" latinLnBrk="0" hangingPunct="1">
                <a:lnSpc>
                  <a:spcPct val="9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t>Ceiling</a:t>
              </a:r>
            </a:p>
          </p:txBody>
        </p:sp>
        <p:sp>
          <p:nvSpPr>
            <p:cNvPr id="90" name="Text Box 16">
              <a:extLst>
                <a:ext uri="{FF2B5EF4-FFF2-40B4-BE49-F238E27FC236}">
                  <a16:creationId xmlns:a16="http://schemas.microsoft.com/office/drawing/2014/main" id="{6B72DA5C-F3FE-4707-9D7C-180CF0E09357}"/>
                </a:ext>
              </a:extLst>
            </p:cNvPr>
            <p:cNvSpPr txBox="1">
              <a:spLocks noChangeArrowheads="1"/>
            </p:cNvSpPr>
            <p:nvPr/>
          </p:nvSpPr>
          <p:spPr bwMode="auto">
            <a:xfrm>
              <a:off x="4887913" y="708239"/>
              <a:ext cx="963612" cy="533400"/>
            </a:xfrm>
            <a:prstGeom prst="rect">
              <a:avLst/>
            </a:prstGeom>
            <a:noFill/>
            <a:ln w="12700">
              <a:noFill/>
              <a:miter lim="800000"/>
              <a:headEnd/>
              <a:tailEnd/>
            </a:ln>
            <a:effectLst/>
          </p:spPr>
          <p:txBody>
            <a:bodyPr wrap="none">
              <a:sp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t>Cost</a:t>
              </a:r>
            </a:p>
            <a:p>
              <a:pPr marL="0" marR="0" lvl="0" indent="0" algn="ctr" defTabSz="914400" eaLnBrk="1" fontAlgn="base" latinLnBrk="0" hangingPunct="1">
                <a:lnSpc>
                  <a:spcPct val="9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t>Realism</a:t>
              </a:r>
            </a:p>
          </p:txBody>
        </p:sp>
        <p:sp>
          <p:nvSpPr>
            <p:cNvPr id="91" name="Text Box 17">
              <a:extLst>
                <a:ext uri="{FF2B5EF4-FFF2-40B4-BE49-F238E27FC236}">
                  <a16:creationId xmlns:a16="http://schemas.microsoft.com/office/drawing/2014/main" id="{2DBF50AF-0E37-4546-9DF7-55DCE3876DFE}"/>
                </a:ext>
              </a:extLst>
            </p:cNvPr>
            <p:cNvSpPr txBox="1">
              <a:spLocks noChangeArrowheads="1"/>
            </p:cNvSpPr>
            <p:nvPr/>
          </p:nvSpPr>
          <p:spPr bwMode="auto">
            <a:xfrm>
              <a:off x="7577138" y="2322727"/>
              <a:ext cx="1479776" cy="5355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9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t>Threshold</a:t>
              </a:r>
              <a:b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br>
              <a:r>
                <a:rPr kumimoji="0" lang="en-US" altLang="en-US" sz="1600" b="1" i="0" u="none" strike="noStrike" kern="0" cap="none" spc="0" normalizeH="0" baseline="0" noProof="0" dirty="0">
                  <a:ln>
                    <a:noFill/>
                  </a:ln>
                  <a:solidFill>
                    <a:srgbClr val="003399"/>
                  </a:solidFill>
                  <a:effectLst/>
                  <a:uLnTx/>
                  <a:uFillTx/>
                  <a:latin typeface="Arial" charset="0"/>
                  <a:ea typeface="ＭＳ Ｐゴシック" pitchFamily="34" charset="-128"/>
                </a:rPr>
                <a:t>Performance</a:t>
              </a:r>
            </a:p>
          </p:txBody>
        </p:sp>
        <p:sp>
          <p:nvSpPr>
            <p:cNvPr id="92" name="Text Box 18">
              <a:extLst>
                <a:ext uri="{FF2B5EF4-FFF2-40B4-BE49-F238E27FC236}">
                  <a16:creationId xmlns:a16="http://schemas.microsoft.com/office/drawing/2014/main" id="{9C5A43AB-6654-4964-8530-EB53974174B2}"/>
                </a:ext>
              </a:extLst>
            </p:cNvPr>
            <p:cNvSpPr txBox="1">
              <a:spLocks noChangeArrowheads="1"/>
            </p:cNvSpPr>
            <p:nvPr/>
          </p:nvSpPr>
          <p:spPr bwMode="auto">
            <a:xfrm>
              <a:off x="5783191" y="2079512"/>
              <a:ext cx="779381" cy="523220"/>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1" i="1" u="none" strike="noStrike" kern="0" cap="none" spc="0" normalizeH="0" baseline="0" noProof="0" dirty="0">
                  <a:ln>
                    <a:noFill/>
                  </a:ln>
                  <a:solidFill>
                    <a:srgbClr val="003399"/>
                  </a:solidFill>
                  <a:effectLst/>
                  <a:uLnTx/>
                  <a:uFillTx/>
                  <a:latin typeface="Arial" charset="0"/>
                  <a:ea typeface="ＭＳ Ｐゴシック" pitchFamily="34" charset="-128"/>
                </a:rPr>
                <a:t>Win on</a:t>
              </a:r>
              <a:br>
                <a:rPr kumimoji="0" lang="en-US" altLang="en-US" sz="1400" b="1" i="1" u="none" strike="noStrike" kern="0" cap="none" spc="0" normalizeH="0" baseline="0" noProof="0" dirty="0">
                  <a:ln>
                    <a:noFill/>
                  </a:ln>
                  <a:solidFill>
                    <a:srgbClr val="003399"/>
                  </a:solidFill>
                  <a:effectLst/>
                  <a:uLnTx/>
                  <a:uFillTx/>
                  <a:latin typeface="Arial" charset="0"/>
                  <a:ea typeface="ＭＳ Ｐゴシック" pitchFamily="34" charset="-128"/>
                </a:rPr>
              </a:br>
              <a:r>
                <a:rPr kumimoji="0" lang="en-US" altLang="en-US" sz="1400" b="1" i="1" u="none" strike="noStrike" kern="0" cap="none" spc="0" normalizeH="0" baseline="0" noProof="0" dirty="0">
                  <a:ln>
                    <a:noFill/>
                  </a:ln>
                  <a:solidFill>
                    <a:srgbClr val="003399"/>
                  </a:solidFill>
                  <a:effectLst/>
                  <a:uLnTx/>
                  <a:uFillTx/>
                  <a:latin typeface="Arial" charset="0"/>
                  <a:ea typeface="ＭＳ Ｐゴシック" pitchFamily="34" charset="-128"/>
                </a:rPr>
                <a:t>Value</a:t>
              </a:r>
            </a:p>
          </p:txBody>
        </p:sp>
        <p:sp>
          <p:nvSpPr>
            <p:cNvPr id="93" name="Text Box 19">
              <a:extLst>
                <a:ext uri="{FF2B5EF4-FFF2-40B4-BE49-F238E27FC236}">
                  <a16:creationId xmlns:a16="http://schemas.microsoft.com/office/drawing/2014/main" id="{3A4C76ED-8F25-414F-B9E1-2AD87C603BD9}"/>
                </a:ext>
              </a:extLst>
            </p:cNvPr>
            <p:cNvSpPr txBox="1">
              <a:spLocks noChangeArrowheads="1"/>
            </p:cNvSpPr>
            <p:nvPr/>
          </p:nvSpPr>
          <p:spPr bwMode="auto">
            <a:xfrm>
              <a:off x="6666787" y="1432460"/>
              <a:ext cx="818543" cy="478215"/>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1" i="1" u="none" strike="noStrike" kern="0" cap="none" spc="0" normalizeH="0" baseline="0" noProof="0" dirty="0">
                  <a:ln>
                    <a:noFill/>
                  </a:ln>
                  <a:solidFill>
                    <a:srgbClr val="C00000"/>
                  </a:solidFill>
                  <a:effectLst/>
                  <a:uLnTx/>
                  <a:uFillTx/>
                  <a:latin typeface="Arial" charset="0"/>
                  <a:ea typeface="ＭＳ Ｐゴシック" pitchFamily="34" charset="-128"/>
                </a:rPr>
                <a:t>Lose on</a:t>
              </a:r>
              <a:br>
                <a:rPr kumimoji="0" lang="en-US" altLang="en-US" sz="1400" b="1" i="1" u="none" strike="noStrike" kern="0" cap="none" spc="0" normalizeH="0" baseline="0" noProof="0" dirty="0">
                  <a:ln>
                    <a:noFill/>
                  </a:ln>
                  <a:solidFill>
                    <a:srgbClr val="C00000"/>
                  </a:solidFill>
                  <a:effectLst/>
                  <a:uLnTx/>
                  <a:uFillTx/>
                  <a:latin typeface="Arial" charset="0"/>
                  <a:ea typeface="ＭＳ Ｐゴシック" pitchFamily="34" charset="-128"/>
                </a:rPr>
              </a:br>
              <a:r>
                <a:rPr kumimoji="0" lang="en-US" altLang="en-US" sz="1400" b="1" i="1" u="none" strike="noStrike" kern="0" cap="none" spc="0" normalizeH="0" baseline="0" noProof="0" dirty="0">
                  <a:ln>
                    <a:noFill/>
                  </a:ln>
                  <a:solidFill>
                    <a:srgbClr val="C00000"/>
                  </a:solidFill>
                  <a:effectLst/>
                  <a:uLnTx/>
                  <a:uFillTx/>
                  <a:latin typeface="Arial" charset="0"/>
                  <a:ea typeface="ＭＳ Ｐゴシック" pitchFamily="34" charset="-128"/>
                </a:rPr>
                <a:t>Cost</a:t>
              </a:r>
            </a:p>
          </p:txBody>
        </p:sp>
        <p:sp>
          <p:nvSpPr>
            <p:cNvPr id="94" name="Rectangle 93">
              <a:extLst>
                <a:ext uri="{FF2B5EF4-FFF2-40B4-BE49-F238E27FC236}">
                  <a16:creationId xmlns:a16="http://schemas.microsoft.com/office/drawing/2014/main" id="{ACF40F06-90AD-4CE4-9786-72CBC0786876}"/>
                </a:ext>
              </a:extLst>
            </p:cNvPr>
            <p:cNvSpPr>
              <a:spLocks noChangeArrowheads="1"/>
            </p:cNvSpPr>
            <p:nvPr/>
          </p:nvSpPr>
          <p:spPr bwMode="auto">
            <a:xfrm>
              <a:off x="6456363" y="1768689"/>
              <a:ext cx="228600" cy="209550"/>
            </a:xfrm>
            <a:prstGeom prst="rect">
              <a:avLst/>
            </a:prstGeom>
            <a:solidFill>
              <a:srgbClr val="FF0000"/>
            </a:solidFill>
            <a:ln w="28575">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95" name="Line 21">
              <a:extLst>
                <a:ext uri="{FF2B5EF4-FFF2-40B4-BE49-F238E27FC236}">
                  <a16:creationId xmlns:a16="http://schemas.microsoft.com/office/drawing/2014/main" id="{ABDDB456-0E91-43FB-87DF-7BA049B1A486}"/>
                </a:ext>
              </a:extLst>
            </p:cNvPr>
            <p:cNvSpPr>
              <a:spLocks noChangeShapeType="1"/>
            </p:cNvSpPr>
            <p:nvPr/>
          </p:nvSpPr>
          <p:spPr bwMode="auto">
            <a:xfrm>
              <a:off x="7504113" y="1859177"/>
              <a:ext cx="57150" cy="0"/>
            </a:xfrm>
            <a:prstGeom prst="line">
              <a:avLst/>
            </a:prstGeom>
            <a:noFill/>
            <a:ln w="2857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96" name="Line 22">
              <a:extLst>
                <a:ext uri="{FF2B5EF4-FFF2-40B4-BE49-F238E27FC236}">
                  <a16:creationId xmlns:a16="http://schemas.microsoft.com/office/drawing/2014/main" id="{A73BBCFF-5274-4408-91C7-F5B7050C2F5F}"/>
                </a:ext>
              </a:extLst>
            </p:cNvPr>
            <p:cNvSpPr>
              <a:spLocks noChangeShapeType="1"/>
            </p:cNvSpPr>
            <p:nvPr/>
          </p:nvSpPr>
          <p:spPr bwMode="auto">
            <a:xfrm>
              <a:off x="7504113" y="2573552"/>
              <a:ext cx="57150" cy="0"/>
            </a:xfrm>
            <a:prstGeom prst="line">
              <a:avLst/>
            </a:prstGeom>
            <a:noFill/>
            <a:ln w="2857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97" name="Line 23">
              <a:extLst>
                <a:ext uri="{FF2B5EF4-FFF2-40B4-BE49-F238E27FC236}">
                  <a16:creationId xmlns:a16="http://schemas.microsoft.com/office/drawing/2014/main" id="{DE8362DE-E532-4D64-AB8F-70B44F5C1FD8}"/>
                </a:ext>
              </a:extLst>
            </p:cNvPr>
            <p:cNvSpPr>
              <a:spLocks noChangeShapeType="1"/>
            </p:cNvSpPr>
            <p:nvPr/>
          </p:nvSpPr>
          <p:spPr bwMode="auto">
            <a:xfrm rot="16200000">
              <a:off x="6546850" y="1249577"/>
              <a:ext cx="57150" cy="0"/>
            </a:xfrm>
            <a:prstGeom prst="line">
              <a:avLst/>
            </a:prstGeom>
            <a:noFill/>
            <a:ln w="2857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98" name="Line 24">
              <a:extLst>
                <a:ext uri="{FF2B5EF4-FFF2-40B4-BE49-F238E27FC236}">
                  <a16:creationId xmlns:a16="http://schemas.microsoft.com/office/drawing/2014/main" id="{23AE3784-ED3F-45B1-B23A-0EEE1758B7B3}"/>
                </a:ext>
              </a:extLst>
            </p:cNvPr>
            <p:cNvSpPr>
              <a:spLocks noChangeShapeType="1"/>
            </p:cNvSpPr>
            <p:nvPr/>
          </p:nvSpPr>
          <p:spPr bwMode="auto">
            <a:xfrm rot="16200000">
              <a:off x="5346700" y="1249577"/>
              <a:ext cx="57150" cy="0"/>
            </a:xfrm>
            <a:prstGeom prst="line">
              <a:avLst/>
            </a:prstGeom>
            <a:noFill/>
            <a:ln w="2857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grpSp>
          <p:nvGrpSpPr>
            <p:cNvPr id="99" name="Group 98">
              <a:extLst>
                <a:ext uri="{FF2B5EF4-FFF2-40B4-BE49-F238E27FC236}">
                  <a16:creationId xmlns:a16="http://schemas.microsoft.com/office/drawing/2014/main" id="{E2D737CC-0C9D-448B-A8E8-E8B6A8FB58A9}"/>
                </a:ext>
              </a:extLst>
            </p:cNvPr>
            <p:cNvGrpSpPr>
              <a:grpSpLocks/>
            </p:cNvGrpSpPr>
            <p:nvPr/>
          </p:nvGrpSpPr>
          <p:grpSpPr bwMode="auto">
            <a:xfrm>
              <a:off x="5537882" y="1659781"/>
              <a:ext cx="787400" cy="630238"/>
              <a:chOff x="5243" y="663"/>
              <a:chExt cx="496" cy="397"/>
            </a:xfrm>
          </p:grpSpPr>
          <p:sp>
            <p:nvSpPr>
              <p:cNvPr id="102" name="Oval 26">
                <a:extLst>
                  <a:ext uri="{FF2B5EF4-FFF2-40B4-BE49-F238E27FC236}">
                    <a16:creationId xmlns:a16="http://schemas.microsoft.com/office/drawing/2014/main" id="{7623A200-AF45-43A0-A46D-79E426EEAE4F}"/>
                  </a:ext>
                </a:extLst>
              </p:cNvPr>
              <p:cNvSpPr>
                <a:spLocks noChangeArrowheads="1"/>
              </p:cNvSpPr>
              <p:nvPr/>
            </p:nvSpPr>
            <p:spPr bwMode="auto">
              <a:xfrm rot="5400000">
                <a:off x="5246" y="838"/>
                <a:ext cx="219" cy="226"/>
              </a:xfrm>
              <a:prstGeom prst="ellipse">
                <a:avLst/>
              </a:prstGeom>
              <a:solidFill>
                <a:srgbClr val="FFFFFF"/>
              </a:solidFill>
              <a:ln w="19050">
                <a:solidFill>
                  <a:srgbClr val="003478"/>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103" name="Oval 27">
                <a:extLst>
                  <a:ext uri="{FF2B5EF4-FFF2-40B4-BE49-F238E27FC236}">
                    <a16:creationId xmlns:a16="http://schemas.microsoft.com/office/drawing/2014/main" id="{D9C068D6-50F8-4518-AF13-A3009BD905DD}"/>
                  </a:ext>
                </a:extLst>
              </p:cNvPr>
              <p:cNvSpPr>
                <a:spLocks noChangeArrowheads="1"/>
              </p:cNvSpPr>
              <p:nvPr/>
            </p:nvSpPr>
            <p:spPr bwMode="auto">
              <a:xfrm rot="5400000">
                <a:off x="5276" y="868"/>
                <a:ext cx="159" cy="165"/>
              </a:xfrm>
              <a:prstGeom prst="ellipse">
                <a:avLst/>
              </a:prstGeom>
              <a:solidFill>
                <a:srgbClr val="FECB00">
                  <a:lumMod val="60000"/>
                  <a:lumOff val="40000"/>
                </a:srgbClr>
              </a:solidFill>
              <a:ln w="19050">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104" name="Oval 28">
                <a:extLst>
                  <a:ext uri="{FF2B5EF4-FFF2-40B4-BE49-F238E27FC236}">
                    <a16:creationId xmlns:a16="http://schemas.microsoft.com/office/drawing/2014/main" id="{E6A4B484-93E3-4219-B3DC-222A71BF2564}"/>
                  </a:ext>
                </a:extLst>
              </p:cNvPr>
              <p:cNvSpPr>
                <a:spLocks noChangeArrowheads="1"/>
              </p:cNvSpPr>
              <p:nvPr/>
            </p:nvSpPr>
            <p:spPr bwMode="auto">
              <a:xfrm>
                <a:off x="5314" y="907"/>
                <a:ext cx="88" cy="88"/>
              </a:xfrm>
              <a:prstGeom prst="ellipse">
                <a:avLst/>
              </a:prstGeom>
              <a:solidFill>
                <a:srgbClr val="3333FF"/>
              </a:solidFill>
              <a:ln w="19050">
                <a:solidFill>
                  <a:srgbClr val="000000"/>
                </a:solidFill>
                <a:round/>
                <a:headEnd/>
                <a:tailEnd/>
              </a:ln>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grpSp>
            <p:nvGrpSpPr>
              <p:cNvPr id="105" name="Group 29">
                <a:extLst>
                  <a:ext uri="{FF2B5EF4-FFF2-40B4-BE49-F238E27FC236}">
                    <a16:creationId xmlns:a16="http://schemas.microsoft.com/office/drawing/2014/main" id="{A7342A51-FC77-4573-A570-73B9C9AEF4D3}"/>
                  </a:ext>
                </a:extLst>
              </p:cNvPr>
              <p:cNvGrpSpPr>
                <a:grpSpLocks/>
              </p:cNvGrpSpPr>
              <p:nvPr/>
            </p:nvGrpSpPr>
            <p:grpSpPr bwMode="auto">
              <a:xfrm>
                <a:off x="5335" y="663"/>
                <a:ext cx="404" cy="267"/>
                <a:chOff x="5356" y="450"/>
                <a:chExt cx="404" cy="267"/>
              </a:xfrm>
            </p:grpSpPr>
            <p:sp>
              <p:nvSpPr>
                <p:cNvPr id="106" name="Freeform 30">
                  <a:extLst>
                    <a:ext uri="{FF2B5EF4-FFF2-40B4-BE49-F238E27FC236}">
                      <a16:creationId xmlns:a16="http://schemas.microsoft.com/office/drawing/2014/main" id="{917C8852-BD0D-4160-B923-C2121567E68E}"/>
                    </a:ext>
                  </a:extLst>
                </p:cNvPr>
                <p:cNvSpPr>
                  <a:spLocks/>
                </p:cNvSpPr>
                <p:nvPr/>
              </p:nvSpPr>
              <p:spPr bwMode="auto">
                <a:xfrm rot="-1597018">
                  <a:off x="5356" y="682"/>
                  <a:ext cx="121" cy="35"/>
                </a:xfrm>
                <a:custGeom>
                  <a:avLst/>
                  <a:gdLst>
                    <a:gd name="T0" fmla="*/ 0 w 121"/>
                    <a:gd name="T1" fmla="*/ 34 h 35"/>
                    <a:gd name="T2" fmla="*/ 120 w 121"/>
                    <a:gd name="T3" fmla="*/ 0 h 35"/>
                    <a:gd name="T4" fmla="*/ 120 w 121"/>
                    <a:gd name="T5" fmla="*/ 25 h 35"/>
                    <a:gd name="T6" fmla="*/ 0 w 121"/>
                    <a:gd name="T7" fmla="*/ 34 h 35"/>
                    <a:gd name="T8" fmla="*/ 0 60000 65536"/>
                    <a:gd name="T9" fmla="*/ 0 60000 65536"/>
                    <a:gd name="T10" fmla="*/ 0 60000 65536"/>
                    <a:gd name="T11" fmla="*/ 0 60000 65536"/>
                    <a:gd name="T12" fmla="*/ 0 w 121"/>
                    <a:gd name="T13" fmla="*/ 0 h 35"/>
                    <a:gd name="T14" fmla="*/ 121 w 121"/>
                    <a:gd name="T15" fmla="*/ 35 h 35"/>
                  </a:gdLst>
                  <a:ahLst/>
                  <a:cxnLst>
                    <a:cxn ang="T8">
                      <a:pos x="T0" y="T1"/>
                    </a:cxn>
                    <a:cxn ang="T9">
                      <a:pos x="T2" y="T3"/>
                    </a:cxn>
                    <a:cxn ang="T10">
                      <a:pos x="T4" y="T5"/>
                    </a:cxn>
                    <a:cxn ang="T11">
                      <a:pos x="T6" y="T7"/>
                    </a:cxn>
                  </a:cxnLst>
                  <a:rect l="T12" t="T13" r="T14" b="T15"/>
                  <a:pathLst>
                    <a:path w="121" h="35">
                      <a:moveTo>
                        <a:pt x="0" y="34"/>
                      </a:moveTo>
                      <a:lnTo>
                        <a:pt x="120" y="0"/>
                      </a:lnTo>
                      <a:lnTo>
                        <a:pt x="120" y="25"/>
                      </a:lnTo>
                      <a:lnTo>
                        <a:pt x="0" y="34"/>
                      </a:lnTo>
                    </a:path>
                  </a:pathLst>
                </a:custGeom>
                <a:solidFill>
                  <a:srgbClr val="FCFEB9"/>
                </a:solidFill>
                <a:ln w="12700" cap="rnd" cmpd="sng">
                  <a:solidFill>
                    <a:srgbClr val="000000"/>
                  </a:solidFill>
                  <a:prstDash val="solid"/>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107" name="Freeform 31">
                  <a:extLst>
                    <a:ext uri="{FF2B5EF4-FFF2-40B4-BE49-F238E27FC236}">
                      <a16:creationId xmlns:a16="http://schemas.microsoft.com/office/drawing/2014/main" id="{9B012FA9-EC98-40A5-8333-AE5708B53CE1}"/>
                    </a:ext>
                  </a:extLst>
                </p:cNvPr>
                <p:cNvSpPr>
                  <a:spLocks/>
                </p:cNvSpPr>
                <p:nvPr/>
              </p:nvSpPr>
              <p:spPr bwMode="auto">
                <a:xfrm rot="-1597018">
                  <a:off x="5460" y="595"/>
                  <a:ext cx="171" cy="51"/>
                </a:xfrm>
                <a:custGeom>
                  <a:avLst/>
                  <a:gdLst>
                    <a:gd name="T0" fmla="*/ 167 w 171"/>
                    <a:gd name="T1" fmla="*/ 0 h 51"/>
                    <a:gd name="T2" fmla="*/ 43 w 171"/>
                    <a:gd name="T3" fmla="*/ 6 h 51"/>
                    <a:gd name="T4" fmla="*/ 0 w 171"/>
                    <a:gd name="T5" fmla="*/ 21 h 51"/>
                    <a:gd name="T6" fmla="*/ 0 w 171"/>
                    <a:gd name="T7" fmla="*/ 48 h 51"/>
                    <a:gd name="T8" fmla="*/ 48 w 171"/>
                    <a:gd name="T9" fmla="*/ 50 h 51"/>
                    <a:gd name="T10" fmla="*/ 170 w 171"/>
                    <a:gd name="T11" fmla="*/ 15 h 51"/>
                    <a:gd name="T12" fmla="*/ 0 60000 65536"/>
                    <a:gd name="T13" fmla="*/ 0 60000 65536"/>
                    <a:gd name="T14" fmla="*/ 0 60000 65536"/>
                    <a:gd name="T15" fmla="*/ 0 60000 65536"/>
                    <a:gd name="T16" fmla="*/ 0 60000 65536"/>
                    <a:gd name="T17" fmla="*/ 0 60000 65536"/>
                    <a:gd name="T18" fmla="*/ 0 w 171"/>
                    <a:gd name="T19" fmla="*/ 0 h 51"/>
                    <a:gd name="T20" fmla="*/ 171 w 171"/>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71" h="51">
                      <a:moveTo>
                        <a:pt x="167" y="0"/>
                      </a:moveTo>
                      <a:lnTo>
                        <a:pt x="43" y="6"/>
                      </a:lnTo>
                      <a:lnTo>
                        <a:pt x="0" y="21"/>
                      </a:lnTo>
                      <a:lnTo>
                        <a:pt x="0" y="48"/>
                      </a:lnTo>
                      <a:lnTo>
                        <a:pt x="48" y="50"/>
                      </a:lnTo>
                      <a:lnTo>
                        <a:pt x="170" y="15"/>
                      </a:lnTo>
                    </a:path>
                  </a:pathLst>
                </a:custGeom>
                <a:solidFill>
                  <a:srgbClr val="FFFF66"/>
                </a:solidFill>
                <a:ln w="19050" cap="rnd" cmpd="sng">
                  <a:solidFill>
                    <a:srgbClr val="000000"/>
                  </a:solidFill>
                  <a:prstDash val="solid"/>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108" name="Freeform 32">
                  <a:extLst>
                    <a:ext uri="{FF2B5EF4-FFF2-40B4-BE49-F238E27FC236}">
                      <a16:creationId xmlns:a16="http://schemas.microsoft.com/office/drawing/2014/main" id="{76B55A41-A42C-4A3D-A896-1AA74C722268}"/>
                    </a:ext>
                  </a:extLst>
                </p:cNvPr>
                <p:cNvSpPr>
                  <a:spLocks/>
                </p:cNvSpPr>
                <p:nvPr/>
              </p:nvSpPr>
              <p:spPr bwMode="auto">
                <a:xfrm rot="-1597018">
                  <a:off x="5594" y="450"/>
                  <a:ext cx="166" cy="128"/>
                </a:xfrm>
                <a:custGeom>
                  <a:avLst/>
                  <a:gdLst>
                    <a:gd name="T0" fmla="*/ 0 w 166"/>
                    <a:gd name="T1" fmla="*/ 78 h 128"/>
                    <a:gd name="T2" fmla="*/ 27 w 166"/>
                    <a:gd name="T3" fmla="*/ 127 h 128"/>
                    <a:gd name="T4" fmla="*/ 165 w 166"/>
                    <a:gd name="T5" fmla="*/ 106 h 128"/>
                    <a:gd name="T6" fmla="*/ 125 w 166"/>
                    <a:gd name="T7" fmla="*/ 56 h 128"/>
                    <a:gd name="T8" fmla="*/ 158 w 166"/>
                    <a:gd name="T9" fmla="*/ 0 h 128"/>
                    <a:gd name="T10" fmla="*/ 153 w 166"/>
                    <a:gd name="T11" fmla="*/ 0 h 128"/>
                    <a:gd name="T12" fmla="*/ 149 w 166"/>
                    <a:gd name="T13" fmla="*/ 0 h 128"/>
                    <a:gd name="T14" fmla="*/ 143 w 166"/>
                    <a:gd name="T15" fmla="*/ 3 h 128"/>
                    <a:gd name="T16" fmla="*/ 139 w 166"/>
                    <a:gd name="T17" fmla="*/ 3 h 128"/>
                    <a:gd name="T18" fmla="*/ 132 w 166"/>
                    <a:gd name="T19" fmla="*/ 3 h 128"/>
                    <a:gd name="T20" fmla="*/ 127 w 166"/>
                    <a:gd name="T21" fmla="*/ 3 h 128"/>
                    <a:gd name="T22" fmla="*/ 122 w 166"/>
                    <a:gd name="T23" fmla="*/ 6 h 128"/>
                    <a:gd name="T24" fmla="*/ 117 w 166"/>
                    <a:gd name="T25" fmla="*/ 6 h 128"/>
                    <a:gd name="T26" fmla="*/ 14 w 166"/>
                    <a:gd name="T27" fmla="*/ 19 h 128"/>
                    <a:gd name="T28" fmla="*/ 0 w 166"/>
                    <a:gd name="T29" fmla="*/ 78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128"/>
                    <a:gd name="T47" fmla="*/ 166 w 166"/>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128">
                      <a:moveTo>
                        <a:pt x="0" y="78"/>
                      </a:moveTo>
                      <a:lnTo>
                        <a:pt x="27" y="127"/>
                      </a:lnTo>
                      <a:lnTo>
                        <a:pt x="165" y="106"/>
                      </a:lnTo>
                      <a:lnTo>
                        <a:pt x="125" y="56"/>
                      </a:lnTo>
                      <a:lnTo>
                        <a:pt x="158" y="0"/>
                      </a:lnTo>
                      <a:lnTo>
                        <a:pt x="153" y="0"/>
                      </a:lnTo>
                      <a:lnTo>
                        <a:pt x="149" y="0"/>
                      </a:lnTo>
                      <a:lnTo>
                        <a:pt x="143" y="3"/>
                      </a:lnTo>
                      <a:lnTo>
                        <a:pt x="139" y="3"/>
                      </a:lnTo>
                      <a:lnTo>
                        <a:pt x="132" y="3"/>
                      </a:lnTo>
                      <a:lnTo>
                        <a:pt x="127" y="3"/>
                      </a:lnTo>
                      <a:lnTo>
                        <a:pt x="122" y="6"/>
                      </a:lnTo>
                      <a:lnTo>
                        <a:pt x="117" y="6"/>
                      </a:lnTo>
                      <a:lnTo>
                        <a:pt x="14" y="19"/>
                      </a:lnTo>
                      <a:lnTo>
                        <a:pt x="0" y="78"/>
                      </a:lnTo>
                    </a:path>
                  </a:pathLst>
                </a:custGeom>
                <a:solidFill>
                  <a:srgbClr val="FF0000"/>
                </a:solidFill>
                <a:ln w="19050" cap="rnd" cmpd="sng">
                  <a:solidFill>
                    <a:srgbClr val="000000"/>
                  </a:solidFill>
                  <a:prstDash val="solid"/>
                  <a:round/>
                  <a:headEnd type="none" w="med" len="med"/>
                  <a:tailEnd type="non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109" name="Line 33">
                  <a:extLst>
                    <a:ext uri="{FF2B5EF4-FFF2-40B4-BE49-F238E27FC236}">
                      <a16:creationId xmlns:a16="http://schemas.microsoft.com/office/drawing/2014/main" id="{216DBA79-BBFB-4FCE-8B14-0BB0268313E2}"/>
                    </a:ext>
                  </a:extLst>
                </p:cNvPr>
                <p:cNvSpPr>
                  <a:spLocks noChangeShapeType="1"/>
                </p:cNvSpPr>
                <p:nvPr/>
              </p:nvSpPr>
              <p:spPr bwMode="auto">
                <a:xfrm rot="20002982" flipV="1">
                  <a:off x="5606" y="516"/>
                  <a:ext cx="116" cy="27"/>
                </a:xfrm>
                <a:prstGeom prst="line">
                  <a:avLst/>
                </a:prstGeom>
                <a:noFill/>
                <a:ln w="19050">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grpSp>
        </p:grpSp>
        <p:sp>
          <p:nvSpPr>
            <p:cNvPr id="100" name="Rectangle 20">
              <a:extLst>
                <a:ext uri="{FF2B5EF4-FFF2-40B4-BE49-F238E27FC236}">
                  <a16:creationId xmlns:a16="http://schemas.microsoft.com/office/drawing/2014/main" id="{7BAAF6A3-B6CA-47E9-B806-FBAECB0BAAE4}"/>
                </a:ext>
              </a:extLst>
            </p:cNvPr>
            <p:cNvSpPr>
              <a:spLocks noChangeArrowheads="1"/>
            </p:cNvSpPr>
            <p:nvPr/>
          </p:nvSpPr>
          <p:spPr bwMode="auto">
            <a:xfrm>
              <a:off x="5255419" y="2468777"/>
              <a:ext cx="228600" cy="209550"/>
            </a:xfrm>
            <a:prstGeom prst="rect">
              <a:avLst/>
            </a:prstGeom>
            <a:solidFill>
              <a:srgbClr val="FF0000"/>
            </a:solidFill>
            <a:ln w="28575">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uLnTx/>
                <a:uFillTx/>
                <a:latin typeface="Arial" charset="0"/>
                <a:ea typeface="ＭＳ Ｐゴシック" pitchFamily="34" charset="-128"/>
              </a:endParaRPr>
            </a:p>
          </p:txBody>
        </p:sp>
        <p:sp>
          <p:nvSpPr>
            <p:cNvPr id="101" name="Text Box 19">
              <a:extLst>
                <a:ext uri="{FF2B5EF4-FFF2-40B4-BE49-F238E27FC236}">
                  <a16:creationId xmlns:a16="http://schemas.microsoft.com/office/drawing/2014/main" id="{492410DC-38B9-47FC-A68D-D56DC0A35135}"/>
                </a:ext>
              </a:extLst>
            </p:cNvPr>
            <p:cNvSpPr txBox="1">
              <a:spLocks noChangeArrowheads="1"/>
            </p:cNvSpPr>
            <p:nvPr/>
          </p:nvSpPr>
          <p:spPr bwMode="auto">
            <a:xfrm>
              <a:off x="4587875" y="2644991"/>
              <a:ext cx="1206527" cy="478215"/>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1" i="1" u="none" strike="noStrike" kern="0" cap="none" spc="0" normalizeH="0" baseline="0" noProof="0" dirty="0">
                  <a:ln>
                    <a:noFill/>
                  </a:ln>
                  <a:solidFill>
                    <a:srgbClr val="C00000"/>
                  </a:solidFill>
                  <a:effectLst/>
                  <a:uLnTx/>
                  <a:uFillTx/>
                  <a:latin typeface="Arial" charset="0"/>
                  <a:ea typeface="ＭＳ Ｐゴシック" pitchFamily="34" charset="-128"/>
                </a:rPr>
                <a:t>Lose on</a:t>
              </a:r>
              <a:br>
                <a:rPr kumimoji="0" lang="en-US" altLang="en-US" sz="1400" b="1" i="1" u="none" strike="noStrike" kern="0" cap="none" spc="0" normalizeH="0" baseline="0" noProof="0" dirty="0">
                  <a:ln>
                    <a:noFill/>
                  </a:ln>
                  <a:solidFill>
                    <a:srgbClr val="C00000"/>
                  </a:solidFill>
                  <a:effectLst/>
                  <a:uLnTx/>
                  <a:uFillTx/>
                  <a:latin typeface="Arial" charset="0"/>
                  <a:ea typeface="ＭＳ Ｐゴシック" pitchFamily="34" charset="-128"/>
                </a:rPr>
              </a:br>
              <a:r>
                <a:rPr kumimoji="0" lang="en-US" altLang="en-US" sz="1400" b="1" i="1" u="none" strike="noStrike" kern="0" cap="none" spc="0" normalizeH="0" baseline="0" noProof="0" dirty="0">
                  <a:ln>
                    <a:noFill/>
                  </a:ln>
                  <a:solidFill>
                    <a:srgbClr val="C00000"/>
                  </a:solidFill>
                  <a:effectLst/>
                  <a:uLnTx/>
                  <a:uFillTx/>
                  <a:latin typeface="Arial" charset="0"/>
                  <a:ea typeface="ＭＳ Ｐゴシック" pitchFamily="34" charset="-128"/>
                </a:rPr>
                <a:t>Performance</a:t>
              </a:r>
            </a:p>
          </p:txBody>
        </p:sp>
      </p:grpSp>
    </p:spTree>
    <p:extLst>
      <p:ext uri="{BB962C8B-B14F-4D97-AF65-F5344CB8AC3E}">
        <p14:creationId xmlns:p14="http://schemas.microsoft.com/office/powerpoint/2010/main" val="310834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Design To Cost (DTC)?</a:t>
            </a:r>
          </a:p>
        </p:txBody>
      </p:sp>
      <p:sp>
        <p:nvSpPr>
          <p:cNvPr id="3" name="Content Placeholder 2"/>
          <p:cNvSpPr>
            <a:spLocks noGrp="1"/>
          </p:cNvSpPr>
          <p:nvPr>
            <p:ph idx="1"/>
          </p:nvPr>
        </p:nvSpPr>
        <p:spPr>
          <a:xfrm>
            <a:off x="1985964" y="1176786"/>
            <a:ext cx="8224837" cy="4247317"/>
          </a:xfrm>
        </p:spPr>
        <p:txBody>
          <a:bodyPr/>
          <a:lstStyle/>
          <a:p>
            <a:r>
              <a:rPr lang="en-US" dirty="0">
                <a:solidFill>
                  <a:schemeClr val="tx2"/>
                </a:solidFill>
              </a:rPr>
              <a:t>A Process for Aligning System Design with Cost Targets</a:t>
            </a:r>
          </a:p>
          <a:p>
            <a:pPr lvl="1"/>
            <a:r>
              <a:rPr lang="en-US" dirty="0">
                <a:solidFill>
                  <a:schemeClr val="tx2"/>
                </a:solidFill>
              </a:rPr>
              <a:t>Minimizing cost while achieving required performance</a:t>
            </a:r>
          </a:p>
          <a:p>
            <a:pPr lvl="1"/>
            <a:r>
              <a:rPr lang="en-US" dirty="0">
                <a:solidFill>
                  <a:schemeClr val="tx2"/>
                </a:solidFill>
              </a:rPr>
              <a:t>Tracking costs &amp; performing cost/performance tradeoffs</a:t>
            </a:r>
          </a:p>
          <a:p>
            <a:pPr lvl="1"/>
            <a:r>
              <a:rPr lang="en-US" dirty="0">
                <a:solidFill>
                  <a:schemeClr val="tx2"/>
                </a:solidFill>
              </a:rPr>
              <a:t>Often target is a Unit Cost, but can also be Development &amp; O&amp;S costs</a:t>
            </a:r>
          </a:p>
          <a:p>
            <a:pPr>
              <a:spcBef>
                <a:spcPts val="1800"/>
              </a:spcBef>
            </a:pPr>
            <a:r>
              <a:rPr lang="en-US" dirty="0">
                <a:solidFill>
                  <a:schemeClr val="tx2"/>
                </a:solidFill>
              </a:rPr>
              <a:t>Purpose:  </a:t>
            </a:r>
          </a:p>
          <a:p>
            <a:pPr lvl="1"/>
            <a:r>
              <a:rPr lang="en-US" dirty="0">
                <a:solidFill>
                  <a:schemeClr val="tx2"/>
                </a:solidFill>
              </a:rPr>
              <a:t>(1) Improve </a:t>
            </a:r>
            <a:r>
              <a:rPr lang="en-US" i="1" dirty="0">
                <a:solidFill>
                  <a:schemeClr val="tx2"/>
                </a:solidFill>
              </a:rPr>
              <a:t>Situational Awareness </a:t>
            </a:r>
            <a:r>
              <a:rPr lang="en-US" dirty="0">
                <a:solidFill>
                  <a:schemeClr val="tx2"/>
                </a:solidFill>
              </a:rPr>
              <a:t>of Costs During Development</a:t>
            </a:r>
          </a:p>
          <a:p>
            <a:pPr lvl="1"/>
            <a:r>
              <a:rPr lang="en-US" dirty="0">
                <a:solidFill>
                  <a:schemeClr val="tx2"/>
                </a:solidFill>
              </a:rPr>
              <a:t>(2) Focus on </a:t>
            </a:r>
            <a:r>
              <a:rPr lang="en-US" i="1" dirty="0">
                <a:solidFill>
                  <a:schemeClr val="tx2"/>
                </a:solidFill>
              </a:rPr>
              <a:t>Maximizing Value </a:t>
            </a:r>
            <a:r>
              <a:rPr lang="en-US" dirty="0">
                <a:solidFill>
                  <a:schemeClr val="tx2"/>
                </a:solidFill>
              </a:rPr>
              <a:t>of Our Solutions to Customer</a:t>
            </a:r>
          </a:p>
          <a:p>
            <a:pPr lvl="1"/>
            <a:r>
              <a:rPr lang="en-US" dirty="0">
                <a:solidFill>
                  <a:schemeClr val="tx2"/>
                </a:solidFill>
              </a:rPr>
              <a:t>(3) </a:t>
            </a:r>
            <a:r>
              <a:rPr lang="en-US" i="1" dirty="0">
                <a:solidFill>
                  <a:schemeClr val="tx2"/>
                </a:solidFill>
              </a:rPr>
              <a:t>Promote Innovation </a:t>
            </a:r>
            <a:r>
              <a:rPr lang="en-US" dirty="0">
                <a:solidFill>
                  <a:schemeClr val="tx2"/>
                </a:solidFill>
              </a:rPr>
              <a:t>to Maximize Performance within Constraints</a:t>
            </a:r>
          </a:p>
          <a:p>
            <a:pPr>
              <a:spcBef>
                <a:spcPts val="1800"/>
              </a:spcBef>
            </a:pPr>
            <a:r>
              <a:rPr lang="en-US" dirty="0">
                <a:solidFill>
                  <a:schemeClr val="tx2"/>
                </a:solidFill>
              </a:rPr>
              <a:t>Goal:  Technical Solutions Aligned to Cost Requirements Resulting in Increased Customer Value &amp; Business Success</a:t>
            </a:r>
          </a:p>
        </p:txBody>
      </p:sp>
      <p:sp>
        <p:nvSpPr>
          <p:cNvPr id="4" name="AutoShape 19"/>
          <p:cNvSpPr>
            <a:spLocks noChangeArrowheads="1"/>
          </p:cNvSpPr>
          <p:nvPr/>
        </p:nvSpPr>
        <p:spPr bwMode="auto">
          <a:xfrm>
            <a:off x="1835932" y="5512474"/>
            <a:ext cx="8520135" cy="543166"/>
          </a:xfrm>
          <a:prstGeom prst="bevel">
            <a:avLst>
              <a:gd name="adj" fmla="val 12500"/>
            </a:avLst>
          </a:prstGeom>
          <a:solidFill>
            <a:schemeClr val="bg1"/>
          </a:solidFill>
          <a:ln w="12700">
            <a:noFill/>
            <a:miter lim="800000"/>
            <a:headEnd/>
            <a:tailEnd/>
          </a:ln>
          <a:effectLst>
            <a:outerShdw dist="53882" dir="2700000" algn="ctr" rotWithShape="0">
              <a:schemeClr val="tx2">
                <a:lumMod val="75000"/>
              </a:schemeClr>
            </a:outerShdw>
          </a:effectLst>
        </p:spPr>
        <p:txBody>
          <a:bodyPr wrap="none" anchor="ctr"/>
          <a:lstStyle/>
          <a:p>
            <a:pPr algn="ctr">
              <a:defRPr/>
            </a:pPr>
            <a:r>
              <a:rPr lang="en-US" i="1" dirty="0">
                <a:solidFill>
                  <a:schemeClr val="tx2"/>
                </a:solidFill>
                <a:effectLst>
                  <a:outerShdw blurRad="38100" dist="38100" dir="2700000" algn="tl">
                    <a:srgbClr val="000000"/>
                  </a:outerShdw>
                </a:effectLst>
              </a:rPr>
              <a:t>Unaffordable Systems Do Not Make It to Production or the Warfighter</a:t>
            </a:r>
          </a:p>
        </p:txBody>
      </p:sp>
    </p:spTree>
    <p:extLst>
      <p:ext uri="{BB962C8B-B14F-4D97-AF65-F5344CB8AC3E}">
        <p14:creationId xmlns:p14="http://schemas.microsoft.com/office/powerpoint/2010/main" val="2881704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820588" y="118308"/>
            <a:ext cx="6853237" cy="531812"/>
          </a:xfrm>
          <a:prstGeom prst="rect">
            <a:avLst/>
          </a:prstGeom>
        </p:spPr>
        <p:txBody>
          <a:bodyPr/>
          <a:lstStyle>
            <a:lvl1pPr algn="l" defTabSz="887413" rtl="0" eaLnBrk="1" fontAlgn="base" hangingPunct="1">
              <a:spcBef>
                <a:spcPct val="0"/>
              </a:spcBef>
              <a:spcAft>
                <a:spcPct val="0"/>
              </a:spcAft>
              <a:defRPr sz="3600" b="1">
                <a:solidFill>
                  <a:schemeClr val="bg1"/>
                </a:solidFill>
                <a:latin typeface="Calibri"/>
                <a:ea typeface="ＭＳ Ｐゴシック" pitchFamily="-112" charset="-128"/>
                <a:cs typeface="Calibri"/>
              </a:defRPr>
            </a:lvl1pPr>
            <a:lvl2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l" defTabSz="887413" rtl="0" eaLnBrk="1" fontAlgn="base" hangingPunct="1">
              <a:spcBef>
                <a:spcPct val="0"/>
              </a:spcBef>
              <a:spcAft>
                <a:spcPct val="0"/>
              </a:spcAft>
              <a:defRPr sz="30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6pPr>
            <a:lvl7pPr marL="9144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7pPr>
            <a:lvl8pPr marL="13716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8pPr>
            <a:lvl9pPr marL="1828800" algn="l" defTabSz="887413"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9pPr>
          </a:lstStyle>
          <a:p>
            <a:r>
              <a:rPr lang="en-US" kern="0" dirty="0">
                <a:solidFill>
                  <a:srgbClr val="002F6C"/>
                </a:solidFill>
                <a:latin typeface="Arial"/>
              </a:rPr>
              <a:t>What is Design To Cost?</a:t>
            </a:r>
          </a:p>
        </p:txBody>
      </p:sp>
      <p:sp>
        <p:nvSpPr>
          <p:cNvPr id="16" name="Content Placeholder 2"/>
          <p:cNvSpPr txBox="1">
            <a:spLocks/>
          </p:cNvSpPr>
          <p:nvPr/>
        </p:nvSpPr>
        <p:spPr>
          <a:xfrm>
            <a:off x="1871664" y="954542"/>
            <a:ext cx="8464867" cy="1181862"/>
          </a:xfrm>
          <a:prstGeom prst="rect">
            <a:avLst/>
          </a:prstGeom>
        </p:spPr>
        <p:txBody>
          <a:bodyPr/>
          <a:lstStyle>
            <a:lvl1pPr marL="222250" indent="-222250" algn="l" defTabSz="887413" rtl="0" eaLnBrk="1" fontAlgn="base" hangingPunct="1">
              <a:spcBef>
                <a:spcPts val="600"/>
              </a:spcBef>
              <a:spcAft>
                <a:spcPct val="0"/>
              </a:spcAft>
              <a:buSzPct val="100000"/>
              <a:buChar char="•"/>
              <a:defRPr sz="2400" b="1">
                <a:solidFill>
                  <a:schemeClr val="bg2"/>
                </a:solidFill>
                <a:latin typeface="Calibri"/>
                <a:ea typeface="ＭＳ Ｐゴシック" pitchFamily="-112" charset="-128"/>
                <a:cs typeface="Calibri"/>
              </a:defRPr>
            </a:lvl1pPr>
            <a:lvl2pPr marL="511175" indent="-279400" algn="l" defTabSz="887413" rtl="0" eaLnBrk="1" fontAlgn="base" hangingPunct="1">
              <a:spcBef>
                <a:spcPts val="600"/>
              </a:spcBef>
              <a:spcAft>
                <a:spcPct val="0"/>
              </a:spcAft>
              <a:buSzPct val="100000"/>
              <a:buChar char="–"/>
              <a:defRPr sz="2000" b="1">
                <a:solidFill>
                  <a:schemeClr val="bg2"/>
                </a:solidFill>
                <a:latin typeface="Calibri"/>
                <a:ea typeface="ＭＳ Ｐゴシック" pitchFamily="-112" charset="-128"/>
                <a:cs typeface="Calibri"/>
              </a:defRPr>
            </a:lvl2pPr>
            <a:lvl3pPr marL="744538" indent="-233363" algn="l" defTabSz="887413" rtl="0" eaLnBrk="1" fontAlgn="base" hangingPunct="1">
              <a:spcBef>
                <a:spcPts val="600"/>
              </a:spcBef>
              <a:spcAft>
                <a:spcPct val="0"/>
              </a:spcAft>
              <a:buSzPct val="80000"/>
              <a:buChar char="•"/>
              <a:defRPr sz="2000" b="1">
                <a:solidFill>
                  <a:schemeClr val="bg2"/>
                </a:solidFill>
                <a:latin typeface="Calibri"/>
                <a:ea typeface="ＭＳ Ｐゴシック" pitchFamily="-112" charset="-128"/>
                <a:cs typeface="Calibri"/>
              </a:defRPr>
            </a:lvl3pPr>
            <a:lvl4pPr marL="914400" indent="-169863" algn="l" defTabSz="887413" rtl="0" eaLnBrk="1" fontAlgn="base" hangingPunct="1">
              <a:spcBef>
                <a:spcPct val="20000"/>
              </a:spcBef>
              <a:spcAft>
                <a:spcPct val="0"/>
              </a:spcAft>
              <a:buSzPct val="80000"/>
              <a:buFont typeface="Arial" charset="0"/>
              <a:buChar char="–"/>
              <a:defRPr b="1">
                <a:solidFill>
                  <a:schemeClr val="bg2"/>
                </a:solidFill>
                <a:latin typeface="+mn-lt"/>
                <a:ea typeface="ＭＳ Ｐゴシック" pitchFamily="-112" charset="-128"/>
              </a:defRPr>
            </a:lvl4pPr>
            <a:lvl5pPr marL="968375" algn="l" defTabSz="887413" rtl="0" eaLnBrk="1" fontAlgn="base" hangingPunct="1">
              <a:spcBef>
                <a:spcPct val="20000"/>
              </a:spcBef>
              <a:spcAft>
                <a:spcPct val="0"/>
              </a:spcAft>
              <a:buSzPct val="80000"/>
              <a:buFont typeface="Arial" charset="0"/>
              <a:defRPr b="1">
                <a:solidFill>
                  <a:schemeClr val="bg2"/>
                </a:solidFill>
                <a:latin typeface="+mn-lt"/>
                <a:ea typeface="ＭＳ Ｐゴシック" pitchFamily="-112" charset="-128"/>
              </a:defRPr>
            </a:lvl5pPr>
            <a:lvl6pPr marL="24511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3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5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7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a:lstStyle>
          <a:p>
            <a:pPr marL="0" indent="0" algn="ctr">
              <a:buNone/>
            </a:pPr>
            <a:r>
              <a:rPr lang="en-US" kern="0" dirty="0">
                <a:solidFill>
                  <a:srgbClr val="000000"/>
                </a:solidFill>
              </a:rPr>
              <a:t>Lockheed Martin’s process for managing </a:t>
            </a:r>
            <a:r>
              <a:rPr lang="en-US" u="sng" kern="0" dirty="0">
                <a:solidFill>
                  <a:srgbClr val="002F6C"/>
                </a:solidFill>
              </a:rPr>
              <a:t>Cost as a Requirement</a:t>
            </a:r>
          </a:p>
          <a:p>
            <a:pPr algn="ctr"/>
            <a:endParaRPr lang="en-US" kern="0" dirty="0">
              <a:solidFill>
                <a:srgbClr val="000000"/>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746" y="1601798"/>
            <a:ext cx="1704590" cy="1472873"/>
          </a:xfrm>
          <a:prstGeom prst="rect">
            <a:avLst/>
          </a:prstGeom>
        </p:spPr>
      </p:pic>
      <p:sp>
        <p:nvSpPr>
          <p:cNvPr id="18" name="TextBox 17"/>
          <p:cNvSpPr txBox="1"/>
          <p:nvPr/>
        </p:nvSpPr>
        <p:spPr>
          <a:xfrm>
            <a:off x="3294356" y="2192999"/>
            <a:ext cx="353108" cy="461665"/>
          </a:xfrm>
          <a:prstGeom prst="rect">
            <a:avLst/>
          </a:prstGeom>
          <a:noFill/>
        </p:spPr>
        <p:txBody>
          <a:bodyPr wrap="square" rtlCol="0">
            <a:spAutoFit/>
          </a:bodyPr>
          <a:lstStyle/>
          <a:p>
            <a:r>
              <a:rPr lang="en-US" sz="2400" dirty="0">
                <a:solidFill>
                  <a:srgbClr val="34B233">
                    <a:lumMod val="75000"/>
                  </a:srgbClr>
                </a:solidFill>
                <a:latin typeface="Arial" pitchFamily="34" charset="0"/>
                <a:ea typeface="ＭＳ Ｐゴシック"/>
              </a:rPr>
              <a:t>$</a:t>
            </a:r>
          </a:p>
        </p:txBody>
      </p:sp>
      <p:sp>
        <p:nvSpPr>
          <p:cNvPr id="19" name="TextBox 18"/>
          <p:cNvSpPr txBox="1"/>
          <p:nvPr/>
        </p:nvSpPr>
        <p:spPr>
          <a:xfrm>
            <a:off x="1776167" y="2077960"/>
            <a:ext cx="1180477" cy="276999"/>
          </a:xfrm>
          <a:prstGeom prst="rect">
            <a:avLst/>
          </a:prstGeom>
          <a:noFill/>
        </p:spPr>
        <p:txBody>
          <a:bodyPr wrap="square" rtlCol="0">
            <a:spAutoFit/>
          </a:bodyPr>
          <a:lstStyle/>
          <a:p>
            <a:pPr algn="ctr"/>
            <a:r>
              <a:rPr lang="en-US" sz="1200" dirty="0">
                <a:solidFill>
                  <a:srgbClr val="003478"/>
                </a:solidFill>
                <a:latin typeface="Arial" pitchFamily="34" charset="0"/>
                <a:ea typeface="ＭＳ Ｐゴシック"/>
              </a:rPr>
              <a:t>Performance</a:t>
            </a:r>
          </a:p>
        </p:txBody>
      </p:sp>
      <p:sp>
        <p:nvSpPr>
          <p:cNvPr id="20" name="TextBox 19"/>
          <p:cNvSpPr txBox="1"/>
          <p:nvPr/>
        </p:nvSpPr>
        <p:spPr>
          <a:xfrm>
            <a:off x="2065974" y="3074670"/>
            <a:ext cx="1581491" cy="369332"/>
          </a:xfrm>
          <a:prstGeom prst="rect">
            <a:avLst/>
          </a:prstGeom>
          <a:noFill/>
        </p:spPr>
        <p:txBody>
          <a:bodyPr wrap="square" rtlCol="0">
            <a:spAutoFit/>
          </a:bodyPr>
          <a:lstStyle/>
          <a:p>
            <a:pPr algn="ctr"/>
            <a:r>
              <a:rPr lang="en-US" dirty="0">
                <a:solidFill>
                  <a:srgbClr val="000000"/>
                </a:solidFill>
                <a:latin typeface="Arial" pitchFamily="34" charset="0"/>
                <a:ea typeface="ＭＳ Ｐゴシック"/>
              </a:rPr>
              <a:t>Balance</a:t>
            </a:r>
          </a:p>
        </p:txBody>
      </p:sp>
      <p:pic>
        <p:nvPicPr>
          <p:cNvPr id="21" name="Picture 20"/>
          <p:cNvPicPr>
            <a:picLocks noChangeAspect="1"/>
          </p:cNvPicPr>
          <p:nvPr/>
        </p:nvPicPr>
        <p:blipFill>
          <a:blip r:embed="rId4"/>
          <a:stretch>
            <a:fillRect/>
          </a:stretch>
        </p:blipFill>
        <p:spPr>
          <a:xfrm>
            <a:off x="8368665" y="1601798"/>
            <a:ext cx="1581150" cy="1495425"/>
          </a:xfrm>
          <a:prstGeom prst="rect">
            <a:avLst/>
          </a:prstGeom>
        </p:spPr>
      </p:pic>
      <p:sp>
        <p:nvSpPr>
          <p:cNvPr id="22" name="TextBox 21"/>
          <p:cNvSpPr txBox="1"/>
          <p:nvPr/>
        </p:nvSpPr>
        <p:spPr>
          <a:xfrm>
            <a:off x="8368665" y="3097223"/>
            <a:ext cx="1581150" cy="646331"/>
          </a:xfrm>
          <a:prstGeom prst="rect">
            <a:avLst/>
          </a:prstGeom>
          <a:noFill/>
        </p:spPr>
        <p:txBody>
          <a:bodyPr wrap="square" rtlCol="0">
            <a:spAutoFit/>
          </a:bodyPr>
          <a:lstStyle/>
          <a:p>
            <a:pPr algn="ctr"/>
            <a:r>
              <a:rPr lang="en-US" dirty="0">
                <a:solidFill>
                  <a:srgbClr val="000000"/>
                </a:solidFill>
                <a:latin typeface="Arial" pitchFamily="34" charset="0"/>
                <a:ea typeface="ＭＳ Ｐゴシック"/>
              </a:rPr>
              <a:t>Monitor &amp; Control</a:t>
            </a:r>
          </a:p>
        </p:txBody>
      </p:sp>
      <p:sp>
        <p:nvSpPr>
          <p:cNvPr id="23" name="AutoShape 9"/>
          <p:cNvSpPr>
            <a:spLocks noChangeArrowheads="1"/>
          </p:cNvSpPr>
          <p:nvPr/>
        </p:nvSpPr>
        <p:spPr bwMode="blackWhite">
          <a:xfrm>
            <a:off x="1981200" y="5822406"/>
            <a:ext cx="8229600" cy="430129"/>
          </a:xfrm>
          <a:prstGeom prst="bevel">
            <a:avLst>
              <a:gd name="adj" fmla="val 5079"/>
            </a:avLst>
          </a:prstGeom>
          <a:solidFill>
            <a:schemeClr val="bg1"/>
          </a:solidFill>
          <a:ln w="12700">
            <a:noFill/>
            <a:miter lim="800000"/>
            <a:headEnd/>
            <a:tailEnd/>
          </a:ln>
          <a:effectLst/>
        </p:spPr>
        <p:txBody>
          <a:bodyPr wrap="none" anchor="ctr"/>
          <a:lstStyle/>
          <a:p>
            <a:pPr algn="ctr">
              <a:defRPr/>
            </a:pPr>
            <a:r>
              <a:rPr lang="en-US" sz="2200" i="1" dirty="0">
                <a:solidFill>
                  <a:schemeClr val="tx2"/>
                </a:solidFill>
                <a:effectLst>
                  <a:outerShdw blurRad="38100" dist="38100" dir="2700000" algn="tl">
                    <a:srgbClr val="000000"/>
                  </a:outerShdw>
                </a:effectLst>
                <a:latin typeface="Arial Narrow" panose="020B0606020202030204" pitchFamily="34" charset="0"/>
              </a:rPr>
              <a:t>Unaffordable Systems Do Not Make It to Production or the Warfighter</a:t>
            </a:r>
          </a:p>
        </p:txBody>
      </p:sp>
      <p:sp>
        <p:nvSpPr>
          <p:cNvPr id="24" name="TextBox 23"/>
          <p:cNvSpPr txBox="1"/>
          <p:nvPr/>
        </p:nvSpPr>
        <p:spPr>
          <a:xfrm>
            <a:off x="5111115" y="3097222"/>
            <a:ext cx="1581150" cy="369332"/>
          </a:xfrm>
          <a:prstGeom prst="rect">
            <a:avLst/>
          </a:prstGeom>
          <a:noFill/>
        </p:spPr>
        <p:txBody>
          <a:bodyPr wrap="square" rtlCol="0">
            <a:spAutoFit/>
          </a:bodyPr>
          <a:lstStyle/>
          <a:p>
            <a:pPr algn="ctr"/>
            <a:r>
              <a:rPr lang="en-US" dirty="0">
                <a:solidFill>
                  <a:srgbClr val="000000"/>
                </a:solidFill>
                <a:latin typeface="Arial" pitchFamily="34" charset="0"/>
                <a:ea typeface="ＭＳ Ｐゴシック"/>
              </a:rPr>
              <a:t>Plan</a:t>
            </a:r>
          </a:p>
        </p:txBody>
      </p:sp>
      <p:pic>
        <p:nvPicPr>
          <p:cNvPr id="4" name="Picture 3"/>
          <p:cNvPicPr>
            <a:picLocks noChangeAspect="1"/>
          </p:cNvPicPr>
          <p:nvPr/>
        </p:nvPicPr>
        <p:blipFill>
          <a:blip r:embed="rId5"/>
          <a:stretch>
            <a:fillRect/>
          </a:stretch>
        </p:blipFill>
        <p:spPr>
          <a:xfrm>
            <a:off x="4684437" y="1689615"/>
            <a:ext cx="2434507" cy="1468430"/>
          </a:xfrm>
          <a:prstGeom prst="rect">
            <a:avLst/>
          </a:prstGeom>
          <a:ln>
            <a:solidFill>
              <a:schemeClr val="bg2"/>
            </a:solidFill>
          </a:ln>
        </p:spPr>
      </p:pic>
      <p:grpSp>
        <p:nvGrpSpPr>
          <p:cNvPr id="39" name="Group 38"/>
          <p:cNvGrpSpPr/>
          <p:nvPr/>
        </p:nvGrpSpPr>
        <p:grpSpPr>
          <a:xfrm>
            <a:off x="1741130" y="3497333"/>
            <a:ext cx="8595401" cy="2219225"/>
            <a:chOff x="217129" y="3497332"/>
            <a:chExt cx="8595401" cy="2219225"/>
          </a:xfrm>
        </p:grpSpPr>
        <p:sp>
          <p:nvSpPr>
            <p:cNvPr id="26" name="TextBox 25"/>
            <p:cNvSpPr txBox="1"/>
            <p:nvPr/>
          </p:nvSpPr>
          <p:spPr>
            <a:xfrm>
              <a:off x="3025912" y="5070226"/>
              <a:ext cx="2700968" cy="646331"/>
            </a:xfrm>
            <a:prstGeom prst="rect">
              <a:avLst/>
            </a:prstGeom>
            <a:noFill/>
          </p:spPr>
          <p:txBody>
            <a:bodyPr wrap="square" rtlCol="0">
              <a:spAutoFit/>
            </a:bodyPr>
            <a:lstStyle/>
            <a:p>
              <a:pPr algn="ctr"/>
              <a:r>
                <a:rPr lang="en-US" dirty="0">
                  <a:solidFill>
                    <a:srgbClr val="000000"/>
                  </a:solidFill>
                  <a:latin typeface="Arial" pitchFamily="34" charset="0"/>
                  <a:ea typeface="ＭＳ Ｐゴシック"/>
                </a:rPr>
                <a:t>Focus on </a:t>
              </a:r>
              <a:br>
                <a:rPr lang="en-US" dirty="0">
                  <a:solidFill>
                    <a:srgbClr val="000000"/>
                  </a:solidFill>
                  <a:latin typeface="Arial" pitchFamily="34" charset="0"/>
                  <a:ea typeface="ＭＳ Ｐゴシック"/>
                </a:rPr>
              </a:br>
              <a:r>
                <a:rPr lang="en-US" u="sng" dirty="0">
                  <a:solidFill>
                    <a:srgbClr val="000000"/>
                  </a:solidFill>
                  <a:latin typeface="Arial" pitchFamily="34" charset="0"/>
                  <a:ea typeface="ＭＳ Ｐゴシック"/>
                </a:rPr>
                <a:t>Customer</a:t>
              </a:r>
              <a:r>
                <a:rPr lang="en-US" dirty="0">
                  <a:solidFill>
                    <a:srgbClr val="000000"/>
                  </a:solidFill>
                  <a:latin typeface="Arial" pitchFamily="34" charset="0"/>
                  <a:ea typeface="ＭＳ Ｐゴシック"/>
                </a:rPr>
                <a:t> Value</a:t>
              </a:r>
            </a:p>
          </p:txBody>
        </p:sp>
        <p:pic>
          <p:nvPicPr>
            <p:cNvPr id="29" name="Picture 28"/>
            <p:cNvPicPr>
              <a:picLocks noChangeAspect="1"/>
            </p:cNvPicPr>
            <p:nvPr/>
          </p:nvPicPr>
          <p:blipFill>
            <a:blip r:embed="rId6"/>
            <a:stretch>
              <a:fillRect/>
            </a:stretch>
          </p:blipFill>
          <p:spPr>
            <a:xfrm>
              <a:off x="734176" y="3588109"/>
              <a:ext cx="1666875" cy="1752600"/>
            </a:xfrm>
            <a:prstGeom prst="rect">
              <a:avLst/>
            </a:prstGeom>
          </p:spPr>
        </p:pic>
        <p:sp>
          <p:nvSpPr>
            <p:cNvPr id="30" name="TextBox 29"/>
            <p:cNvSpPr txBox="1"/>
            <p:nvPr/>
          </p:nvSpPr>
          <p:spPr>
            <a:xfrm>
              <a:off x="217129" y="5253106"/>
              <a:ext cx="2700968" cy="369332"/>
            </a:xfrm>
            <a:prstGeom prst="rect">
              <a:avLst/>
            </a:prstGeom>
            <a:noFill/>
          </p:spPr>
          <p:txBody>
            <a:bodyPr wrap="square" rtlCol="0">
              <a:spAutoFit/>
            </a:bodyPr>
            <a:lstStyle/>
            <a:p>
              <a:pPr algn="ctr"/>
              <a:r>
                <a:rPr lang="en-US" dirty="0">
                  <a:solidFill>
                    <a:srgbClr val="000000"/>
                  </a:solidFill>
                  <a:latin typeface="Arial" pitchFamily="34" charset="0"/>
                  <a:ea typeface="ＭＳ Ｐゴシック"/>
                </a:rPr>
                <a:t>Innovate</a:t>
              </a:r>
            </a:p>
          </p:txBody>
        </p:sp>
        <p:sp>
          <p:nvSpPr>
            <p:cNvPr id="32" name="TextBox 31"/>
            <p:cNvSpPr txBox="1"/>
            <p:nvPr/>
          </p:nvSpPr>
          <p:spPr>
            <a:xfrm>
              <a:off x="6111562" y="5253106"/>
              <a:ext cx="2700968" cy="369332"/>
            </a:xfrm>
            <a:prstGeom prst="rect">
              <a:avLst/>
            </a:prstGeom>
            <a:noFill/>
          </p:spPr>
          <p:txBody>
            <a:bodyPr wrap="square" rtlCol="0">
              <a:spAutoFit/>
            </a:bodyPr>
            <a:lstStyle/>
            <a:p>
              <a:pPr algn="ctr"/>
              <a:r>
                <a:rPr lang="en-US" dirty="0">
                  <a:solidFill>
                    <a:srgbClr val="000000"/>
                  </a:solidFill>
                  <a:latin typeface="Arial" pitchFamily="34" charset="0"/>
                  <a:ea typeface="ＭＳ Ｐゴシック"/>
                </a:rPr>
                <a:t>Win</a:t>
              </a:r>
            </a:p>
          </p:txBody>
        </p:sp>
        <p:pic>
          <p:nvPicPr>
            <p:cNvPr id="37" name="Picture 36"/>
            <p:cNvPicPr>
              <a:picLocks noChangeAspect="1"/>
            </p:cNvPicPr>
            <p:nvPr/>
          </p:nvPicPr>
          <p:blipFill>
            <a:blip r:embed="rId7"/>
            <a:stretch>
              <a:fillRect/>
            </a:stretch>
          </p:blipFill>
          <p:spPr>
            <a:xfrm>
              <a:off x="3296571" y="3497332"/>
              <a:ext cx="2159650" cy="1615418"/>
            </a:xfrm>
            <a:prstGeom prst="rect">
              <a:avLst/>
            </a:prstGeom>
          </p:spPr>
        </p:pic>
        <p:pic>
          <p:nvPicPr>
            <p:cNvPr id="38" name="Picture 37"/>
            <p:cNvPicPr>
              <a:picLocks noChangeAspect="1"/>
            </p:cNvPicPr>
            <p:nvPr/>
          </p:nvPicPr>
          <p:blipFill>
            <a:blip r:embed="rId8"/>
            <a:stretch>
              <a:fillRect/>
            </a:stretch>
          </p:blipFill>
          <p:spPr>
            <a:xfrm>
              <a:off x="6976602" y="3805108"/>
              <a:ext cx="1028700" cy="1514475"/>
            </a:xfrm>
            <a:prstGeom prst="rect">
              <a:avLst/>
            </a:prstGeom>
          </p:spPr>
        </p:pic>
      </p:grpSp>
    </p:spTree>
    <p:extLst>
      <p:ext uri="{BB962C8B-B14F-4D97-AF65-F5344CB8AC3E}">
        <p14:creationId xmlns:p14="http://schemas.microsoft.com/office/powerpoint/2010/main" val="294653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361" y="306450"/>
            <a:ext cx="7312025" cy="531812"/>
          </a:xfrm>
        </p:spPr>
        <p:txBody>
          <a:bodyPr/>
          <a:lstStyle/>
          <a:p>
            <a:r>
              <a:rPr lang="en-US" sz="3200" dirty="0">
                <a:solidFill>
                  <a:srgbClr val="002F6C"/>
                </a:solidFill>
              </a:rPr>
              <a:t>LM Design To Cost Process</a:t>
            </a:r>
          </a:p>
        </p:txBody>
      </p:sp>
      <p:sp>
        <p:nvSpPr>
          <p:cNvPr id="54" name="Right Arrow 25">
            <a:extLst>
              <a:ext uri="{FF2B5EF4-FFF2-40B4-BE49-F238E27FC236}">
                <a16:creationId xmlns:a16="http://schemas.microsoft.com/office/drawing/2014/main" id="{D1B9F473-E38F-43B5-B234-A4AB102C941E}"/>
              </a:ext>
            </a:extLst>
          </p:cNvPr>
          <p:cNvSpPr/>
          <p:nvPr/>
        </p:nvSpPr>
        <p:spPr bwMode="auto">
          <a:xfrm>
            <a:off x="7057441" y="1868602"/>
            <a:ext cx="970778" cy="574767"/>
          </a:xfrm>
          <a:prstGeom prst="rightArrow">
            <a:avLst/>
          </a:prstGeom>
          <a:solidFill>
            <a:srgbClr val="00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56" name="Right Arrow 51">
            <a:extLst>
              <a:ext uri="{FF2B5EF4-FFF2-40B4-BE49-F238E27FC236}">
                <a16:creationId xmlns:a16="http://schemas.microsoft.com/office/drawing/2014/main" id="{9489B590-887D-4FC1-BD67-9522A8C96F30}"/>
              </a:ext>
            </a:extLst>
          </p:cNvPr>
          <p:cNvSpPr/>
          <p:nvPr/>
        </p:nvSpPr>
        <p:spPr bwMode="auto">
          <a:xfrm>
            <a:off x="6839034" y="4158575"/>
            <a:ext cx="850324" cy="574767"/>
          </a:xfrm>
          <a:prstGeom prst="rightArrow">
            <a:avLst/>
          </a:prstGeom>
          <a:solidFill>
            <a:srgbClr val="00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57" name="Right Arrow 49">
            <a:extLst>
              <a:ext uri="{FF2B5EF4-FFF2-40B4-BE49-F238E27FC236}">
                <a16:creationId xmlns:a16="http://schemas.microsoft.com/office/drawing/2014/main" id="{DD5041BA-8DC4-4577-B4CF-116C64381A28}"/>
              </a:ext>
            </a:extLst>
          </p:cNvPr>
          <p:cNvSpPr/>
          <p:nvPr/>
        </p:nvSpPr>
        <p:spPr bwMode="auto">
          <a:xfrm>
            <a:off x="3905200" y="4158575"/>
            <a:ext cx="854367" cy="574767"/>
          </a:xfrm>
          <a:prstGeom prst="rightArrow">
            <a:avLst/>
          </a:prstGeom>
          <a:solidFill>
            <a:srgbClr val="00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59" name="Right Arrow 48">
            <a:extLst>
              <a:ext uri="{FF2B5EF4-FFF2-40B4-BE49-F238E27FC236}">
                <a16:creationId xmlns:a16="http://schemas.microsoft.com/office/drawing/2014/main" id="{78EFFC83-658F-45FF-BE23-4617118EDC01}"/>
              </a:ext>
            </a:extLst>
          </p:cNvPr>
          <p:cNvSpPr/>
          <p:nvPr/>
        </p:nvSpPr>
        <p:spPr bwMode="auto">
          <a:xfrm>
            <a:off x="4163864" y="1868602"/>
            <a:ext cx="995959" cy="574767"/>
          </a:xfrm>
          <a:prstGeom prst="rightArrow">
            <a:avLst/>
          </a:prstGeom>
          <a:solidFill>
            <a:srgbClr val="00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0" name="Rectangle 59">
            <a:extLst>
              <a:ext uri="{FF2B5EF4-FFF2-40B4-BE49-F238E27FC236}">
                <a16:creationId xmlns:a16="http://schemas.microsoft.com/office/drawing/2014/main" id="{65B6F7F1-1FA3-473E-9395-D3DDA9430E57}"/>
              </a:ext>
            </a:extLst>
          </p:cNvPr>
          <p:cNvSpPr/>
          <p:nvPr/>
        </p:nvSpPr>
        <p:spPr bwMode="auto">
          <a:xfrm>
            <a:off x="9022217" y="2640719"/>
            <a:ext cx="328535" cy="555776"/>
          </a:xfrm>
          <a:prstGeom prst="rect">
            <a:avLst/>
          </a:prstGeom>
          <a:solidFill>
            <a:srgbClr val="00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1" name="Rectangle 60">
            <a:extLst>
              <a:ext uri="{FF2B5EF4-FFF2-40B4-BE49-F238E27FC236}">
                <a16:creationId xmlns:a16="http://schemas.microsoft.com/office/drawing/2014/main" id="{F7049BB9-42C4-42E0-A1BB-BDC16907EABF}"/>
              </a:ext>
            </a:extLst>
          </p:cNvPr>
          <p:cNvSpPr/>
          <p:nvPr/>
        </p:nvSpPr>
        <p:spPr bwMode="auto">
          <a:xfrm>
            <a:off x="2115351" y="1633175"/>
            <a:ext cx="2078182" cy="1039091"/>
          </a:xfrm>
          <a:prstGeom prst="rect">
            <a:avLst/>
          </a:prstGeom>
          <a:solidFill>
            <a:srgbClr val="DCE6F0"/>
          </a:solidFill>
          <a:ln w="12700" cap="flat" cmpd="sng" algn="ctr">
            <a:solidFill>
              <a:srgbClr val="003478"/>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Establish Initial </a:t>
            </a:r>
            <a:b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b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Program Cost &amp; Technical Targets</a:t>
            </a:r>
          </a:p>
        </p:txBody>
      </p:sp>
      <p:sp>
        <p:nvSpPr>
          <p:cNvPr id="63" name="Rectangle 62">
            <a:extLst>
              <a:ext uri="{FF2B5EF4-FFF2-40B4-BE49-F238E27FC236}">
                <a16:creationId xmlns:a16="http://schemas.microsoft.com/office/drawing/2014/main" id="{2437C5BF-5576-4C2A-B9D1-C4580AE182C1}"/>
              </a:ext>
            </a:extLst>
          </p:cNvPr>
          <p:cNvSpPr/>
          <p:nvPr/>
        </p:nvSpPr>
        <p:spPr bwMode="auto">
          <a:xfrm>
            <a:off x="5172524" y="1633175"/>
            <a:ext cx="2078182" cy="1039091"/>
          </a:xfrm>
          <a:prstGeom prst="rect">
            <a:avLst/>
          </a:prstGeom>
          <a:solidFill>
            <a:srgbClr val="DCE6F0"/>
          </a:solidFill>
          <a:ln w="12700" cap="flat" cmpd="sng" algn="ctr">
            <a:solidFill>
              <a:srgbClr val="003478"/>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Allocate Cost Targets </a:t>
            </a:r>
            <a:b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b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to High-Level </a:t>
            </a:r>
            <a:b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b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Program Elements</a:t>
            </a:r>
          </a:p>
        </p:txBody>
      </p:sp>
      <p:sp>
        <p:nvSpPr>
          <p:cNvPr id="64" name="Rectangle 63">
            <a:extLst>
              <a:ext uri="{FF2B5EF4-FFF2-40B4-BE49-F238E27FC236}">
                <a16:creationId xmlns:a16="http://schemas.microsoft.com/office/drawing/2014/main" id="{3F6E2606-E477-4FF7-9CC3-D751AC5E980C}"/>
              </a:ext>
            </a:extLst>
          </p:cNvPr>
          <p:cNvSpPr/>
          <p:nvPr/>
        </p:nvSpPr>
        <p:spPr bwMode="auto">
          <a:xfrm>
            <a:off x="1865537" y="3926414"/>
            <a:ext cx="2078182" cy="1039091"/>
          </a:xfrm>
          <a:prstGeom prst="rect">
            <a:avLst/>
          </a:prstGeom>
          <a:solidFill>
            <a:srgbClr val="DCE6F0"/>
          </a:solidFill>
          <a:ln w="12700" cap="flat" cmpd="sng" algn="ctr">
            <a:solidFill>
              <a:srgbClr val="003478"/>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Identify Candidate Architectures &amp; Technology Profiles</a:t>
            </a:r>
          </a:p>
        </p:txBody>
      </p:sp>
      <p:sp>
        <p:nvSpPr>
          <p:cNvPr id="65" name="Rectangle 64">
            <a:extLst>
              <a:ext uri="{FF2B5EF4-FFF2-40B4-BE49-F238E27FC236}">
                <a16:creationId xmlns:a16="http://schemas.microsoft.com/office/drawing/2014/main" id="{657FF808-2254-47F0-9D9B-CED4A855E81D}"/>
              </a:ext>
            </a:extLst>
          </p:cNvPr>
          <p:cNvSpPr/>
          <p:nvPr/>
        </p:nvSpPr>
        <p:spPr bwMode="auto">
          <a:xfrm>
            <a:off x="4770647" y="3905520"/>
            <a:ext cx="2078182" cy="1039091"/>
          </a:xfrm>
          <a:prstGeom prst="rect">
            <a:avLst/>
          </a:prstGeom>
          <a:solidFill>
            <a:srgbClr val="DCE6F0"/>
          </a:solidFill>
          <a:ln w="12700" cap="flat" cmpd="sng" algn="ctr">
            <a:solidFill>
              <a:srgbClr val="003478"/>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Evaluate Cost/ Performance/Risk vs Targets &amp; Select</a:t>
            </a:r>
          </a:p>
        </p:txBody>
      </p:sp>
      <p:sp>
        <p:nvSpPr>
          <p:cNvPr id="66" name="Rectangle 65">
            <a:extLst>
              <a:ext uri="{FF2B5EF4-FFF2-40B4-BE49-F238E27FC236}">
                <a16:creationId xmlns:a16="http://schemas.microsoft.com/office/drawing/2014/main" id="{6D7F379D-C21D-45E0-8249-8056F71012DF}"/>
              </a:ext>
            </a:extLst>
          </p:cNvPr>
          <p:cNvSpPr/>
          <p:nvPr/>
        </p:nvSpPr>
        <p:spPr bwMode="auto">
          <a:xfrm>
            <a:off x="7712968" y="3926414"/>
            <a:ext cx="2078182" cy="1039091"/>
          </a:xfrm>
          <a:prstGeom prst="rect">
            <a:avLst/>
          </a:prstGeom>
          <a:solidFill>
            <a:srgbClr val="DCE6F0"/>
          </a:solidFill>
          <a:ln w="12700" cap="flat" cmpd="sng" algn="ctr">
            <a:solidFill>
              <a:srgbClr val="003478"/>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Collaboratively Mature Solution &amp; Work </a:t>
            </a:r>
            <a:b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b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Towards Target</a:t>
            </a:r>
          </a:p>
        </p:txBody>
      </p:sp>
      <p:grpSp>
        <p:nvGrpSpPr>
          <p:cNvPr id="67" name="Group 66">
            <a:extLst>
              <a:ext uri="{FF2B5EF4-FFF2-40B4-BE49-F238E27FC236}">
                <a16:creationId xmlns:a16="http://schemas.microsoft.com/office/drawing/2014/main" id="{A8792743-1997-44A9-98E1-F621851E6D76}"/>
              </a:ext>
            </a:extLst>
          </p:cNvPr>
          <p:cNvGrpSpPr/>
          <p:nvPr/>
        </p:nvGrpSpPr>
        <p:grpSpPr>
          <a:xfrm>
            <a:off x="3749017" y="951769"/>
            <a:ext cx="548425" cy="567086"/>
            <a:chOff x="3547823" y="1147224"/>
            <a:chExt cx="1175597" cy="1215600"/>
          </a:xfrm>
        </p:grpSpPr>
        <p:sp>
          <p:nvSpPr>
            <p:cNvPr id="68" name="Oval 67">
              <a:extLst>
                <a:ext uri="{FF2B5EF4-FFF2-40B4-BE49-F238E27FC236}">
                  <a16:creationId xmlns:a16="http://schemas.microsoft.com/office/drawing/2014/main" id="{ECB33BB6-A116-4829-9802-D2CBA9D74AF4}"/>
                </a:ext>
              </a:extLst>
            </p:cNvPr>
            <p:cNvSpPr/>
            <p:nvPr/>
          </p:nvSpPr>
          <p:spPr bwMode="auto">
            <a:xfrm>
              <a:off x="3547823" y="1147224"/>
              <a:ext cx="1175597" cy="1215600"/>
            </a:xfrm>
            <a:prstGeom prst="ellipse">
              <a:avLst/>
            </a:prstGeom>
            <a:solidFill>
              <a:srgbClr val="DE383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69" name="Oval 68">
              <a:extLst>
                <a:ext uri="{FF2B5EF4-FFF2-40B4-BE49-F238E27FC236}">
                  <a16:creationId xmlns:a16="http://schemas.microsoft.com/office/drawing/2014/main" id="{41F5817E-7E13-4CC5-98C3-9A0004EBF3DB}"/>
                </a:ext>
              </a:extLst>
            </p:cNvPr>
            <p:cNvSpPr/>
            <p:nvPr/>
          </p:nvSpPr>
          <p:spPr bwMode="auto">
            <a:xfrm>
              <a:off x="3690887" y="1297751"/>
              <a:ext cx="883244" cy="913298"/>
            </a:xfrm>
            <a:prstGeom prst="ellipse">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0" name="Oval 69">
              <a:extLst>
                <a:ext uri="{FF2B5EF4-FFF2-40B4-BE49-F238E27FC236}">
                  <a16:creationId xmlns:a16="http://schemas.microsoft.com/office/drawing/2014/main" id="{60E7B65A-D84C-408C-89EC-DEF67CFCDF48}"/>
                </a:ext>
              </a:extLst>
            </p:cNvPr>
            <p:cNvSpPr/>
            <p:nvPr/>
          </p:nvSpPr>
          <p:spPr bwMode="auto">
            <a:xfrm>
              <a:off x="3800712" y="1411313"/>
              <a:ext cx="663595" cy="686175"/>
            </a:xfrm>
            <a:prstGeom prst="ellipse">
              <a:avLst/>
            </a:prstGeom>
            <a:solidFill>
              <a:srgbClr val="DE383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2" name="Oval 71">
              <a:extLst>
                <a:ext uri="{FF2B5EF4-FFF2-40B4-BE49-F238E27FC236}">
                  <a16:creationId xmlns:a16="http://schemas.microsoft.com/office/drawing/2014/main" id="{C0BA33A1-5171-4B65-A5CF-6B3F6D904D6B}"/>
                </a:ext>
              </a:extLst>
            </p:cNvPr>
            <p:cNvSpPr/>
            <p:nvPr/>
          </p:nvSpPr>
          <p:spPr bwMode="auto">
            <a:xfrm>
              <a:off x="3929601" y="1553283"/>
              <a:ext cx="412040" cy="426060"/>
            </a:xfrm>
            <a:prstGeom prst="ellipse">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3" name="Oval 72">
              <a:extLst>
                <a:ext uri="{FF2B5EF4-FFF2-40B4-BE49-F238E27FC236}">
                  <a16:creationId xmlns:a16="http://schemas.microsoft.com/office/drawing/2014/main" id="{E4F53DEB-4BC4-41BD-AF01-815B14D33DA1}"/>
                </a:ext>
              </a:extLst>
            </p:cNvPr>
            <p:cNvSpPr/>
            <p:nvPr/>
          </p:nvSpPr>
          <p:spPr bwMode="auto">
            <a:xfrm>
              <a:off x="4007699" y="1634038"/>
              <a:ext cx="255845" cy="264550"/>
            </a:xfrm>
            <a:prstGeom prst="ellipse">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pitchFamily="-112" charset="0"/>
                  <a:ea typeface="ＭＳ Ｐゴシック" charset="0"/>
                </a:rPr>
                <a:t>$</a:t>
              </a:r>
            </a:p>
          </p:txBody>
        </p:sp>
      </p:grpSp>
      <p:sp>
        <p:nvSpPr>
          <p:cNvPr id="74" name="TextBox 73">
            <a:extLst>
              <a:ext uri="{FF2B5EF4-FFF2-40B4-BE49-F238E27FC236}">
                <a16:creationId xmlns:a16="http://schemas.microsoft.com/office/drawing/2014/main" id="{F8ECE890-C486-4930-A0FB-B4B895F650E7}"/>
              </a:ext>
            </a:extLst>
          </p:cNvPr>
          <p:cNvSpPr txBox="1"/>
          <p:nvPr/>
        </p:nvSpPr>
        <p:spPr>
          <a:xfrm>
            <a:off x="1927313" y="2701677"/>
            <a:ext cx="2463111" cy="338554"/>
          </a:xfrm>
          <a:prstGeom prst="rect">
            <a:avLst/>
          </a:prstGeom>
          <a:noFill/>
        </p:spPr>
        <p:txBody>
          <a:bodyPr wrap="square" rtlCol="0">
            <a:spAutoFit/>
          </a:bodyPr>
          <a:lstStyle/>
          <a:p>
            <a:pPr algn="ctr" fontAlgn="base">
              <a:spcBef>
                <a:spcPct val="0"/>
              </a:spcBef>
              <a:spcAft>
                <a:spcPct val="0"/>
              </a:spcAft>
            </a:pPr>
            <a:r>
              <a:rPr lang="en-US" sz="1600" b="1" i="1" dirty="0">
                <a:solidFill>
                  <a:srgbClr val="003478"/>
                </a:solidFill>
                <a:latin typeface="Arial" charset="0"/>
                <a:ea typeface="ＭＳ Ｐゴシック" charset="0"/>
              </a:rPr>
              <a:t>Business Development</a:t>
            </a:r>
          </a:p>
        </p:txBody>
      </p:sp>
      <p:sp>
        <p:nvSpPr>
          <p:cNvPr id="75" name="TextBox 74">
            <a:extLst>
              <a:ext uri="{FF2B5EF4-FFF2-40B4-BE49-F238E27FC236}">
                <a16:creationId xmlns:a16="http://schemas.microsoft.com/office/drawing/2014/main" id="{2721B9EC-0D00-40D5-A302-29F9581A4E47}"/>
              </a:ext>
            </a:extLst>
          </p:cNvPr>
          <p:cNvSpPr txBox="1"/>
          <p:nvPr/>
        </p:nvSpPr>
        <p:spPr>
          <a:xfrm>
            <a:off x="5048544" y="2694059"/>
            <a:ext cx="2239192" cy="338554"/>
          </a:xfrm>
          <a:prstGeom prst="rect">
            <a:avLst/>
          </a:prstGeom>
          <a:noFill/>
        </p:spPr>
        <p:txBody>
          <a:bodyPr wrap="square" rtlCol="0">
            <a:spAutoFit/>
          </a:bodyPr>
          <a:lstStyle/>
          <a:p>
            <a:pPr algn="ctr" fontAlgn="base">
              <a:spcBef>
                <a:spcPct val="0"/>
              </a:spcBef>
              <a:spcAft>
                <a:spcPct val="0"/>
              </a:spcAft>
            </a:pPr>
            <a:r>
              <a:rPr lang="en-US" sz="1600" b="1" i="1" dirty="0">
                <a:solidFill>
                  <a:srgbClr val="003478"/>
                </a:solidFill>
                <a:latin typeface="Arial" charset="0"/>
                <a:ea typeface="ＭＳ Ｐゴシック" charset="0"/>
              </a:rPr>
              <a:t>Program Manager</a:t>
            </a:r>
          </a:p>
        </p:txBody>
      </p:sp>
      <p:sp>
        <p:nvSpPr>
          <p:cNvPr id="76" name="Rectangle 75">
            <a:extLst>
              <a:ext uri="{FF2B5EF4-FFF2-40B4-BE49-F238E27FC236}">
                <a16:creationId xmlns:a16="http://schemas.microsoft.com/office/drawing/2014/main" id="{00E52C05-D05B-4FDC-AED4-2633CBBF395F}"/>
              </a:ext>
            </a:extLst>
          </p:cNvPr>
          <p:cNvSpPr/>
          <p:nvPr/>
        </p:nvSpPr>
        <p:spPr bwMode="auto">
          <a:xfrm>
            <a:off x="8044483" y="1633175"/>
            <a:ext cx="2078182" cy="1039091"/>
          </a:xfrm>
          <a:prstGeom prst="rect">
            <a:avLst/>
          </a:prstGeom>
          <a:solidFill>
            <a:srgbClr val="DCE6F0"/>
          </a:solidFill>
          <a:ln w="12700" cap="flat" cmpd="sng" algn="ctr">
            <a:solidFill>
              <a:srgbClr val="003478"/>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Develop a </a:t>
            </a:r>
            <a:b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b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Cost Estimation  Framework</a:t>
            </a:r>
          </a:p>
        </p:txBody>
      </p:sp>
      <p:sp>
        <p:nvSpPr>
          <p:cNvPr id="77" name="TextBox 76">
            <a:extLst>
              <a:ext uri="{FF2B5EF4-FFF2-40B4-BE49-F238E27FC236}">
                <a16:creationId xmlns:a16="http://schemas.microsoft.com/office/drawing/2014/main" id="{AFAB5281-D82B-4CAA-9857-F4CC6F6CF5AB}"/>
              </a:ext>
            </a:extLst>
          </p:cNvPr>
          <p:cNvSpPr txBox="1"/>
          <p:nvPr/>
        </p:nvSpPr>
        <p:spPr>
          <a:xfrm>
            <a:off x="8118509" y="1276842"/>
            <a:ext cx="2035629" cy="338554"/>
          </a:xfrm>
          <a:prstGeom prst="rect">
            <a:avLst/>
          </a:prstGeom>
          <a:noFill/>
        </p:spPr>
        <p:txBody>
          <a:bodyPr wrap="square" rtlCol="0">
            <a:spAutoFit/>
          </a:bodyPr>
          <a:lstStyle/>
          <a:p>
            <a:pPr algn="ctr" fontAlgn="base">
              <a:spcBef>
                <a:spcPct val="0"/>
              </a:spcBef>
              <a:spcAft>
                <a:spcPct val="0"/>
              </a:spcAft>
            </a:pPr>
            <a:r>
              <a:rPr lang="en-US" sz="1600" b="1" i="1" dirty="0">
                <a:solidFill>
                  <a:srgbClr val="003478"/>
                </a:solidFill>
                <a:latin typeface="Arial" charset="0"/>
                <a:ea typeface="ＭＳ Ｐゴシック" charset="0"/>
              </a:rPr>
              <a:t>Affordability Lead</a:t>
            </a:r>
          </a:p>
        </p:txBody>
      </p:sp>
      <p:sp>
        <p:nvSpPr>
          <p:cNvPr id="78" name="Right Arrow 28">
            <a:extLst>
              <a:ext uri="{FF2B5EF4-FFF2-40B4-BE49-F238E27FC236}">
                <a16:creationId xmlns:a16="http://schemas.microsoft.com/office/drawing/2014/main" id="{D29E36D0-94C8-46D8-9593-20C1A2549928}"/>
              </a:ext>
            </a:extLst>
          </p:cNvPr>
          <p:cNvSpPr/>
          <p:nvPr/>
        </p:nvSpPr>
        <p:spPr bwMode="auto">
          <a:xfrm rot="5400000">
            <a:off x="2625411" y="3241265"/>
            <a:ext cx="616453" cy="574767"/>
          </a:xfrm>
          <a:prstGeom prst="rightArrow">
            <a:avLst/>
          </a:prstGeom>
          <a:solidFill>
            <a:srgbClr val="00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79" name="Rectangle 78">
            <a:extLst>
              <a:ext uri="{FF2B5EF4-FFF2-40B4-BE49-F238E27FC236}">
                <a16:creationId xmlns:a16="http://schemas.microsoft.com/office/drawing/2014/main" id="{B71E518F-A05B-4C9B-9A7B-C2DA8B6049E0}"/>
              </a:ext>
            </a:extLst>
          </p:cNvPr>
          <p:cNvSpPr/>
          <p:nvPr/>
        </p:nvSpPr>
        <p:spPr bwMode="auto">
          <a:xfrm>
            <a:off x="2788027" y="3147472"/>
            <a:ext cx="6562725" cy="247650"/>
          </a:xfrm>
          <a:prstGeom prst="rect">
            <a:avLst/>
          </a:prstGeom>
          <a:solidFill>
            <a:srgbClr val="00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0" name="TextBox 79">
            <a:extLst>
              <a:ext uri="{FF2B5EF4-FFF2-40B4-BE49-F238E27FC236}">
                <a16:creationId xmlns:a16="http://schemas.microsoft.com/office/drawing/2014/main" id="{6FC40377-FFFE-4844-8F37-D0C61751D8FF}"/>
              </a:ext>
            </a:extLst>
          </p:cNvPr>
          <p:cNvSpPr txBox="1"/>
          <p:nvPr/>
        </p:nvSpPr>
        <p:spPr>
          <a:xfrm>
            <a:off x="1747351" y="5036979"/>
            <a:ext cx="2300278" cy="338554"/>
          </a:xfrm>
          <a:prstGeom prst="rect">
            <a:avLst/>
          </a:prstGeom>
          <a:noFill/>
        </p:spPr>
        <p:txBody>
          <a:bodyPr wrap="square" rtlCol="0">
            <a:spAutoFit/>
          </a:bodyPr>
          <a:lstStyle/>
          <a:p>
            <a:pPr algn="ctr" fontAlgn="base">
              <a:spcBef>
                <a:spcPct val="0"/>
              </a:spcBef>
              <a:spcAft>
                <a:spcPct val="0"/>
              </a:spcAft>
            </a:pPr>
            <a:r>
              <a:rPr lang="en-US" sz="1600" b="1" i="1" dirty="0">
                <a:solidFill>
                  <a:srgbClr val="003478"/>
                </a:solidFill>
                <a:latin typeface="Arial Narrow" panose="020B0606020202030204" pitchFamily="34" charset="0"/>
                <a:ea typeface="ＭＳ Ｐゴシック" charset="0"/>
              </a:rPr>
              <a:t>Technical Lead</a:t>
            </a:r>
          </a:p>
        </p:txBody>
      </p:sp>
      <p:sp>
        <p:nvSpPr>
          <p:cNvPr id="81" name="TextBox 80">
            <a:extLst>
              <a:ext uri="{FF2B5EF4-FFF2-40B4-BE49-F238E27FC236}">
                <a16:creationId xmlns:a16="http://schemas.microsoft.com/office/drawing/2014/main" id="{87265EC4-F223-4EC0-9902-A6BC16B46180}"/>
              </a:ext>
            </a:extLst>
          </p:cNvPr>
          <p:cNvSpPr txBox="1"/>
          <p:nvPr/>
        </p:nvSpPr>
        <p:spPr>
          <a:xfrm>
            <a:off x="4526353" y="4913869"/>
            <a:ext cx="2560495" cy="584775"/>
          </a:xfrm>
          <a:prstGeom prst="rect">
            <a:avLst/>
          </a:prstGeom>
          <a:noFill/>
        </p:spPr>
        <p:txBody>
          <a:bodyPr wrap="square" rtlCol="0">
            <a:spAutoFit/>
          </a:bodyPr>
          <a:lstStyle/>
          <a:p>
            <a:pPr algn="ctr" fontAlgn="base">
              <a:spcBef>
                <a:spcPct val="0"/>
              </a:spcBef>
              <a:spcAft>
                <a:spcPct val="0"/>
              </a:spcAft>
            </a:pPr>
            <a:r>
              <a:rPr lang="en-US" sz="1600" b="1" i="1" dirty="0">
                <a:solidFill>
                  <a:srgbClr val="003478"/>
                </a:solidFill>
                <a:latin typeface="Arial Narrow" panose="020B0606020202030204" pitchFamily="34" charset="0"/>
                <a:ea typeface="ＭＳ Ｐゴシック" charset="0"/>
              </a:rPr>
              <a:t>Program Manager</a:t>
            </a:r>
          </a:p>
          <a:p>
            <a:pPr algn="ctr" fontAlgn="base">
              <a:spcBef>
                <a:spcPct val="0"/>
              </a:spcBef>
              <a:spcAft>
                <a:spcPct val="0"/>
              </a:spcAft>
            </a:pPr>
            <a:r>
              <a:rPr lang="en-US" sz="1600" b="1" i="1" dirty="0">
                <a:solidFill>
                  <a:srgbClr val="003478"/>
                </a:solidFill>
                <a:latin typeface="Arial Narrow" panose="020B0606020202030204" pitchFamily="34" charset="0"/>
                <a:ea typeface="ＭＳ Ｐゴシック" charset="0"/>
              </a:rPr>
              <a:t>&amp; Technical Lead</a:t>
            </a:r>
          </a:p>
        </p:txBody>
      </p:sp>
      <p:sp>
        <p:nvSpPr>
          <p:cNvPr id="82" name="TextBox 81">
            <a:extLst>
              <a:ext uri="{FF2B5EF4-FFF2-40B4-BE49-F238E27FC236}">
                <a16:creationId xmlns:a16="http://schemas.microsoft.com/office/drawing/2014/main" id="{BD269756-C6A7-436A-B6E0-9BDB6045317C}"/>
              </a:ext>
            </a:extLst>
          </p:cNvPr>
          <p:cNvSpPr txBox="1"/>
          <p:nvPr/>
        </p:nvSpPr>
        <p:spPr>
          <a:xfrm>
            <a:off x="7712968" y="4969867"/>
            <a:ext cx="2078183" cy="584775"/>
          </a:xfrm>
          <a:prstGeom prst="rect">
            <a:avLst/>
          </a:prstGeom>
          <a:noFill/>
        </p:spPr>
        <p:txBody>
          <a:bodyPr wrap="square" rtlCol="0">
            <a:spAutoFit/>
          </a:bodyPr>
          <a:lstStyle/>
          <a:p>
            <a:pPr algn="ctr" fontAlgn="base">
              <a:spcBef>
                <a:spcPct val="0"/>
              </a:spcBef>
              <a:spcAft>
                <a:spcPct val="0"/>
              </a:spcAft>
            </a:pPr>
            <a:r>
              <a:rPr lang="en-US" sz="1600" b="1" i="1" dirty="0" err="1">
                <a:solidFill>
                  <a:srgbClr val="003478"/>
                </a:solidFill>
                <a:latin typeface="Arial Narrow" panose="020B0606020202030204" pitchFamily="34" charset="0"/>
                <a:ea typeface="ＭＳ Ｐゴシック" charset="0"/>
              </a:rPr>
              <a:t>TechOps</a:t>
            </a:r>
            <a:r>
              <a:rPr lang="en-US" sz="1600" b="1" i="1" dirty="0">
                <a:solidFill>
                  <a:srgbClr val="003478"/>
                </a:solidFill>
                <a:latin typeface="Arial Narrow" panose="020B0606020202030204" pitchFamily="34" charset="0"/>
                <a:ea typeface="ＭＳ Ｐゴシック" charset="0"/>
              </a:rPr>
              <a:t>, </a:t>
            </a:r>
            <a:r>
              <a:rPr lang="en-US" sz="1600" b="1" i="1" dirty="0" err="1">
                <a:solidFill>
                  <a:srgbClr val="003478"/>
                </a:solidFill>
                <a:latin typeface="Arial Narrow" panose="020B0606020202030204" pitchFamily="34" charset="0"/>
                <a:ea typeface="ＭＳ Ｐゴシック" charset="0"/>
              </a:rPr>
              <a:t>ProdOps</a:t>
            </a:r>
            <a:r>
              <a:rPr lang="en-US" sz="1600" b="1" i="1" dirty="0">
                <a:solidFill>
                  <a:srgbClr val="003478"/>
                </a:solidFill>
                <a:latin typeface="Arial Narrow" panose="020B0606020202030204" pitchFamily="34" charset="0"/>
                <a:ea typeface="ＭＳ Ｐゴシック" charset="0"/>
              </a:rPr>
              <a:t>, </a:t>
            </a:r>
            <a:r>
              <a:rPr lang="en-US" sz="1600" b="1" i="1" dirty="0" err="1">
                <a:solidFill>
                  <a:srgbClr val="003478"/>
                </a:solidFill>
                <a:latin typeface="Arial Narrow" panose="020B0606020202030204" pitchFamily="34" charset="0"/>
                <a:ea typeface="ＭＳ Ｐゴシック" charset="0"/>
              </a:rPr>
              <a:t>BizOps</a:t>
            </a:r>
            <a:r>
              <a:rPr lang="en-US" sz="1600" b="1" i="1" dirty="0">
                <a:solidFill>
                  <a:srgbClr val="003478"/>
                </a:solidFill>
                <a:latin typeface="Arial Narrow" panose="020B0606020202030204" pitchFamily="34" charset="0"/>
                <a:ea typeface="ＭＳ Ｐゴシック" charset="0"/>
              </a:rPr>
              <a:t>, GSCO, PM, BD</a:t>
            </a:r>
          </a:p>
        </p:txBody>
      </p:sp>
      <p:sp>
        <p:nvSpPr>
          <p:cNvPr id="83" name="Curved Right Arrow 13">
            <a:extLst>
              <a:ext uri="{FF2B5EF4-FFF2-40B4-BE49-F238E27FC236}">
                <a16:creationId xmlns:a16="http://schemas.microsoft.com/office/drawing/2014/main" id="{0E586DD1-D336-4F06-BA4C-9885B821A403}"/>
              </a:ext>
            </a:extLst>
          </p:cNvPr>
          <p:cNvSpPr/>
          <p:nvPr/>
        </p:nvSpPr>
        <p:spPr bwMode="auto">
          <a:xfrm>
            <a:off x="9791150" y="5027482"/>
            <a:ext cx="195514" cy="471947"/>
          </a:xfrm>
          <a:prstGeom prst="curvedRightArrow">
            <a:avLst/>
          </a:prstGeom>
          <a:solidFill>
            <a:srgbClr val="34B233"/>
          </a:solidFill>
          <a:ln w="12700" cap="flat" cmpd="sng" algn="ctr">
            <a:solidFill>
              <a:srgbClr val="34B2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4" name="Curved Right Arrow 33">
            <a:extLst>
              <a:ext uri="{FF2B5EF4-FFF2-40B4-BE49-F238E27FC236}">
                <a16:creationId xmlns:a16="http://schemas.microsoft.com/office/drawing/2014/main" id="{29AC13AE-000C-490F-8F35-99717882E966}"/>
              </a:ext>
            </a:extLst>
          </p:cNvPr>
          <p:cNvSpPr/>
          <p:nvPr/>
        </p:nvSpPr>
        <p:spPr bwMode="auto">
          <a:xfrm rot="10800000">
            <a:off x="10067118" y="4996529"/>
            <a:ext cx="195514" cy="471947"/>
          </a:xfrm>
          <a:prstGeom prst="curvedRightArrow">
            <a:avLst/>
          </a:prstGeom>
          <a:solidFill>
            <a:srgbClr val="34B233"/>
          </a:solidFill>
          <a:ln w="12700" cap="flat" cmpd="sng" algn="ctr">
            <a:solidFill>
              <a:srgbClr val="34B2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5" name="Rectangle 84">
            <a:extLst>
              <a:ext uri="{FF2B5EF4-FFF2-40B4-BE49-F238E27FC236}">
                <a16:creationId xmlns:a16="http://schemas.microsoft.com/office/drawing/2014/main" id="{BCA5AE88-1A3E-4285-85E2-D8B71DE3C840}"/>
              </a:ext>
            </a:extLst>
          </p:cNvPr>
          <p:cNvSpPr/>
          <p:nvPr/>
        </p:nvSpPr>
        <p:spPr bwMode="auto">
          <a:xfrm>
            <a:off x="6969013" y="999329"/>
            <a:ext cx="217074" cy="84137"/>
          </a:xfrm>
          <a:prstGeom prst="rect">
            <a:avLst/>
          </a:prstGeom>
          <a:solidFill>
            <a:srgbClr val="34B233">
              <a:lumMod val="60000"/>
              <a:lumOff val="40000"/>
            </a:srgbClr>
          </a:solidFill>
          <a:ln w="12700" cap="flat" cmpd="sng" algn="ctr">
            <a:solidFill>
              <a:srgbClr val="34B233">
                <a:lumMod val="60000"/>
                <a:lumOff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6" name="Rectangle 85">
            <a:extLst>
              <a:ext uri="{FF2B5EF4-FFF2-40B4-BE49-F238E27FC236}">
                <a16:creationId xmlns:a16="http://schemas.microsoft.com/office/drawing/2014/main" id="{ED96D0C2-292E-4B5B-A66E-067D98970745}"/>
              </a:ext>
            </a:extLst>
          </p:cNvPr>
          <p:cNvSpPr/>
          <p:nvPr/>
        </p:nvSpPr>
        <p:spPr bwMode="auto">
          <a:xfrm>
            <a:off x="6751466" y="1151176"/>
            <a:ext cx="217074" cy="84137"/>
          </a:xfrm>
          <a:prstGeom prst="rect">
            <a:avLst/>
          </a:prstGeom>
          <a:solidFill>
            <a:srgbClr val="34B233">
              <a:lumMod val="60000"/>
              <a:lumOff val="40000"/>
            </a:srgbClr>
          </a:solidFill>
          <a:ln w="12700" cap="flat" cmpd="sng" algn="ctr">
            <a:solidFill>
              <a:srgbClr val="34B233">
                <a:lumMod val="60000"/>
                <a:lumOff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7" name="Rectangle 86">
            <a:extLst>
              <a:ext uri="{FF2B5EF4-FFF2-40B4-BE49-F238E27FC236}">
                <a16:creationId xmlns:a16="http://schemas.microsoft.com/office/drawing/2014/main" id="{475085A9-C4AA-436C-9A83-E4EFEAB3BE35}"/>
              </a:ext>
            </a:extLst>
          </p:cNvPr>
          <p:cNvSpPr/>
          <p:nvPr/>
        </p:nvSpPr>
        <p:spPr bwMode="auto">
          <a:xfrm>
            <a:off x="7120742" y="1151176"/>
            <a:ext cx="217074" cy="84137"/>
          </a:xfrm>
          <a:prstGeom prst="rect">
            <a:avLst/>
          </a:prstGeom>
          <a:solidFill>
            <a:srgbClr val="34B233">
              <a:lumMod val="60000"/>
              <a:lumOff val="40000"/>
            </a:srgbClr>
          </a:solidFill>
          <a:ln w="12700" cap="flat" cmpd="sng" algn="ctr">
            <a:solidFill>
              <a:srgbClr val="34B233">
                <a:lumMod val="60000"/>
                <a:lumOff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8" name="Rectangle 87">
            <a:extLst>
              <a:ext uri="{FF2B5EF4-FFF2-40B4-BE49-F238E27FC236}">
                <a16:creationId xmlns:a16="http://schemas.microsoft.com/office/drawing/2014/main" id="{E6B39F93-D141-47D6-8955-D865114A7782}"/>
              </a:ext>
            </a:extLst>
          </p:cNvPr>
          <p:cNvSpPr/>
          <p:nvPr/>
        </p:nvSpPr>
        <p:spPr bwMode="auto">
          <a:xfrm>
            <a:off x="7425542" y="1151176"/>
            <a:ext cx="217074" cy="84137"/>
          </a:xfrm>
          <a:prstGeom prst="rect">
            <a:avLst/>
          </a:prstGeom>
          <a:solidFill>
            <a:srgbClr val="34B233">
              <a:lumMod val="60000"/>
              <a:lumOff val="40000"/>
            </a:srgbClr>
          </a:solidFill>
          <a:ln w="12700" cap="flat" cmpd="sng" algn="ctr">
            <a:solidFill>
              <a:srgbClr val="34B233">
                <a:lumMod val="60000"/>
                <a:lumOff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89" name="Rectangle 88">
            <a:extLst>
              <a:ext uri="{FF2B5EF4-FFF2-40B4-BE49-F238E27FC236}">
                <a16:creationId xmlns:a16="http://schemas.microsoft.com/office/drawing/2014/main" id="{5E181B86-ED3C-4C9C-81A5-292B362855F7}"/>
              </a:ext>
            </a:extLst>
          </p:cNvPr>
          <p:cNvSpPr/>
          <p:nvPr/>
        </p:nvSpPr>
        <p:spPr bwMode="auto">
          <a:xfrm>
            <a:off x="6616196" y="1288124"/>
            <a:ext cx="217074" cy="84137"/>
          </a:xfrm>
          <a:prstGeom prst="rect">
            <a:avLst/>
          </a:prstGeom>
          <a:solidFill>
            <a:srgbClr val="34B233">
              <a:lumMod val="60000"/>
              <a:lumOff val="40000"/>
            </a:srgbClr>
          </a:solidFill>
          <a:ln w="12700" cap="flat" cmpd="sng" algn="ctr">
            <a:solidFill>
              <a:srgbClr val="34B233">
                <a:lumMod val="60000"/>
                <a:lumOff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90" name="Rectangle 89">
            <a:extLst>
              <a:ext uri="{FF2B5EF4-FFF2-40B4-BE49-F238E27FC236}">
                <a16:creationId xmlns:a16="http://schemas.microsoft.com/office/drawing/2014/main" id="{AD7098E9-0917-4AFF-A578-BC7AE7DA2975}"/>
              </a:ext>
            </a:extLst>
          </p:cNvPr>
          <p:cNvSpPr/>
          <p:nvPr/>
        </p:nvSpPr>
        <p:spPr bwMode="auto">
          <a:xfrm>
            <a:off x="6929003" y="1288125"/>
            <a:ext cx="217074" cy="84137"/>
          </a:xfrm>
          <a:prstGeom prst="rect">
            <a:avLst/>
          </a:prstGeom>
          <a:solidFill>
            <a:srgbClr val="34B233">
              <a:lumMod val="60000"/>
              <a:lumOff val="40000"/>
            </a:srgbClr>
          </a:solidFill>
          <a:ln w="12700" cap="flat" cmpd="sng" algn="ctr">
            <a:solidFill>
              <a:srgbClr val="34B233">
                <a:lumMod val="60000"/>
                <a:lumOff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91" name="Rectangle 90">
            <a:extLst>
              <a:ext uri="{FF2B5EF4-FFF2-40B4-BE49-F238E27FC236}">
                <a16:creationId xmlns:a16="http://schemas.microsoft.com/office/drawing/2014/main" id="{A4DDF7B4-6616-41B9-BBF4-6A06E9AD9329}"/>
              </a:ext>
            </a:extLst>
          </p:cNvPr>
          <p:cNvSpPr/>
          <p:nvPr/>
        </p:nvSpPr>
        <p:spPr bwMode="auto">
          <a:xfrm>
            <a:off x="7164557" y="1359121"/>
            <a:ext cx="217074" cy="84137"/>
          </a:xfrm>
          <a:prstGeom prst="rect">
            <a:avLst/>
          </a:prstGeom>
          <a:solidFill>
            <a:srgbClr val="34B233">
              <a:lumMod val="60000"/>
              <a:lumOff val="40000"/>
            </a:srgbClr>
          </a:solidFill>
          <a:ln w="12700" cap="flat" cmpd="sng" algn="ctr">
            <a:solidFill>
              <a:srgbClr val="34B233">
                <a:lumMod val="60000"/>
                <a:lumOff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92" name="Rectangle 91">
            <a:extLst>
              <a:ext uri="{FF2B5EF4-FFF2-40B4-BE49-F238E27FC236}">
                <a16:creationId xmlns:a16="http://schemas.microsoft.com/office/drawing/2014/main" id="{5EE2FF44-9374-4ABA-8E8A-3AF9E709C72F}"/>
              </a:ext>
            </a:extLst>
          </p:cNvPr>
          <p:cNvSpPr/>
          <p:nvPr/>
        </p:nvSpPr>
        <p:spPr bwMode="auto">
          <a:xfrm>
            <a:off x="7428778" y="1354764"/>
            <a:ext cx="217074" cy="84137"/>
          </a:xfrm>
          <a:prstGeom prst="rect">
            <a:avLst/>
          </a:prstGeom>
          <a:solidFill>
            <a:srgbClr val="34B233">
              <a:lumMod val="60000"/>
              <a:lumOff val="40000"/>
            </a:srgbClr>
          </a:solidFill>
          <a:ln w="12700" cap="flat" cmpd="sng" algn="ctr">
            <a:solidFill>
              <a:srgbClr val="34B233">
                <a:lumMod val="60000"/>
                <a:lumOff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cxnSp>
        <p:nvCxnSpPr>
          <p:cNvPr id="93" name="Elbow Connector 42">
            <a:extLst>
              <a:ext uri="{FF2B5EF4-FFF2-40B4-BE49-F238E27FC236}">
                <a16:creationId xmlns:a16="http://schemas.microsoft.com/office/drawing/2014/main" id="{DB9E498B-423A-475E-8598-B1D803BC610A}"/>
              </a:ext>
            </a:extLst>
          </p:cNvPr>
          <p:cNvCxnSpPr>
            <a:stCxn id="85" idx="2"/>
            <a:endCxn id="86" idx="0"/>
          </p:cNvCxnSpPr>
          <p:nvPr/>
        </p:nvCxnSpPr>
        <p:spPr bwMode="auto">
          <a:xfrm rot="5400000">
            <a:off x="6934922" y="1008548"/>
            <a:ext cx="67710" cy="217547"/>
          </a:xfrm>
          <a:prstGeom prst="bentConnector3">
            <a:avLst/>
          </a:prstGeom>
          <a:gradFill rotWithShape="0">
            <a:gsLst>
              <a:gs pos="0">
                <a:srgbClr val="00A1DE">
                  <a:gamma/>
                  <a:shade val="46275"/>
                  <a:invGamma/>
                </a:srgbClr>
              </a:gs>
              <a:gs pos="100000">
                <a:srgbClr val="00A1DE"/>
              </a:gs>
            </a:gsLst>
            <a:lin ang="5400000" scaled="1"/>
          </a:gradFill>
          <a:ln w="12700" cap="flat" cmpd="sng" algn="ctr">
            <a:solidFill>
              <a:srgbClr val="34B233"/>
            </a:solidFill>
            <a:prstDash val="solid"/>
            <a:round/>
            <a:headEnd type="none" w="med" len="med"/>
            <a:tailEnd type="none" w="med" len="med"/>
          </a:ln>
          <a:effectLst/>
        </p:spPr>
      </p:cxnSp>
      <p:cxnSp>
        <p:nvCxnSpPr>
          <p:cNvPr id="94" name="Elbow Connector 43">
            <a:extLst>
              <a:ext uri="{FF2B5EF4-FFF2-40B4-BE49-F238E27FC236}">
                <a16:creationId xmlns:a16="http://schemas.microsoft.com/office/drawing/2014/main" id="{D6252ADF-EAB7-4564-9EF5-60AF790D4807}"/>
              </a:ext>
            </a:extLst>
          </p:cNvPr>
          <p:cNvCxnSpPr>
            <a:stCxn id="87" idx="0"/>
            <a:endCxn id="85" idx="2"/>
          </p:cNvCxnSpPr>
          <p:nvPr/>
        </p:nvCxnSpPr>
        <p:spPr bwMode="auto">
          <a:xfrm rot="16200000" flipV="1">
            <a:off x="7119560" y="1041456"/>
            <a:ext cx="67710" cy="151729"/>
          </a:xfrm>
          <a:prstGeom prst="bentConnector3">
            <a:avLst>
              <a:gd name="adj1" fmla="val 50000"/>
            </a:avLst>
          </a:prstGeom>
          <a:gradFill rotWithShape="0">
            <a:gsLst>
              <a:gs pos="0">
                <a:srgbClr val="00A1DE">
                  <a:gamma/>
                  <a:shade val="46275"/>
                  <a:invGamma/>
                </a:srgbClr>
              </a:gs>
              <a:gs pos="100000">
                <a:srgbClr val="00A1DE"/>
              </a:gs>
            </a:gsLst>
            <a:lin ang="5400000" scaled="1"/>
          </a:gradFill>
          <a:ln w="12700" cap="flat" cmpd="sng" algn="ctr">
            <a:solidFill>
              <a:srgbClr val="34B233"/>
            </a:solidFill>
            <a:prstDash val="solid"/>
            <a:round/>
            <a:headEnd type="none" w="med" len="med"/>
            <a:tailEnd type="none" w="med" len="med"/>
          </a:ln>
          <a:effectLst/>
        </p:spPr>
      </p:cxnSp>
      <p:cxnSp>
        <p:nvCxnSpPr>
          <p:cNvPr id="95" name="Elbow Connector 47">
            <a:extLst>
              <a:ext uri="{FF2B5EF4-FFF2-40B4-BE49-F238E27FC236}">
                <a16:creationId xmlns:a16="http://schemas.microsoft.com/office/drawing/2014/main" id="{3FC50947-8239-4932-901A-578B821E7FD8}"/>
              </a:ext>
            </a:extLst>
          </p:cNvPr>
          <p:cNvCxnSpPr>
            <a:stCxn id="88" idx="0"/>
            <a:endCxn id="85" idx="2"/>
          </p:cNvCxnSpPr>
          <p:nvPr/>
        </p:nvCxnSpPr>
        <p:spPr bwMode="auto">
          <a:xfrm rot="16200000" flipV="1">
            <a:off x="7271960" y="889056"/>
            <a:ext cx="67710" cy="456529"/>
          </a:xfrm>
          <a:prstGeom prst="bentConnector3">
            <a:avLst>
              <a:gd name="adj1" fmla="val 50000"/>
            </a:avLst>
          </a:prstGeom>
          <a:gradFill rotWithShape="0">
            <a:gsLst>
              <a:gs pos="0">
                <a:srgbClr val="00A1DE">
                  <a:gamma/>
                  <a:shade val="46275"/>
                  <a:invGamma/>
                </a:srgbClr>
              </a:gs>
              <a:gs pos="100000">
                <a:srgbClr val="00A1DE"/>
              </a:gs>
            </a:gsLst>
            <a:lin ang="5400000" scaled="1"/>
          </a:gradFill>
          <a:ln w="12700" cap="flat" cmpd="sng" algn="ctr">
            <a:solidFill>
              <a:srgbClr val="34B233"/>
            </a:solidFill>
            <a:prstDash val="solid"/>
            <a:round/>
            <a:headEnd type="none" w="med" len="med"/>
            <a:tailEnd type="none" w="med" len="med"/>
          </a:ln>
          <a:effectLst/>
        </p:spPr>
      </p:cxnSp>
      <p:cxnSp>
        <p:nvCxnSpPr>
          <p:cNvPr id="96" name="Elbow Connector 50">
            <a:extLst>
              <a:ext uri="{FF2B5EF4-FFF2-40B4-BE49-F238E27FC236}">
                <a16:creationId xmlns:a16="http://schemas.microsoft.com/office/drawing/2014/main" id="{BB3D6BEB-977E-4F61-B6CD-46BF3C84B4A7}"/>
              </a:ext>
            </a:extLst>
          </p:cNvPr>
          <p:cNvCxnSpPr>
            <a:stCxn id="86" idx="2"/>
            <a:endCxn id="89" idx="0"/>
          </p:cNvCxnSpPr>
          <p:nvPr/>
        </p:nvCxnSpPr>
        <p:spPr bwMode="auto">
          <a:xfrm rot="5400000">
            <a:off x="6765963" y="1194083"/>
            <a:ext cx="52811" cy="135270"/>
          </a:xfrm>
          <a:prstGeom prst="bentConnector3">
            <a:avLst/>
          </a:prstGeom>
          <a:gradFill rotWithShape="0">
            <a:gsLst>
              <a:gs pos="0">
                <a:srgbClr val="00A1DE">
                  <a:gamma/>
                  <a:shade val="46275"/>
                  <a:invGamma/>
                </a:srgbClr>
              </a:gs>
              <a:gs pos="100000">
                <a:srgbClr val="00A1DE"/>
              </a:gs>
            </a:gsLst>
            <a:lin ang="5400000" scaled="1"/>
          </a:gradFill>
          <a:ln w="12700" cap="flat" cmpd="sng" algn="ctr">
            <a:solidFill>
              <a:srgbClr val="34B233"/>
            </a:solidFill>
            <a:prstDash val="solid"/>
            <a:round/>
            <a:headEnd type="none" w="med" len="med"/>
            <a:tailEnd type="none" w="med" len="med"/>
          </a:ln>
          <a:effectLst/>
        </p:spPr>
      </p:cxnSp>
      <p:cxnSp>
        <p:nvCxnSpPr>
          <p:cNvPr id="97" name="Elbow Connector 54">
            <a:extLst>
              <a:ext uri="{FF2B5EF4-FFF2-40B4-BE49-F238E27FC236}">
                <a16:creationId xmlns:a16="http://schemas.microsoft.com/office/drawing/2014/main" id="{F7F62FEF-D25A-47D5-A79D-067E7690FB8E}"/>
              </a:ext>
            </a:extLst>
          </p:cNvPr>
          <p:cNvCxnSpPr>
            <a:stCxn id="86" idx="2"/>
            <a:endCxn id="90" idx="0"/>
          </p:cNvCxnSpPr>
          <p:nvPr/>
        </p:nvCxnSpPr>
        <p:spPr bwMode="auto">
          <a:xfrm rot="16200000" flipH="1">
            <a:off x="6922365" y="1172950"/>
            <a:ext cx="52812" cy="177537"/>
          </a:xfrm>
          <a:prstGeom prst="bentConnector3">
            <a:avLst/>
          </a:prstGeom>
          <a:gradFill rotWithShape="0">
            <a:gsLst>
              <a:gs pos="0">
                <a:srgbClr val="00A1DE">
                  <a:gamma/>
                  <a:shade val="46275"/>
                  <a:invGamma/>
                </a:srgbClr>
              </a:gs>
              <a:gs pos="100000">
                <a:srgbClr val="00A1DE"/>
              </a:gs>
            </a:gsLst>
            <a:lin ang="5400000" scaled="1"/>
          </a:gradFill>
          <a:ln w="12700" cap="flat" cmpd="sng" algn="ctr">
            <a:solidFill>
              <a:srgbClr val="34B233"/>
            </a:solidFill>
            <a:prstDash val="solid"/>
            <a:round/>
            <a:headEnd type="none" w="med" len="med"/>
            <a:tailEnd type="none" w="med" len="med"/>
          </a:ln>
          <a:effectLst/>
        </p:spPr>
      </p:cxnSp>
      <p:cxnSp>
        <p:nvCxnSpPr>
          <p:cNvPr id="98" name="Elbow Connector 57">
            <a:extLst>
              <a:ext uri="{FF2B5EF4-FFF2-40B4-BE49-F238E27FC236}">
                <a16:creationId xmlns:a16="http://schemas.microsoft.com/office/drawing/2014/main" id="{A5743AE2-000D-4053-AA74-2725D64FC092}"/>
              </a:ext>
            </a:extLst>
          </p:cNvPr>
          <p:cNvCxnSpPr>
            <a:stCxn id="87" idx="2"/>
            <a:endCxn id="91" idx="0"/>
          </p:cNvCxnSpPr>
          <p:nvPr/>
        </p:nvCxnSpPr>
        <p:spPr bwMode="auto">
          <a:xfrm rot="16200000" flipH="1">
            <a:off x="7189282" y="1275309"/>
            <a:ext cx="123808" cy="43815"/>
          </a:xfrm>
          <a:prstGeom prst="bentConnector3">
            <a:avLst>
              <a:gd name="adj1" fmla="val 50000"/>
            </a:avLst>
          </a:prstGeom>
          <a:gradFill rotWithShape="0">
            <a:gsLst>
              <a:gs pos="0">
                <a:srgbClr val="00A1DE">
                  <a:gamma/>
                  <a:shade val="46275"/>
                  <a:invGamma/>
                </a:srgbClr>
              </a:gs>
              <a:gs pos="100000">
                <a:srgbClr val="00A1DE"/>
              </a:gs>
            </a:gsLst>
            <a:lin ang="5400000" scaled="1"/>
          </a:gradFill>
          <a:ln w="12700" cap="flat" cmpd="sng" algn="ctr">
            <a:solidFill>
              <a:srgbClr val="34B233"/>
            </a:solidFill>
            <a:prstDash val="solid"/>
            <a:round/>
            <a:headEnd type="none" w="med" len="med"/>
            <a:tailEnd type="none" w="med" len="med"/>
          </a:ln>
          <a:effectLst/>
        </p:spPr>
      </p:cxnSp>
      <p:cxnSp>
        <p:nvCxnSpPr>
          <p:cNvPr id="99" name="Elbow Connector 61">
            <a:extLst>
              <a:ext uri="{FF2B5EF4-FFF2-40B4-BE49-F238E27FC236}">
                <a16:creationId xmlns:a16="http://schemas.microsoft.com/office/drawing/2014/main" id="{E50C6E42-02FF-4391-B45A-846537E0E1B8}"/>
              </a:ext>
            </a:extLst>
          </p:cNvPr>
          <p:cNvCxnSpPr>
            <a:stCxn id="87" idx="2"/>
            <a:endCxn id="92" idx="0"/>
          </p:cNvCxnSpPr>
          <p:nvPr/>
        </p:nvCxnSpPr>
        <p:spPr bwMode="auto">
          <a:xfrm rot="16200000" flipH="1">
            <a:off x="7323572" y="1141020"/>
            <a:ext cx="119451" cy="308036"/>
          </a:xfrm>
          <a:prstGeom prst="bentConnector3">
            <a:avLst>
              <a:gd name="adj1" fmla="val 50000"/>
            </a:avLst>
          </a:prstGeom>
          <a:gradFill rotWithShape="0">
            <a:gsLst>
              <a:gs pos="0">
                <a:srgbClr val="00A1DE">
                  <a:gamma/>
                  <a:shade val="46275"/>
                  <a:invGamma/>
                </a:srgbClr>
              </a:gs>
              <a:gs pos="100000">
                <a:srgbClr val="00A1DE"/>
              </a:gs>
            </a:gsLst>
            <a:lin ang="5400000" scaled="1"/>
          </a:gradFill>
          <a:ln w="12700" cap="flat" cmpd="sng" algn="ctr">
            <a:solidFill>
              <a:srgbClr val="34B233"/>
            </a:solidFill>
            <a:prstDash val="solid"/>
            <a:round/>
            <a:headEnd type="none" w="med" len="med"/>
            <a:tailEnd type="none" w="med" len="med"/>
          </a:ln>
          <a:effectLst/>
        </p:spPr>
      </p:cxnSp>
      <p:sp>
        <p:nvSpPr>
          <p:cNvPr id="100" name="Rectangle 99">
            <a:extLst>
              <a:ext uri="{FF2B5EF4-FFF2-40B4-BE49-F238E27FC236}">
                <a16:creationId xmlns:a16="http://schemas.microsoft.com/office/drawing/2014/main" id="{6A7D2C08-325A-45DE-9621-04A0D9A3E5B3}"/>
              </a:ext>
            </a:extLst>
          </p:cNvPr>
          <p:cNvSpPr/>
          <p:nvPr/>
        </p:nvSpPr>
        <p:spPr bwMode="auto">
          <a:xfrm>
            <a:off x="6569455" y="947823"/>
            <a:ext cx="1121901" cy="548077"/>
          </a:xfrm>
          <a:prstGeom prst="rect">
            <a:avLst/>
          </a:prstGeom>
          <a:no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101" name="AutoShape 9">
            <a:extLst>
              <a:ext uri="{FF2B5EF4-FFF2-40B4-BE49-F238E27FC236}">
                <a16:creationId xmlns:a16="http://schemas.microsoft.com/office/drawing/2014/main" id="{D48D4041-15C5-441E-94F4-C50AE762FD2E}"/>
              </a:ext>
            </a:extLst>
          </p:cNvPr>
          <p:cNvSpPr>
            <a:spLocks noChangeArrowheads="1"/>
          </p:cNvSpPr>
          <p:nvPr/>
        </p:nvSpPr>
        <p:spPr bwMode="blackWhite">
          <a:xfrm>
            <a:off x="1873627" y="5790611"/>
            <a:ext cx="8229600" cy="430129"/>
          </a:xfrm>
          <a:prstGeom prst="bevel">
            <a:avLst>
              <a:gd name="adj" fmla="val 5079"/>
            </a:avLst>
          </a:prstGeom>
          <a:solidFill>
            <a:srgbClr val="003478"/>
          </a:solidFill>
          <a:ln w="12700">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ＭＳ Ｐゴシック" charset="0"/>
              </a:rPr>
              <a:t>Collaboration among Functions Key to Designing for Affordability</a:t>
            </a:r>
          </a:p>
        </p:txBody>
      </p:sp>
      <p:sp>
        <p:nvSpPr>
          <p:cNvPr id="102" name="TextBox 101">
            <a:extLst>
              <a:ext uri="{FF2B5EF4-FFF2-40B4-BE49-F238E27FC236}">
                <a16:creationId xmlns:a16="http://schemas.microsoft.com/office/drawing/2014/main" id="{8FE9FD0F-A618-4BED-BD15-3A6A03A5F378}"/>
              </a:ext>
            </a:extLst>
          </p:cNvPr>
          <p:cNvSpPr txBox="1"/>
          <p:nvPr/>
        </p:nvSpPr>
        <p:spPr>
          <a:xfrm>
            <a:off x="2038402" y="1014295"/>
            <a:ext cx="1752498" cy="461665"/>
          </a:xfrm>
          <a:prstGeom prst="rect">
            <a:avLst/>
          </a:prstGeom>
          <a:noFill/>
        </p:spPr>
        <p:txBody>
          <a:bodyPr wrap="square" rtlCol="0">
            <a:spAutoFit/>
          </a:bodyPr>
          <a:lstStyle/>
          <a:p>
            <a:pPr fontAlgn="base">
              <a:spcBef>
                <a:spcPct val="0"/>
              </a:spcBef>
              <a:spcAft>
                <a:spcPct val="0"/>
              </a:spcAft>
            </a:pPr>
            <a:r>
              <a:rPr lang="en-US" sz="2400" b="1" dirty="0">
                <a:solidFill>
                  <a:srgbClr val="003478"/>
                </a:solidFill>
                <a:latin typeface="Arial" charset="0"/>
                <a:ea typeface="ＭＳ Ｐゴシック" charset="0"/>
              </a:rPr>
              <a:t>S-M-A-R-T</a:t>
            </a:r>
          </a:p>
        </p:txBody>
      </p:sp>
    </p:spTree>
    <p:extLst>
      <p:ext uri="{BB962C8B-B14F-4D97-AF65-F5344CB8AC3E}">
        <p14:creationId xmlns:p14="http://schemas.microsoft.com/office/powerpoint/2010/main" val="4238376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nSpc>
                <a:spcPct val="85000"/>
              </a:lnSpc>
              <a:defRPr/>
            </a:pPr>
            <a:r>
              <a:rPr lang="en-US" altLang="en-US" sz="3200" dirty="0">
                <a:solidFill>
                  <a:srgbClr val="002F6C"/>
                </a:solidFill>
                <a:latin typeface="Arial" charset="0"/>
                <a:ea typeface="ＭＳ Ｐゴシック"/>
              </a:rPr>
              <a:t>Targets &amp; Positioning-To-Win (PTW)</a:t>
            </a:r>
            <a:endParaRPr lang="en-US" dirty="0">
              <a:solidFill>
                <a:srgbClr val="002F6C"/>
              </a:solidFill>
            </a:endParaRPr>
          </a:p>
        </p:txBody>
      </p:sp>
      <p:sp>
        <p:nvSpPr>
          <p:cNvPr id="77" name="Rectangle 15"/>
          <p:cNvSpPr>
            <a:spLocks noChangeArrowheads="1"/>
          </p:cNvSpPr>
          <p:nvPr/>
        </p:nvSpPr>
        <p:spPr bwMode="auto">
          <a:xfrm>
            <a:off x="1764031" y="997555"/>
            <a:ext cx="8557129" cy="1316037"/>
          </a:xfrm>
          <a:prstGeom prst="rect">
            <a:avLst/>
          </a:prstGeom>
          <a:noFill/>
          <a:ln w="9525">
            <a:noFill/>
            <a:miter lim="800000"/>
            <a:headEnd/>
            <a:tailEnd/>
          </a:ln>
          <a:effectLst/>
        </p:spPr>
        <p:txBody>
          <a:bodyPr/>
          <a:lstStyle/>
          <a:p>
            <a:pPr marL="285750" indent="-285750">
              <a:spcBef>
                <a:spcPct val="10000"/>
              </a:spcBef>
              <a:buFontTx/>
              <a:buChar char="•"/>
              <a:tabLst>
                <a:tab pos="2279650" algn="l"/>
              </a:tabLst>
              <a:defRPr/>
            </a:pPr>
            <a:r>
              <a:rPr lang="en-US" altLang="en-US" sz="1900" i="1" u="sng" dirty="0">
                <a:solidFill>
                  <a:srgbClr val="00B050"/>
                </a:solidFill>
                <a:latin typeface="Arial" pitchFamily="34" charset="0"/>
                <a:ea typeface="ＭＳ Ｐゴシック"/>
              </a:rPr>
              <a:t>Market-Driven</a:t>
            </a:r>
            <a:r>
              <a:rPr lang="en-US" altLang="en-US" sz="1900" dirty="0">
                <a:solidFill>
                  <a:srgbClr val="C00000"/>
                </a:solidFill>
                <a:latin typeface="Arial" pitchFamily="34" charset="0"/>
                <a:ea typeface="ＭＳ Ｐゴシック"/>
              </a:rPr>
              <a:t> </a:t>
            </a:r>
            <a:r>
              <a:rPr lang="en-US" altLang="en-US" sz="1900" dirty="0">
                <a:solidFill>
                  <a:srgbClr val="000000"/>
                </a:solidFill>
                <a:latin typeface="Arial" pitchFamily="34" charset="0"/>
                <a:ea typeface="ＭＳ Ｐゴシック"/>
              </a:rPr>
              <a:t>Estimates of What We Must Bid to Win </a:t>
            </a:r>
          </a:p>
          <a:p>
            <a:pPr marL="514350" lvl="1" indent="-285750">
              <a:lnSpc>
                <a:spcPct val="90000"/>
              </a:lnSpc>
              <a:spcBef>
                <a:spcPts val="600"/>
              </a:spcBef>
              <a:buFontTx/>
              <a:buChar char="–"/>
              <a:tabLst>
                <a:tab pos="2279650" algn="l"/>
              </a:tabLst>
              <a:defRPr/>
            </a:pPr>
            <a:r>
              <a:rPr lang="en-US" altLang="en-US" sz="1900" u="sng" dirty="0">
                <a:solidFill>
                  <a:srgbClr val="003399"/>
                </a:solidFill>
                <a:latin typeface="Arial" pitchFamily="34" charset="0"/>
                <a:ea typeface="ＭＳ Ｐゴシック"/>
              </a:rPr>
              <a:t>Non-Price Goals</a:t>
            </a:r>
            <a:r>
              <a:rPr lang="en-US" altLang="en-US" sz="1900" dirty="0">
                <a:solidFill>
                  <a:srgbClr val="003399"/>
                </a:solidFill>
                <a:latin typeface="Arial" pitchFamily="34" charset="0"/>
                <a:ea typeface="ＭＳ Ｐゴシック"/>
              </a:rPr>
              <a:t>: Proposal </a:t>
            </a:r>
            <a:r>
              <a:rPr lang="en-US" altLang="en-US" sz="1900" dirty="0">
                <a:solidFill>
                  <a:srgbClr val="003478"/>
                </a:solidFill>
                <a:latin typeface="Arial" pitchFamily="34" charset="0"/>
                <a:ea typeface="ＭＳ Ｐゴシック"/>
              </a:rPr>
              <a:t>Color</a:t>
            </a:r>
            <a:r>
              <a:rPr lang="en-US" altLang="en-US" sz="1900" dirty="0">
                <a:solidFill>
                  <a:srgbClr val="003399"/>
                </a:solidFill>
                <a:latin typeface="Arial" pitchFamily="34" charset="0"/>
                <a:ea typeface="ＭＳ Ｐゴシック"/>
              </a:rPr>
              <a:t>, Risk, &amp; Past Performance Ratings</a:t>
            </a:r>
          </a:p>
          <a:p>
            <a:pPr marL="514350" lvl="1" indent="-285750">
              <a:lnSpc>
                <a:spcPct val="90000"/>
              </a:lnSpc>
              <a:spcBef>
                <a:spcPts val="600"/>
              </a:spcBef>
              <a:buFontTx/>
              <a:buChar char="–"/>
              <a:tabLst>
                <a:tab pos="2279650" algn="l"/>
              </a:tabLst>
              <a:defRPr/>
            </a:pPr>
            <a:r>
              <a:rPr lang="en-US" altLang="en-US" sz="1900" u="sng" dirty="0">
                <a:solidFill>
                  <a:srgbClr val="003399"/>
                </a:solidFill>
                <a:latin typeface="Arial" pitchFamily="34" charset="0"/>
                <a:ea typeface="ＭＳ Ｐゴシック"/>
              </a:rPr>
              <a:t>Price Goals</a:t>
            </a:r>
            <a:r>
              <a:rPr lang="en-US" altLang="en-US" sz="1900" dirty="0">
                <a:solidFill>
                  <a:srgbClr val="003399"/>
                </a:solidFill>
                <a:latin typeface="Arial" pitchFamily="34" charset="0"/>
                <a:ea typeface="ＭＳ Ｐゴシック"/>
              </a:rPr>
              <a:t>: Bid Price, Most Probable Cost (MPC) &amp; </a:t>
            </a:r>
            <a:br>
              <a:rPr lang="en-US" altLang="en-US" sz="1900" dirty="0">
                <a:solidFill>
                  <a:srgbClr val="003399"/>
                </a:solidFill>
                <a:latin typeface="Arial" pitchFamily="34" charset="0"/>
                <a:ea typeface="ＭＳ Ｐゴシック"/>
              </a:rPr>
            </a:br>
            <a:r>
              <a:rPr lang="en-US" altLang="en-US" sz="1900" dirty="0">
                <a:solidFill>
                  <a:srgbClr val="003399"/>
                </a:solidFill>
                <a:latin typeface="Arial" pitchFamily="34" charset="0"/>
                <a:ea typeface="ＭＳ Ｐゴシック"/>
              </a:rPr>
              <a:t>Total Evaluated Price</a:t>
            </a:r>
            <a:endParaRPr lang="en-US" altLang="en-US" sz="1900" dirty="0">
              <a:solidFill>
                <a:srgbClr val="000000"/>
              </a:solidFill>
              <a:latin typeface="Arial" pitchFamily="34" charset="0"/>
              <a:ea typeface="ＭＳ Ｐゴシック"/>
            </a:endParaRPr>
          </a:p>
          <a:p>
            <a:pPr marL="285750" indent="-285750">
              <a:spcBef>
                <a:spcPct val="10000"/>
              </a:spcBef>
              <a:buFont typeface="Arial" panose="020B0604020202020204" pitchFamily="34" charset="0"/>
              <a:buChar char="•"/>
              <a:tabLst>
                <a:tab pos="2279650" algn="l"/>
              </a:tabLst>
              <a:defRPr/>
            </a:pPr>
            <a:endParaRPr lang="en-US" altLang="en-US" sz="1900" dirty="0">
              <a:solidFill>
                <a:srgbClr val="000000"/>
              </a:solidFill>
              <a:latin typeface="Arial" pitchFamily="34" charset="0"/>
              <a:ea typeface="ＭＳ Ｐゴシック"/>
            </a:endParaRPr>
          </a:p>
          <a:p>
            <a:pPr marL="285750" indent="-285750">
              <a:spcBef>
                <a:spcPct val="10000"/>
              </a:spcBef>
              <a:buFont typeface="Arial" panose="020B0604020202020204" pitchFamily="34" charset="0"/>
              <a:buChar char="•"/>
              <a:tabLst>
                <a:tab pos="2279650" algn="l"/>
              </a:tabLst>
              <a:defRPr/>
            </a:pPr>
            <a:r>
              <a:rPr lang="en-US" altLang="en-US" sz="1900" dirty="0">
                <a:solidFill>
                  <a:srgbClr val="000000"/>
                </a:solidFill>
                <a:latin typeface="Arial" pitchFamily="34" charset="0"/>
                <a:ea typeface="ＭＳ Ｐゴシック"/>
              </a:rPr>
              <a:t>Based on:</a:t>
            </a:r>
          </a:p>
          <a:p>
            <a:pPr marL="742950" lvl="1" indent="-285750">
              <a:spcBef>
                <a:spcPct val="10000"/>
              </a:spcBef>
              <a:buFont typeface="Arial" panose="020B0604020202020204" pitchFamily="34" charset="0"/>
              <a:buChar char="•"/>
              <a:tabLst>
                <a:tab pos="2279650" algn="l"/>
              </a:tabLst>
              <a:defRPr/>
            </a:pPr>
            <a:r>
              <a:rPr lang="en-US" altLang="en-US" sz="1900" dirty="0">
                <a:solidFill>
                  <a:srgbClr val="000000"/>
                </a:solidFill>
                <a:latin typeface="Arial" pitchFamily="34" charset="0"/>
                <a:ea typeface="ＭＳ Ｐゴシック"/>
              </a:rPr>
              <a:t>Anticipated Key Competitors’ Bid Strategies</a:t>
            </a:r>
          </a:p>
          <a:p>
            <a:pPr marL="742950" lvl="1" indent="-285750">
              <a:spcBef>
                <a:spcPct val="10000"/>
              </a:spcBef>
              <a:buFont typeface="Arial" panose="020B0604020202020204" pitchFamily="34" charset="0"/>
              <a:buChar char="•"/>
              <a:tabLst>
                <a:tab pos="2279650" algn="l"/>
              </a:tabLst>
              <a:defRPr/>
            </a:pPr>
            <a:r>
              <a:rPr lang="en-US" altLang="en-US" sz="1900" dirty="0">
                <a:solidFill>
                  <a:srgbClr val="000000"/>
                </a:solidFill>
                <a:latin typeface="Arial" pitchFamily="34" charset="0"/>
                <a:ea typeface="ＭＳ Ｐゴシック"/>
              </a:rPr>
              <a:t>Customer’s Award Criteria</a:t>
            </a:r>
          </a:p>
          <a:p>
            <a:pPr marL="742950" lvl="1" indent="-285750">
              <a:spcBef>
                <a:spcPct val="10000"/>
              </a:spcBef>
              <a:buFont typeface="Arial" panose="020B0604020202020204" pitchFamily="34" charset="0"/>
              <a:buChar char="•"/>
              <a:tabLst>
                <a:tab pos="2279650" algn="l"/>
              </a:tabLst>
              <a:defRPr/>
            </a:pPr>
            <a:r>
              <a:rPr lang="en-US" altLang="en-US" sz="1900" dirty="0">
                <a:solidFill>
                  <a:srgbClr val="000000"/>
                </a:solidFill>
                <a:latin typeface="Arial" pitchFamily="34" charset="0"/>
                <a:ea typeface="ＭＳ Ｐゴシック"/>
              </a:rPr>
              <a:t>Observed Customer Behavior</a:t>
            </a:r>
          </a:p>
        </p:txBody>
      </p:sp>
      <p:sp>
        <p:nvSpPr>
          <p:cNvPr id="92" name="TextBox 91"/>
          <p:cNvSpPr txBox="1"/>
          <p:nvPr/>
        </p:nvSpPr>
        <p:spPr>
          <a:xfrm>
            <a:off x="1524000" y="0"/>
            <a:ext cx="2562754" cy="338554"/>
          </a:xfrm>
          <a:prstGeom prst="rect">
            <a:avLst/>
          </a:prstGeom>
          <a:noFill/>
        </p:spPr>
        <p:txBody>
          <a:bodyPr wrap="square" rtlCol="0">
            <a:spAutoFit/>
          </a:bodyPr>
          <a:lstStyle/>
          <a:p>
            <a:r>
              <a:rPr lang="en-US" sz="1600" i="1" dirty="0">
                <a:solidFill>
                  <a:srgbClr val="000000"/>
                </a:solidFill>
                <a:latin typeface="Arial" pitchFamily="34" charset="0"/>
                <a:ea typeface="ＭＳ Ｐゴシック"/>
              </a:rPr>
              <a:t>Establish Targets</a:t>
            </a:r>
          </a:p>
        </p:txBody>
      </p:sp>
      <p:sp>
        <p:nvSpPr>
          <p:cNvPr id="110" name="AutoShape 9"/>
          <p:cNvSpPr>
            <a:spLocks noChangeArrowheads="1"/>
          </p:cNvSpPr>
          <p:nvPr/>
        </p:nvSpPr>
        <p:spPr bwMode="blackWhite">
          <a:xfrm>
            <a:off x="1981200" y="5916122"/>
            <a:ext cx="8229600" cy="430129"/>
          </a:xfrm>
          <a:prstGeom prst="bevel">
            <a:avLst>
              <a:gd name="adj" fmla="val 5079"/>
            </a:avLst>
          </a:prstGeom>
          <a:solidFill>
            <a:schemeClr val="bg1"/>
          </a:solidFill>
          <a:ln w="12700">
            <a:noFill/>
            <a:miter lim="800000"/>
            <a:headEnd/>
            <a:tailEnd/>
          </a:ln>
          <a:effectLst/>
        </p:spPr>
        <p:txBody>
          <a:bodyPr wrap="none" tIns="0" bIns="0" anchor="ctr"/>
          <a:lstStyle/>
          <a:p>
            <a:pPr algn="ctr">
              <a:defRPr/>
            </a:pPr>
            <a:r>
              <a:rPr lang="en-US" sz="2200" i="1" dirty="0">
                <a:solidFill>
                  <a:schemeClr val="tx2"/>
                </a:solidFill>
                <a:effectLst>
                  <a:outerShdw blurRad="38100" dist="38100" dir="2700000" algn="tl">
                    <a:srgbClr val="000000"/>
                  </a:outerShdw>
                </a:effectLst>
                <a:latin typeface="Arial Narrow" panose="020B0606020202030204" pitchFamily="34" charset="0"/>
                <a:ea typeface="ＭＳ Ｐゴシック"/>
              </a:rPr>
              <a:t>Cost Requirements Are </a:t>
            </a:r>
            <a:r>
              <a:rPr lang="en-US" sz="2200" i="1" u="sng" dirty="0">
                <a:solidFill>
                  <a:schemeClr val="tx2"/>
                </a:solidFill>
                <a:effectLst>
                  <a:outerShdw blurRad="38100" dist="38100" dir="2700000" algn="tl">
                    <a:srgbClr val="000000"/>
                  </a:outerShdw>
                </a:effectLst>
                <a:latin typeface="Arial Narrow" panose="020B0606020202030204" pitchFamily="34" charset="0"/>
                <a:ea typeface="ＭＳ Ｐゴシック"/>
              </a:rPr>
              <a:t>NOT</a:t>
            </a:r>
            <a:r>
              <a:rPr lang="en-US" sz="2200" i="1" dirty="0">
                <a:solidFill>
                  <a:schemeClr val="tx2"/>
                </a:solidFill>
                <a:effectLst>
                  <a:outerShdw blurRad="38100" dist="38100" dir="2700000" algn="tl">
                    <a:srgbClr val="000000"/>
                  </a:outerShdw>
                </a:effectLst>
                <a:latin typeface="Arial Narrow" panose="020B0606020202030204" pitchFamily="34" charset="0"/>
                <a:ea typeface="ＭＳ Ｐゴシック"/>
              </a:rPr>
              <a:t> Based On Our Preferred Solution</a:t>
            </a:r>
          </a:p>
        </p:txBody>
      </p:sp>
      <p:sp>
        <p:nvSpPr>
          <p:cNvPr id="3" name="TextBox 2"/>
          <p:cNvSpPr txBox="1"/>
          <p:nvPr/>
        </p:nvSpPr>
        <p:spPr>
          <a:xfrm>
            <a:off x="2382998" y="5318817"/>
            <a:ext cx="3273218" cy="461665"/>
          </a:xfrm>
          <a:prstGeom prst="rect">
            <a:avLst/>
          </a:prstGeom>
          <a:noFill/>
        </p:spPr>
        <p:txBody>
          <a:bodyPr wrap="square" rtlCol="0">
            <a:spAutoFit/>
          </a:bodyPr>
          <a:lstStyle/>
          <a:p>
            <a:pPr algn="ctr"/>
            <a:r>
              <a:rPr lang="en-US" sz="1200" i="1" dirty="0">
                <a:solidFill>
                  <a:srgbClr val="000000"/>
                </a:solidFill>
                <a:latin typeface="Arial" pitchFamily="34" charset="0"/>
                <a:ea typeface="ＭＳ Ｐゴシック"/>
              </a:rPr>
              <a:t>Based on ~50 LM-wide $100M+ competitive proposals from 2013-2014</a:t>
            </a:r>
          </a:p>
        </p:txBody>
      </p:sp>
      <p:sp>
        <p:nvSpPr>
          <p:cNvPr id="20" name="Title 3">
            <a:extLst>
              <a:ext uri="{FF2B5EF4-FFF2-40B4-BE49-F238E27FC236}">
                <a16:creationId xmlns:a16="http://schemas.microsoft.com/office/drawing/2014/main" id="{F3B90B74-0E6C-4A9A-9E26-B28D1616EE45}"/>
              </a:ext>
            </a:extLst>
          </p:cNvPr>
          <p:cNvSpPr txBox="1">
            <a:spLocks/>
          </p:cNvSpPr>
          <p:nvPr/>
        </p:nvSpPr>
        <p:spPr>
          <a:xfrm>
            <a:off x="2487987" y="458991"/>
            <a:ext cx="7312025" cy="531812"/>
          </a:xfrm>
        </p:spPr>
        <p:txBody>
          <a:bodyPr>
            <a:spAutoFit/>
          </a:bodyPr>
          <a:lstStyle>
            <a:lvl1pPr algn="ctr" defTabSz="914400" rtl="0" eaLnBrk="1" latinLnBrk="0" hangingPunct="1">
              <a:lnSpc>
                <a:spcPct val="90000"/>
              </a:lnSpc>
              <a:spcBef>
                <a:spcPct val="0"/>
              </a:spcBef>
              <a:buNone/>
              <a:defRPr sz="4800" kern="1200">
                <a:solidFill>
                  <a:srgbClr val="003478"/>
                </a:solidFill>
                <a:effectLst/>
                <a:latin typeface="+mj-lt"/>
                <a:ea typeface="+mj-ea"/>
                <a:cs typeface="+mj-cs"/>
              </a:defRPr>
            </a:lvl1pPr>
          </a:lstStyle>
          <a:p>
            <a:pPr>
              <a:lnSpc>
                <a:spcPct val="85000"/>
              </a:lnSpc>
              <a:defRPr/>
            </a:pPr>
            <a:r>
              <a:rPr lang="en-US" altLang="en-US" sz="3200">
                <a:solidFill>
                  <a:srgbClr val="002F6C"/>
                </a:solidFill>
                <a:latin typeface="Arial" charset="0"/>
                <a:ea typeface="ＭＳ Ｐゴシック"/>
              </a:rPr>
              <a:t>Targets &amp; Positioning-To-Win (PTW)</a:t>
            </a:r>
            <a:endParaRPr lang="en-US" dirty="0">
              <a:solidFill>
                <a:srgbClr val="002F6C"/>
              </a:solidFill>
            </a:endParaRPr>
          </a:p>
        </p:txBody>
      </p:sp>
      <p:pic>
        <p:nvPicPr>
          <p:cNvPr id="5" name="Picture 4">
            <a:extLst>
              <a:ext uri="{FF2B5EF4-FFF2-40B4-BE49-F238E27FC236}">
                <a16:creationId xmlns:a16="http://schemas.microsoft.com/office/drawing/2014/main" id="{A66C9A85-66B6-4BE0-8FE5-E8015AAD99D0}"/>
              </a:ext>
            </a:extLst>
          </p:cNvPr>
          <p:cNvPicPr>
            <a:picLocks noChangeAspect="1"/>
          </p:cNvPicPr>
          <p:nvPr/>
        </p:nvPicPr>
        <p:blipFill>
          <a:blip r:embed="rId2"/>
          <a:stretch>
            <a:fillRect/>
          </a:stretch>
        </p:blipFill>
        <p:spPr>
          <a:xfrm>
            <a:off x="7814584" y="3068362"/>
            <a:ext cx="2999492" cy="2481287"/>
          </a:xfrm>
          <a:prstGeom prst="rect">
            <a:avLst/>
          </a:prstGeom>
        </p:spPr>
      </p:pic>
      <p:pic>
        <p:nvPicPr>
          <p:cNvPr id="6" name="Picture 5">
            <a:extLst>
              <a:ext uri="{FF2B5EF4-FFF2-40B4-BE49-F238E27FC236}">
                <a16:creationId xmlns:a16="http://schemas.microsoft.com/office/drawing/2014/main" id="{50C36104-CEEB-42C4-A72D-4A9F6A5B214E}"/>
              </a:ext>
            </a:extLst>
          </p:cNvPr>
          <p:cNvPicPr>
            <a:picLocks noChangeAspect="1"/>
          </p:cNvPicPr>
          <p:nvPr/>
        </p:nvPicPr>
        <p:blipFill>
          <a:blip r:embed="rId3"/>
          <a:stretch>
            <a:fillRect/>
          </a:stretch>
        </p:blipFill>
        <p:spPr>
          <a:xfrm>
            <a:off x="2572207" y="3903723"/>
            <a:ext cx="3523793" cy="1237595"/>
          </a:xfrm>
          <a:prstGeom prst="rect">
            <a:avLst/>
          </a:prstGeom>
        </p:spPr>
      </p:pic>
    </p:spTree>
    <p:extLst>
      <p:ext uri="{BB962C8B-B14F-4D97-AF65-F5344CB8AC3E}">
        <p14:creationId xmlns:p14="http://schemas.microsoft.com/office/powerpoint/2010/main" val="2423179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188818"/>
            <a:ext cx="7312025" cy="531812"/>
          </a:xfrm>
        </p:spPr>
        <p:txBody>
          <a:bodyPr/>
          <a:lstStyle/>
          <a:p>
            <a:r>
              <a:rPr lang="en-US" dirty="0"/>
              <a:t>Affordability 101 Course Objectives</a:t>
            </a:r>
          </a:p>
        </p:txBody>
      </p:sp>
      <p:sp>
        <p:nvSpPr>
          <p:cNvPr id="3" name="Content Placeholder 2"/>
          <p:cNvSpPr>
            <a:spLocks noGrp="1"/>
          </p:cNvSpPr>
          <p:nvPr>
            <p:ph idx="1"/>
          </p:nvPr>
        </p:nvSpPr>
        <p:spPr>
          <a:xfrm>
            <a:off x="1985964" y="1016492"/>
            <a:ext cx="8224837" cy="4462760"/>
          </a:xfrm>
        </p:spPr>
        <p:txBody>
          <a:bodyPr/>
          <a:lstStyle/>
          <a:p>
            <a:pPr marL="0" indent="0">
              <a:spcBef>
                <a:spcPts val="1800"/>
              </a:spcBef>
              <a:buNone/>
            </a:pPr>
            <a:r>
              <a:rPr lang="en-US" sz="2000" dirty="0">
                <a:latin typeface="+mj-lt"/>
              </a:rPr>
              <a:t>By the end of this course, you should be able to:</a:t>
            </a:r>
          </a:p>
          <a:p>
            <a:pPr>
              <a:spcBef>
                <a:spcPts val="1800"/>
              </a:spcBef>
            </a:pPr>
            <a:r>
              <a:rPr lang="en-US" sz="2000" dirty="0">
                <a:latin typeface="+mj-lt"/>
              </a:rPr>
              <a:t>Outline MFC Affordability Culture Optimization Efforts</a:t>
            </a:r>
          </a:p>
          <a:p>
            <a:pPr>
              <a:spcBef>
                <a:spcPts val="1800"/>
              </a:spcBef>
            </a:pPr>
            <a:r>
              <a:rPr lang="en-US" sz="2000" dirty="0">
                <a:latin typeface="+mj-lt"/>
              </a:rPr>
              <a:t>Describe the Drivers for Increased Emphasis on Affordability</a:t>
            </a:r>
          </a:p>
          <a:p>
            <a:pPr>
              <a:spcBef>
                <a:spcPts val="1800"/>
              </a:spcBef>
            </a:pPr>
            <a:r>
              <a:rPr lang="en-US" sz="2000" dirty="0">
                <a:latin typeface="+mj-lt"/>
              </a:rPr>
              <a:t>Explain the relationship between Customer Value,  Solution Performance and Cost</a:t>
            </a:r>
          </a:p>
          <a:p>
            <a:pPr>
              <a:spcBef>
                <a:spcPts val="1800"/>
              </a:spcBef>
            </a:pPr>
            <a:r>
              <a:rPr lang="en-US" sz="2000" dirty="0">
                <a:latin typeface="+mj-lt"/>
              </a:rPr>
              <a:t>Summarize the Differences between Designing Value In &amp; Taking Cost Out and Which One is Better</a:t>
            </a:r>
          </a:p>
          <a:p>
            <a:pPr>
              <a:spcBef>
                <a:spcPts val="1800"/>
              </a:spcBef>
            </a:pPr>
            <a:r>
              <a:rPr lang="en-US" sz="2000" dirty="0">
                <a:latin typeface="+mj-lt"/>
              </a:rPr>
              <a:t>Describe how Position To Win and Design To Cost shapes the product value and cost</a:t>
            </a:r>
          </a:p>
          <a:p>
            <a:pPr>
              <a:spcBef>
                <a:spcPts val="1800"/>
              </a:spcBef>
            </a:pPr>
            <a:r>
              <a:rPr lang="en-US" sz="2000" dirty="0">
                <a:latin typeface="+mj-lt"/>
              </a:rPr>
              <a:t>Identify the Next Steps in Your Commitment to Affordability</a:t>
            </a:r>
          </a:p>
        </p:txBody>
      </p:sp>
      <p:sp>
        <p:nvSpPr>
          <p:cNvPr id="4" name="AutoShape 9"/>
          <p:cNvSpPr>
            <a:spLocks noChangeArrowheads="1"/>
          </p:cNvSpPr>
          <p:nvPr/>
        </p:nvSpPr>
        <p:spPr bwMode="blackWhite">
          <a:xfrm>
            <a:off x="1981201" y="5555257"/>
            <a:ext cx="8229600" cy="572502"/>
          </a:xfrm>
          <a:prstGeom prst="bevel">
            <a:avLst>
              <a:gd name="adj" fmla="val 5079"/>
            </a:avLst>
          </a:prstGeom>
          <a:solidFill>
            <a:schemeClr val="bg1"/>
          </a:solidFill>
          <a:ln w="12700">
            <a:noFill/>
            <a:miter lim="800000"/>
            <a:headEnd/>
            <a:tailEnd/>
          </a:ln>
          <a:effectLst/>
        </p:spPr>
        <p:txBody>
          <a:bodyPr wrap="none" anchor="ctr"/>
          <a:lstStyle/>
          <a:p>
            <a:pPr algn="ctr">
              <a:lnSpc>
                <a:spcPct val="120000"/>
              </a:lnSpc>
              <a:defRPr/>
            </a:pPr>
            <a:r>
              <a:rPr lang="en-US" sz="2400" i="1" dirty="0">
                <a:solidFill>
                  <a:schemeClr val="tx2"/>
                </a:solidFill>
                <a:latin typeface="Arial Narrow" panose="020B0606020202030204" pitchFamily="34" charset="0"/>
              </a:rPr>
              <a:t>Focus of Course is the Development of Affordable Solutions</a:t>
            </a:r>
          </a:p>
        </p:txBody>
      </p:sp>
    </p:spTree>
    <p:extLst>
      <p:ext uri="{BB962C8B-B14F-4D97-AF65-F5344CB8AC3E}">
        <p14:creationId xmlns:p14="http://schemas.microsoft.com/office/powerpoint/2010/main" val="738654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Affordability Targets</a:t>
            </a:r>
          </a:p>
        </p:txBody>
      </p:sp>
      <p:sp>
        <p:nvSpPr>
          <p:cNvPr id="3" name="Content Placeholder 2"/>
          <p:cNvSpPr>
            <a:spLocks noGrp="1"/>
          </p:cNvSpPr>
          <p:nvPr>
            <p:ph idx="1"/>
          </p:nvPr>
        </p:nvSpPr>
        <p:spPr>
          <a:xfrm>
            <a:off x="1985964" y="1089707"/>
            <a:ext cx="8453437" cy="3693319"/>
          </a:xfrm>
        </p:spPr>
        <p:txBody>
          <a:bodyPr/>
          <a:lstStyle/>
          <a:p>
            <a:pPr marL="0" indent="0">
              <a:buNone/>
            </a:pPr>
            <a:r>
              <a:rPr lang="en-US" sz="4400" dirty="0">
                <a:solidFill>
                  <a:srgbClr val="008000"/>
                </a:solidFill>
              </a:rPr>
              <a:t>S</a:t>
            </a:r>
            <a:r>
              <a:rPr lang="en-US" dirty="0">
                <a:solidFill>
                  <a:srgbClr val="008000"/>
                </a:solidFill>
              </a:rPr>
              <a:t>pecific</a:t>
            </a:r>
          </a:p>
          <a:p>
            <a:pPr marL="0" indent="0">
              <a:buNone/>
            </a:pPr>
            <a:r>
              <a:rPr lang="en-US" sz="4400" dirty="0">
                <a:solidFill>
                  <a:srgbClr val="008000"/>
                </a:solidFill>
              </a:rPr>
              <a:t>M</a:t>
            </a:r>
            <a:r>
              <a:rPr lang="en-US" dirty="0">
                <a:solidFill>
                  <a:srgbClr val="008000"/>
                </a:solidFill>
              </a:rPr>
              <a:t>easureable</a:t>
            </a:r>
          </a:p>
          <a:p>
            <a:pPr marL="0" indent="0">
              <a:buNone/>
            </a:pPr>
            <a:r>
              <a:rPr lang="en-US" sz="4400" dirty="0">
                <a:solidFill>
                  <a:srgbClr val="008000"/>
                </a:solidFill>
              </a:rPr>
              <a:t>A</a:t>
            </a:r>
            <a:r>
              <a:rPr lang="en-US" dirty="0">
                <a:solidFill>
                  <a:srgbClr val="008000"/>
                </a:solidFill>
              </a:rPr>
              <a:t>chievable</a:t>
            </a:r>
          </a:p>
          <a:p>
            <a:pPr marL="0" indent="0">
              <a:buNone/>
            </a:pPr>
            <a:r>
              <a:rPr lang="en-US" sz="4400" dirty="0">
                <a:solidFill>
                  <a:srgbClr val="008000"/>
                </a:solidFill>
              </a:rPr>
              <a:t>R</a:t>
            </a:r>
            <a:r>
              <a:rPr lang="en-US" dirty="0">
                <a:solidFill>
                  <a:srgbClr val="008000"/>
                </a:solidFill>
              </a:rPr>
              <a:t>elevant</a:t>
            </a:r>
          </a:p>
          <a:p>
            <a:pPr marL="0" indent="0">
              <a:buNone/>
            </a:pPr>
            <a:r>
              <a:rPr lang="en-US" sz="4400" dirty="0">
                <a:solidFill>
                  <a:srgbClr val="008000"/>
                </a:solidFill>
              </a:rPr>
              <a:t>T</a:t>
            </a:r>
            <a:r>
              <a:rPr lang="en-US" dirty="0">
                <a:solidFill>
                  <a:srgbClr val="008000"/>
                </a:solidFill>
              </a:rPr>
              <a:t>ime-Bound</a:t>
            </a:r>
          </a:p>
        </p:txBody>
      </p:sp>
      <p:pic>
        <p:nvPicPr>
          <p:cNvPr id="14" name="Picture 13"/>
          <p:cNvPicPr>
            <a:picLocks noChangeAspect="1"/>
          </p:cNvPicPr>
          <p:nvPr/>
        </p:nvPicPr>
        <p:blipFill>
          <a:blip r:embed="rId2"/>
          <a:stretch>
            <a:fillRect/>
          </a:stretch>
        </p:blipFill>
        <p:spPr>
          <a:xfrm>
            <a:off x="4087860" y="1167316"/>
            <a:ext cx="6351541" cy="3635422"/>
          </a:xfrm>
          <a:prstGeom prst="rect">
            <a:avLst/>
          </a:prstGeom>
        </p:spPr>
      </p:pic>
      <p:sp>
        <p:nvSpPr>
          <p:cNvPr id="5" name="TextBox 4"/>
          <p:cNvSpPr txBox="1"/>
          <p:nvPr/>
        </p:nvSpPr>
        <p:spPr>
          <a:xfrm>
            <a:off x="7879977" y="2151530"/>
            <a:ext cx="2495551" cy="415498"/>
          </a:xfrm>
          <a:prstGeom prst="rect">
            <a:avLst/>
          </a:prstGeom>
          <a:noFill/>
          <a:ln>
            <a:solidFill>
              <a:srgbClr val="00B050"/>
            </a:solidFill>
          </a:ln>
        </p:spPr>
        <p:txBody>
          <a:bodyPr wrap="square" rtlCol="0">
            <a:spAutoFit/>
          </a:bodyPr>
          <a:lstStyle/>
          <a:p>
            <a:pPr algn="ctr"/>
            <a:r>
              <a:rPr lang="en-US" sz="1200" dirty="0">
                <a:solidFill>
                  <a:srgbClr val="008000"/>
                </a:solidFill>
              </a:rPr>
              <a:t>Assign a goal cost </a:t>
            </a:r>
            <a:r>
              <a:rPr lang="en-US" sz="1200" u="sng" dirty="0">
                <a:solidFill>
                  <a:srgbClr val="008000"/>
                </a:solidFill>
              </a:rPr>
              <a:t>with margin!</a:t>
            </a:r>
          </a:p>
          <a:p>
            <a:pPr algn="ctr"/>
            <a:r>
              <a:rPr lang="en-US" sz="900" dirty="0">
                <a:solidFill>
                  <a:srgbClr val="008000"/>
                </a:solidFill>
              </a:rPr>
              <a:t>(e.g. If Bid Cost was $100K, allocate $85K)</a:t>
            </a:r>
          </a:p>
        </p:txBody>
      </p:sp>
      <p:sp>
        <p:nvSpPr>
          <p:cNvPr id="13" name="Rectangle 12">
            <a:extLst>
              <a:ext uri="{FF2B5EF4-FFF2-40B4-BE49-F238E27FC236}">
                <a16:creationId xmlns:a16="http://schemas.microsoft.com/office/drawing/2014/main" id="{9A12A2BF-9A43-49B7-A42F-C0E8B04FA07B}"/>
              </a:ext>
            </a:extLst>
          </p:cNvPr>
          <p:cNvSpPr/>
          <p:nvPr/>
        </p:nvSpPr>
        <p:spPr bwMode="auto">
          <a:xfrm>
            <a:off x="1658724" y="4870035"/>
            <a:ext cx="8412482" cy="774241"/>
          </a:xfrm>
          <a:prstGeom prst="rect">
            <a:avLst/>
          </a:prstGeom>
          <a:solidFill>
            <a:srgbClr val="FFFFFF">
              <a:lumMod val="95000"/>
            </a:srgbClr>
          </a:solidFill>
          <a:ln w="12700"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pitchFamily="-112" charset="0"/>
              <a:ea typeface="ＭＳ Ｐゴシック" charset="0"/>
            </a:endParaRPr>
          </a:p>
        </p:txBody>
      </p:sp>
      <p:sp>
        <p:nvSpPr>
          <p:cNvPr id="15" name="AutoShape 80">
            <a:extLst>
              <a:ext uri="{FF2B5EF4-FFF2-40B4-BE49-F238E27FC236}">
                <a16:creationId xmlns:a16="http://schemas.microsoft.com/office/drawing/2014/main" id="{E24F5A48-6B74-41BD-8610-C82804CB8AF8}"/>
              </a:ext>
            </a:extLst>
          </p:cNvPr>
          <p:cNvSpPr>
            <a:spLocks noChangeArrowheads="1"/>
          </p:cNvSpPr>
          <p:nvPr/>
        </p:nvSpPr>
        <p:spPr bwMode="invGray">
          <a:xfrm>
            <a:off x="1667434" y="5853838"/>
            <a:ext cx="8439152" cy="441389"/>
          </a:xfrm>
          <a:prstGeom prst="bevel">
            <a:avLst>
              <a:gd name="adj" fmla="val 11310"/>
            </a:avLst>
          </a:prstGeom>
          <a:solidFill>
            <a:srgbClr val="003478"/>
          </a:solidFill>
          <a:ln w="9525">
            <a:noFill/>
            <a:miter lim="800000"/>
            <a:headEnd/>
            <a:tailEnd/>
          </a:ln>
        </p:spPr>
        <p:txBody>
          <a:bodyPr lIns="228600" tIns="18288" rIns="228600" bIns="18288" anchor="b" anchorCtr="1">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ＭＳ Ｐゴシック" charset="0"/>
              </a:rPr>
              <a:t>Targets Must be Based on Leading Indicators &amp; Relevant to Business </a:t>
            </a:r>
          </a:p>
        </p:txBody>
      </p:sp>
      <p:sp>
        <p:nvSpPr>
          <p:cNvPr id="16" name="TextBox 15">
            <a:extLst>
              <a:ext uri="{FF2B5EF4-FFF2-40B4-BE49-F238E27FC236}">
                <a16:creationId xmlns:a16="http://schemas.microsoft.com/office/drawing/2014/main" id="{584E41D6-BDE8-424C-8DDD-52BABF157304}"/>
              </a:ext>
            </a:extLst>
          </p:cNvPr>
          <p:cNvSpPr txBox="1"/>
          <p:nvPr/>
        </p:nvSpPr>
        <p:spPr>
          <a:xfrm>
            <a:off x="1658724" y="4916064"/>
            <a:ext cx="1637212" cy="707886"/>
          </a:xfrm>
          <a:prstGeom prst="rect">
            <a:avLst/>
          </a:prstGeom>
          <a:noFill/>
        </p:spPr>
        <p:txBody>
          <a:bodyPr wrap="square" rtlCol="0">
            <a:spAutoFit/>
          </a:bodyPr>
          <a:lstStyle/>
          <a:p>
            <a:pPr fontAlgn="base">
              <a:spcBef>
                <a:spcPct val="0"/>
              </a:spcBef>
              <a:spcAft>
                <a:spcPct val="0"/>
              </a:spcAft>
            </a:pPr>
            <a:r>
              <a:rPr lang="en-US" sz="2000" b="1" dirty="0">
                <a:solidFill>
                  <a:srgbClr val="000000"/>
                </a:solidFill>
                <a:latin typeface="Arial" charset="0"/>
                <a:ea typeface="ＭＳ Ｐゴシック" charset="0"/>
              </a:rPr>
              <a:t>Four Key Questions:</a:t>
            </a:r>
          </a:p>
        </p:txBody>
      </p:sp>
      <p:sp>
        <p:nvSpPr>
          <p:cNvPr id="17" name="TextBox 16">
            <a:extLst>
              <a:ext uri="{FF2B5EF4-FFF2-40B4-BE49-F238E27FC236}">
                <a16:creationId xmlns:a16="http://schemas.microsoft.com/office/drawing/2014/main" id="{EDA14F9B-435B-48AB-883B-6C4552D6FB03}"/>
              </a:ext>
            </a:extLst>
          </p:cNvPr>
          <p:cNvSpPr txBox="1"/>
          <p:nvPr/>
        </p:nvSpPr>
        <p:spPr>
          <a:xfrm>
            <a:off x="3200139" y="4922594"/>
            <a:ext cx="7306495" cy="1154162"/>
          </a:xfrm>
          <a:prstGeom prst="rect">
            <a:avLst/>
          </a:prstGeom>
          <a:noFill/>
        </p:spPr>
        <p:txBody>
          <a:bodyPr wrap="square" numCol="2" rtlCol="0">
            <a:spAutoFit/>
          </a:bodyPr>
          <a:lstStyle/>
          <a:p>
            <a:pPr fontAlgn="base">
              <a:spcBef>
                <a:spcPct val="0"/>
              </a:spcBef>
              <a:spcAft>
                <a:spcPts val="600"/>
              </a:spcAft>
            </a:pPr>
            <a:r>
              <a:rPr lang="en-US" sz="1600" b="1" dirty="0">
                <a:solidFill>
                  <a:srgbClr val="003399"/>
                </a:solidFill>
                <a:latin typeface="Arial" charset="0"/>
                <a:ea typeface="ＭＳ Ｐゴシック" charset="0"/>
              </a:rPr>
              <a:t>1. What is/are your target(s)?</a:t>
            </a:r>
          </a:p>
          <a:p>
            <a:pPr fontAlgn="base">
              <a:spcBef>
                <a:spcPct val="0"/>
              </a:spcBef>
              <a:spcAft>
                <a:spcPct val="0"/>
              </a:spcAft>
            </a:pPr>
            <a:r>
              <a:rPr lang="en-US" sz="1600" b="1" dirty="0">
                <a:solidFill>
                  <a:srgbClr val="003399"/>
                </a:solidFill>
                <a:latin typeface="Arial" charset="0"/>
                <a:ea typeface="ＭＳ Ｐゴシック" charset="0"/>
              </a:rPr>
              <a:t>2. How do you know it’s still good?</a:t>
            </a:r>
          </a:p>
          <a:p>
            <a:pPr marL="342900" indent="-342900" fontAlgn="base">
              <a:spcBef>
                <a:spcPct val="0"/>
              </a:spcBef>
              <a:spcAft>
                <a:spcPct val="0"/>
              </a:spcAft>
              <a:buFontTx/>
              <a:buAutoNum type="arabicPeriod" startAt="2"/>
            </a:pPr>
            <a:endParaRPr lang="en-US" sz="1600" b="1" dirty="0">
              <a:solidFill>
                <a:srgbClr val="003399"/>
              </a:solidFill>
              <a:latin typeface="Arial" charset="0"/>
              <a:ea typeface="ＭＳ Ｐゴシック" charset="0"/>
            </a:endParaRPr>
          </a:p>
          <a:p>
            <a:pPr marL="342900" indent="-342900" fontAlgn="base">
              <a:spcBef>
                <a:spcPct val="0"/>
              </a:spcBef>
              <a:spcAft>
                <a:spcPct val="0"/>
              </a:spcAft>
              <a:buFontTx/>
              <a:buAutoNum type="arabicPeriod" startAt="2"/>
            </a:pPr>
            <a:endParaRPr lang="en-US" sz="1600" b="1" dirty="0">
              <a:solidFill>
                <a:srgbClr val="003399"/>
              </a:solidFill>
              <a:latin typeface="Arial" charset="0"/>
              <a:ea typeface="ＭＳ Ｐゴシック" charset="0"/>
            </a:endParaRPr>
          </a:p>
          <a:p>
            <a:pPr fontAlgn="base">
              <a:spcBef>
                <a:spcPct val="0"/>
              </a:spcBef>
              <a:spcAft>
                <a:spcPts val="600"/>
              </a:spcAft>
            </a:pPr>
            <a:r>
              <a:rPr lang="en-US" sz="1600" b="1" dirty="0">
                <a:solidFill>
                  <a:srgbClr val="003399"/>
                </a:solidFill>
                <a:latin typeface="Arial" charset="0"/>
                <a:ea typeface="ＭＳ Ｐゴシック" charset="0"/>
              </a:rPr>
              <a:t>3. Where is estimate vs target?</a:t>
            </a:r>
          </a:p>
          <a:p>
            <a:pPr fontAlgn="base">
              <a:spcBef>
                <a:spcPct val="0"/>
              </a:spcBef>
              <a:spcAft>
                <a:spcPct val="0"/>
              </a:spcAft>
            </a:pPr>
            <a:r>
              <a:rPr lang="en-US" sz="1600" b="1" dirty="0">
                <a:solidFill>
                  <a:srgbClr val="003399"/>
                </a:solidFill>
                <a:latin typeface="Arial" charset="0"/>
                <a:ea typeface="ＭＳ Ｐゴシック" charset="0"/>
              </a:rPr>
              <a:t>4. What are you doing about it?</a:t>
            </a:r>
          </a:p>
        </p:txBody>
      </p:sp>
    </p:spTree>
    <p:extLst>
      <p:ext uri="{BB962C8B-B14F-4D97-AF65-F5344CB8AC3E}">
        <p14:creationId xmlns:p14="http://schemas.microsoft.com/office/powerpoint/2010/main" val="4234384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820588" y="186044"/>
            <a:ext cx="6853237" cy="531812"/>
          </a:xfrm>
        </p:spPr>
        <p:txBody>
          <a:bodyPr/>
          <a:lstStyle/>
          <a:p>
            <a:r>
              <a:rPr lang="en-US" sz="3200" dirty="0"/>
              <a:t>Unit Cost Estimates</a:t>
            </a:r>
          </a:p>
        </p:txBody>
      </p:sp>
      <p:sp>
        <p:nvSpPr>
          <p:cNvPr id="8" name="Content Placeholder 2"/>
          <p:cNvSpPr>
            <a:spLocks noGrp="1"/>
          </p:cNvSpPr>
          <p:nvPr>
            <p:ph idx="1"/>
          </p:nvPr>
        </p:nvSpPr>
        <p:spPr>
          <a:xfrm>
            <a:off x="1932801" y="886757"/>
            <a:ext cx="8224837" cy="1769715"/>
          </a:xfrm>
        </p:spPr>
        <p:txBody>
          <a:bodyPr/>
          <a:lstStyle/>
          <a:p>
            <a:r>
              <a:rPr lang="en-US" sz="2000" dirty="0"/>
              <a:t>Engineers need to understand and communicate using the DoD defined Cost Elements:</a:t>
            </a:r>
          </a:p>
          <a:p>
            <a:pPr lvl="1"/>
            <a:r>
              <a:rPr lang="en-US" dirty="0"/>
              <a:t>Document Ground Rules and Assumptions</a:t>
            </a:r>
          </a:p>
          <a:p>
            <a:pPr lvl="1"/>
            <a:r>
              <a:rPr lang="en-US" dirty="0"/>
              <a:t>Identify Scope</a:t>
            </a:r>
          </a:p>
          <a:p>
            <a:pPr lvl="1"/>
            <a:r>
              <a:rPr lang="en-US" dirty="0"/>
              <a:t>Understand which Cost Target(s) Are Tracked by the Customer</a:t>
            </a:r>
          </a:p>
        </p:txBody>
      </p:sp>
      <p:grpSp>
        <p:nvGrpSpPr>
          <p:cNvPr id="4" name="Group 3"/>
          <p:cNvGrpSpPr/>
          <p:nvPr/>
        </p:nvGrpSpPr>
        <p:grpSpPr>
          <a:xfrm>
            <a:off x="1712260" y="2910801"/>
            <a:ext cx="8768503" cy="3272119"/>
            <a:chOff x="188259" y="2775332"/>
            <a:chExt cx="8768503" cy="3272119"/>
          </a:xfrm>
        </p:grpSpPr>
        <p:sp>
          <p:nvSpPr>
            <p:cNvPr id="78" name="Rectangle 77"/>
            <p:cNvSpPr/>
            <p:nvPr/>
          </p:nvSpPr>
          <p:spPr bwMode="auto">
            <a:xfrm>
              <a:off x="188259" y="2775332"/>
              <a:ext cx="8705335" cy="3272119"/>
            </a:xfrm>
            <a:prstGeom prst="rect">
              <a:avLst/>
            </a:prstGeom>
            <a:solidFill>
              <a:srgbClr val="33CC33"/>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50000"/>
                </a:spcBef>
                <a:defRPr/>
              </a:pPr>
              <a:endParaRPr lang="en-US" sz="1200" kern="0">
                <a:solidFill>
                  <a:srgbClr val="FFFFFF"/>
                </a:solidFill>
                <a:ea typeface="ＭＳ Ｐゴシック"/>
              </a:endParaRPr>
            </a:p>
          </p:txBody>
        </p:sp>
        <p:sp>
          <p:nvSpPr>
            <p:cNvPr id="79" name="TextBox 78"/>
            <p:cNvSpPr txBox="1"/>
            <p:nvPr/>
          </p:nvSpPr>
          <p:spPr>
            <a:xfrm>
              <a:off x="7742968" y="3297879"/>
              <a:ext cx="1213794" cy="1384995"/>
            </a:xfrm>
            <a:prstGeom prst="rect">
              <a:avLst/>
            </a:prstGeom>
            <a:noFill/>
          </p:spPr>
          <p:txBody>
            <a:bodyPr wrap="none" rtlCol="0">
              <a:spAutoFit/>
            </a:bodyPr>
            <a:lstStyle/>
            <a:p>
              <a:pPr algn="ctr">
                <a:defRPr/>
              </a:pPr>
              <a:r>
                <a:rPr lang="en-US" sz="1400" kern="0" dirty="0">
                  <a:solidFill>
                    <a:srgbClr val="000000"/>
                  </a:solidFill>
                  <a:latin typeface="Arial" pitchFamily="34" charset="0"/>
                  <a:ea typeface="ＭＳ Ｐゴシック"/>
                </a:rPr>
                <a:t>Life Cycle</a:t>
              </a:r>
              <a:br>
                <a:rPr lang="en-US" sz="1400" u="sng" kern="0" dirty="0">
                  <a:solidFill>
                    <a:srgbClr val="000000"/>
                  </a:solidFill>
                  <a:latin typeface="Arial" pitchFamily="34" charset="0"/>
                  <a:ea typeface="ＭＳ Ｐゴシック"/>
                </a:rPr>
              </a:br>
              <a:r>
                <a:rPr lang="en-US" sz="1400" u="sng" kern="0" dirty="0">
                  <a:solidFill>
                    <a:srgbClr val="000000"/>
                  </a:solidFill>
                  <a:latin typeface="Arial" pitchFamily="34" charset="0"/>
                  <a:ea typeface="ＭＳ Ｐゴシック"/>
                </a:rPr>
                <a:t>Cost</a:t>
              </a:r>
            </a:p>
            <a:p>
              <a:pPr marL="171450" indent="-171450">
                <a:buFont typeface="Arial" pitchFamily="34" charset="0"/>
                <a:buChar char="•"/>
                <a:defRPr/>
              </a:pPr>
              <a:r>
                <a:rPr lang="en-US" sz="1400" kern="0" dirty="0" err="1">
                  <a:solidFill>
                    <a:srgbClr val="000000"/>
                  </a:solidFill>
                  <a:latin typeface="Arial" pitchFamily="34" charset="0"/>
                  <a:ea typeface="ＭＳ Ｐゴシック"/>
                </a:rPr>
                <a:t>Acq</a:t>
              </a:r>
              <a:r>
                <a:rPr lang="en-US" sz="1400" kern="0" dirty="0">
                  <a:solidFill>
                    <a:srgbClr val="000000"/>
                  </a:solidFill>
                  <a:latin typeface="Arial" pitchFamily="34" charset="0"/>
                  <a:ea typeface="ＭＳ Ｐゴシック"/>
                </a:rPr>
                <a:t> Cost</a:t>
              </a:r>
            </a:p>
            <a:p>
              <a:pPr>
                <a:defRPr/>
              </a:pPr>
              <a:r>
                <a:rPr lang="en-US" sz="1400" kern="0" dirty="0">
                  <a:solidFill>
                    <a:srgbClr val="000000"/>
                  </a:solidFill>
                  <a:latin typeface="Arial" pitchFamily="34" charset="0"/>
                  <a:ea typeface="ＭＳ Ｐゴシック"/>
                </a:rPr>
                <a:t>+ Operations</a:t>
              </a:r>
              <a:br>
                <a:rPr lang="en-US" sz="1400" kern="0" dirty="0">
                  <a:solidFill>
                    <a:srgbClr val="000000"/>
                  </a:solidFill>
                  <a:latin typeface="Arial" pitchFamily="34" charset="0"/>
                  <a:ea typeface="ＭＳ Ｐゴシック"/>
                </a:rPr>
              </a:br>
              <a:r>
                <a:rPr lang="en-US" sz="1400" kern="0" dirty="0">
                  <a:solidFill>
                    <a:srgbClr val="000000"/>
                  </a:solidFill>
                  <a:latin typeface="Arial" pitchFamily="34" charset="0"/>
                  <a:ea typeface="ＭＳ Ｐゴシック"/>
                </a:rPr>
                <a:t>   &amp; Support</a:t>
              </a:r>
            </a:p>
            <a:p>
              <a:pPr>
                <a:defRPr/>
              </a:pPr>
              <a:r>
                <a:rPr lang="en-US" sz="1400" kern="0" dirty="0">
                  <a:solidFill>
                    <a:srgbClr val="000000"/>
                  </a:solidFill>
                  <a:latin typeface="Arial" pitchFamily="34" charset="0"/>
                  <a:ea typeface="ＭＳ Ｐゴシック"/>
                </a:rPr>
                <a:t>+ Disposal</a:t>
              </a:r>
            </a:p>
          </p:txBody>
        </p:sp>
        <p:grpSp>
          <p:nvGrpSpPr>
            <p:cNvPr id="80" name="Group 79"/>
            <p:cNvGrpSpPr/>
            <p:nvPr/>
          </p:nvGrpSpPr>
          <p:grpSpPr>
            <a:xfrm>
              <a:off x="289555" y="2907482"/>
              <a:ext cx="7448775" cy="3030781"/>
              <a:chOff x="289555" y="3278769"/>
              <a:chExt cx="7448775" cy="3030781"/>
            </a:xfrm>
          </p:grpSpPr>
          <p:sp>
            <p:nvSpPr>
              <p:cNvPr id="94" name="Rectangle 93"/>
              <p:cNvSpPr/>
              <p:nvPr/>
            </p:nvSpPr>
            <p:spPr bwMode="auto">
              <a:xfrm>
                <a:off x="289555" y="3278769"/>
                <a:ext cx="7436726" cy="3030781"/>
              </a:xfrm>
              <a:prstGeom prst="rect">
                <a:avLst/>
              </a:prstGeom>
              <a:solidFill>
                <a:srgbClr val="FF0000"/>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50000"/>
                  </a:spcBef>
                  <a:defRPr/>
                </a:pPr>
                <a:endParaRPr lang="en-US" sz="1200" kern="0">
                  <a:solidFill>
                    <a:srgbClr val="FFFFFF"/>
                  </a:solidFill>
                  <a:ea typeface="ＭＳ Ｐゴシック"/>
                </a:endParaRPr>
              </a:p>
            </p:txBody>
          </p:sp>
          <p:sp>
            <p:nvSpPr>
              <p:cNvPr id="95" name="TextBox 94"/>
              <p:cNvSpPr txBox="1"/>
              <p:nvPr/>
            </p:nvSpPr>
            <p:spPr>
              <a:xfrm>
                <a:off x="6666433" y="3643619"/>
                <a:ext cx="1071897" cy="1169551"/>
              </a:xfrm>
              <a:prstGeom prst="rect">
                <a:avLst/>
              </a:prstGeom>
              <a:noFill/>
            </p:spPr>
            <p:txBody>
              <a:bodyPr wrap="none" rtlCol="0">
                <a:spAutoFit/>
              </a:bodyPr>
              <a:lstStyle/>
              <a:p>
                <a:pPr algn="ctr">
                  <a:defRPr/>
                </a:pPr>
                <a:r>
                  <a:rPr lang="en-US" sz="1400" kern="0" dirty="0">
                    <a:solidFill>
                      <a:srgbClr val="FFFFFF"/>
                    </a:solidFill>
                    <a:latin typeface="Arial" pitchFamily="34" charset="0"/>
                    <a:ea typeface="ＭＳ Ｐゴシック"/>
                  </a:rPr>
                  <a:t>Acquisition</a:t>
                </a:r>
                <a:br>
                  <a:rPr lang="en-US" sz="1400" u="sng" kern="0" dirty="0">
                    <a:solidFill>
                      <a:srgbClr val="FFFFFF"/>
                    </a:solidFill>
                    <a:latin typeface="Arial" pitchFamily="34" charset="0"/>
                    <a:ea typeface="ＭＳ Ｐゴシック"/>
                  </a:rPr>
                </a:br>
                <a:r>
                  <a:rPr lang="en-US" sz="1400" u="sng" kern="0" dirty="0">
                    <a:solidFill>
                      <a:srgbClr val="FFFFFF"/>
                    </a:solidFill>
                    <a:latin typeface="Arial" pitchFamily="34" charset="0"/>
                    <a:ea typeface="ＭＳ Ｐゴシック"/>
                  </a:rPr>
                  <a:t>Cost</a:t>
                </a:r>
              </a:p>
              <a:p>
                <a:pPr marL="171450" indent="-171450">
                  <a:buFont typeface="Arial" pitchFamily="34" charset="0"/>
                  <a:buChar char="•"/>
                  <a:defRPr/>
                </a:pPr>
                <a:r>
                  <a:rPr lang="en-US" sz="1400" kern="0" dirty="0">
                    <a:solidFill>
                      <a:srgbClr val="FFFFFF"/>
                    </a:solidFill>
                    <a:latin typeface="Arial" pitchFamily="34" charset="0"/>
                    <a:ea typeface="ＭＳ Ｐゴシック"/>
                  </a:rPr>
                  <a:t>AUPC</a:t>
                </a:r>
              </a:p>
              <a:p>
                <a:pPr>
                  <a:defRPr/>
                </a:pPr>
                <a:r>
                  <a:rPr lang="en-US" sz="1400" kern="0" dirty="0">
                    <a:solidFill>
                      <a:srgbClr val="FFFFFF"/>
                    </a:solidFill>
                    <a:latin typeface="Arial" pitchFamily="34" charset="0"/>
                    <a:ea typeface="ＭＳ Ｐゴシック"/>
                  </a:rPr>
                  <a:t>+ MILCON</a:t>
                </a:r>
              </a:p>
              <a:p>
                <a:pPr>
                  <a:defRPr/>
                </a:pPr>
                <a:r>
                  <a:rPr lang="en-US" sz="1400" kern="0" dirty="0">
                    <a:solidFill>
                      <a:srgbClr val="FFFFFF"/>
                    </a:solidFill>
                    <a:latin typeface="Arial" pitchFamily="34" charset="0"/>
                    <a:ea typeface="ＭＳ Ｐゴシック"/>
                  </a:rPr>
                  <a:t>+ RDT&amp;E</a:t>
                </a:r>
              </a:p>
            </p:txBody>
          </p:sp>
        </p:grpSp>
        <p:grpSp>
          <p:nvGrpSpPr>
            <p:cNvPr id="81" name="Group 80"/>
            <p:cNvGrpSpPr/>
            <p:nvPr/>
          </p:nvGrpSpPr>
          <p:grpSpPr>
            <a:xfrm>
              <a:off x="400789" y="3039398"/>
              <a:ext cx="6264368" cy="2812874"/>
              <a:chOff x="400789" y="3410685"/>
              <a:chExt cx="6264368" cy="2812874"/>
            </a:xfrm>
          </p:grpSpPr>
          <p:sp>
            <p:nvSpPr>
              <p:cNvPr id="92" name="Rectangle 91"/>
              <p:cNvSpPr/>
              <p:nvPr/>
            </p:nvSpPr>
            <p:spPr bwMode="auto">
              <a:xfrm>
                <a:off x="400789" y="3410685"/>
                <a:ext cx="6264368" cy="2812874"/>
              </a:xfrm>
              <a:prstGeom prst="rect">
                <a:avLst/>
              </a:prstGeom>
              <a:solidFill>
                <a:srgbClr val="3366FF"/>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50000"/>
                  </a:spcBef>
                  <a:defRPr/>
                </a:pPr>
                <a:endParaRPr lang="en-US" sz="1200" kern="0">
                  <a:solidFill>
                    <a:srgbClr val="FFFFFF"/>
                  </a:solidFill>
                  <a:ea typeface="ＭＳ Ｐゴシック"/>
                </a:endParaRPr>
              </a:p>
            </p:txBody>
          </p:sp>
          <p:sp>
            <p:nvSpPr>
              <p:cNvPr id="93" name="TextBox 92"/>
              <p:cNvSpPr txBox="1"/>
              <p:nvPr/>
            </p:nvSpPr>
            <p:spPr>
              <a:xfrm>
                <a:off x="5167587" y="3620997"/>
                <a:ext cx="1497569" cy="1600438"/>
              </a:xfrm>
              <a:prstGeom prst="rect">
                <a:avLst/>
              </a:prstGeom>
              <a:noFill/>
            </p:spPr>
            <p:txBody>
              <a:bodyPr wrap="square" rtlCol="0">
                <a:spAutoFit/>
              </a:bodyPr>
              <a:lstStyle/>
              <a:p>
                <a:pPr algn="ctr">
                  <a:defRPr/>
                </a:pPr>
                <a:r>
                  <a:rPr lang="en-US" sz="1400" u="sng" kern="0" dirty="0" err="1">
                    <a:solidFill>
                      <a:srgbClr val="FFFFFF"/>
                    </a:solidFill>
                    <a:latin typeface="Arial" pitchFamily="34" charset="0"/>
                    <a:ea typeface="ＭＳ Ｐゴシック"/>
                  </a:rPr>
                  <a:t>Avg</a:t>
                </a:r>
                <a:r>
                  <a:rPr lang="en-US" sz="1400" u="sng" kern="0" dirty="0">
                    <a:solidFill>
                      <a:srgbClr val="FFFFFF"/>
                    </a:solidFill>
                    <a:latin typeface="Arial" pitchFamily="34" charset="0"/>
                    <a:ea typeface="ＭＳ Ｐゴシック"/>
                  </a:rPr>
                  <a:t> Unit</a:t>
                </a:r>
                <a:br>
                  <a:rPr lang="en-US" sz="1400" u="sng" kern="0" dirty="0">
                    <a:solidFill>
                      <a:srgbClr val="FFFFFF"/>
                    </a:solidFill>
                    <a:latin typeface="Arial" pitchFamily="34" charset="0"/>
                    <a:ea typeface="ＭＳ Ｐゴシック"/>
                  </a:rPr>
                </a:br>
                <a:r>
                  <a:rPr lang="en-US" sz="1400" u="sng" kern="0" dirty="0">
                    <a:solidFill>
                      <a:srgbClr val="FFFFFF"/>
                    </a:solidFill>
                    <a:latin typeface="Arial" pitchFamily="34" charset="0"/>
                    <a:ea typeface="ＭＳ Ｐゴシック"/>
                  </a:rPr>
                  <a:t>Procurement Cost</a:t>
                </a:r>
              </a:p>
              <a:p>
                <a:pPr marL="171450" indent="-171450">
                  <a:buFont typeface="Arial" pitchFamily="34" charset="0"/>
                  <a:buChar char="•"/>
                  <a:defRPr/>
                </a:pPr>
                <a:r>
                  <a:rPr lang="en-US" sz="1400" kern="0" dirty="0" err="1">
                    <a:solidFill>
                      <a:srgbClr val="FFFFFF"/>
                    </a:solidFill>
                    <a:latin typeface="Arial" pitchFamily="34" charset="0"/>
                    <a:ea typeface="ＭＳ Ｐゴシック"/>
                  </a:rPr>
                  <a:t>Wpn</a:t>
                </a:r>
                <a:r>
                  <a:rPr lang="en-US" sz="1400" kern="0" dirty="0">
                    <a:solidFill>
                      <a:srgbClr val="FFFFFF"/>
                    </a:solidFill>
                    <a:latin typeface="Arial" pitchFamily="34" charset="0"/>
                    <a:ea typeface="ＭＳ Ｐゴシック"/>
                  </a:rPr>
                  <a:t> Sys Cost</a:t>
                </a:r>
              </a:p>
              <a:p>
                <a:pPr>
                  <a:defRPr/>
                </a:pPr>
                <a:r>
                  <a:rPr lang="en-US" sz="1400" kern="0" dirty="0">
                    <a:solidFill>
                      <a:srgbClr val="FFFFFF"/>
                    </a:solidFill>
                    <a:latin typeface="Arial" pitchFamily="34" charset="0"/>
                    <a:ea typeface="ＭＳ Ｐゴシック"/>
                  </a:rPr>
                  <a:t>+ Initial Spares</a:t>
                </a:r>
              </a:p>
              <a:p>
                <a:pPr>
                  <a:defRPr/>
                </a:pPr>
                <a:r>
                  <a:rPr lang="en-US" sz="1400" kern="0" dirty="0">
                    <a:solidFill>
                      <a:srgbClr val="FFFFFF"/>
                    </a:solidFill>
                    <a:latin typeface="Arial" pitchFamily="34" charset="0"/>
                    <a:ea typeface="ＭＳ Ｐゴシック"/>
                  </a:rPr>
                  <a:t>+ Initial</a:t>
                </a:r>
                <a:br>
                  <a:rPr lang="en-US" sz="1400" kern="0" dirty="0">
                    <a:solidFill>
                      <a:srgbClr val="FFFFFF"/>
                    </a:solidFill>
                    <a:latin typeface="Arial" pitchFamily="34" charset="0"/>
                    <a:ea typeface="ＭＳ Ｐゴシック"/>
                  </a:rPr>
                </a:br>
                <a:r>
                  <a:rPr lang="en-US" sz="1400" kern="0" dirty="0">
                    <a:solidFill>
                      <a:srgbClr val="FFFFFF"/>
                    </a:solidFill>
                    <a:latin typeface="Arial" pitchFamily="34" charset="0"/>
                    <a:ea typeface="ＭＳ Ｐゴシック"/>
                  </a:rPr>
                  <a:t>   Repair Parts</a:t>
                </a:r>
              </a:p>
            </p:txBody>
          </p:sp>
        </p:grpSp>
        <p:grpSp>
          <p:nvGrpSpPr>
            <p:cNvPr id="82" name="Group 81"/>
            <p:cNvGrpSpPr/>
            <p:nvPr/>
          </p:nvGrpSpPr>
          <p:grpSpPr>
            <a:xfrm>
              <a:off x="478076" y="3154209"/>
              <a:ext cx="4793170" cy="2571771"/>
              <a:chOff x="478076" y="3525496"/>
              <a:chExt cx="4793170" cy="2571771"/>
            </a:xfrm>
          </p:grpSpPr>
          <p:sp>
            <p:nvSpPr>
              <p:cNvPr id="90" name="Rectangle 89"/>
              <p:cNvSpPr/>
              <p:nvPr/>
            </p:nvSpPr>
            <p:spPr bwMode="auto">
              <a:xfrm>
                <a:off x="478076" y="3525496"/>
                <a:ext cx="4730417" cy="2571771"/>
              </a:xfrm>
              <a:prstGeom prst="rect">
                <a:avLst/>
              </a:prstGeom>
              <a:solidFill>
                <a:srgbClr val="6EB82D"/>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50000"/>
                  </a:spcBef>
                  <a:defRPr/>
                </a:pPr>
                <a:endParaRPr lang="en-US" sz="1200" kern="0" dirty="0">
                  <a:solidFill>
                    <a:srgbClr val="FFFFFF"/>
                  </a:solidFill>
                  <a:ea typeface="ＭＳ Ｐゴシック"/>
                </a:endParaRPr>
              </a:p>
            </p:txBody>
          </p:sp>
          <p:sp>
            <p:nvSpPr>
              <p:cNvPr id="91" name="TextBox 90"/>
              <p:cNvSpPr txBox="1"/>
              <p:nvPr/>
            </p:nvSpPr>
            <p:spPr>
              <a:xfrm>
                <a:off x="3725771" y="3812524"/>
                <a:ext cx="1545475" cy="1815882"/>
              </a:xfrm>
              <a:prstGeom prst="rect">
                <a:avLst/>
              </a:prstGeom>
              <a:noFill/>
            </p:spPr>
            <p:txBody>
              <a:bodyPr wrap="square" rtlCol="0">
                <a:spAutoFit/>
              </a:bodyPr>
              <a:lstStyle/>
              <a:p>
                <a:pPr>
                  <a:defRPr/>
                </a:pPr>
                <a:r>
                  <a:rPr lang="en-US" sz="1400" u="sng" kern="0" dirty="0" err="1">
                    <a:solidFill>
                      <a:srgbClr val="FFFFFF"/>
                    </a:solidFill>
                    <a:latin typeface="Arial" pitchFamily="34" charset="0"/>
                    <a:ea typeface="ＭＳ Ｐゴシック"/>
                  </a:rPr>
                  <a:t>Wpn</a:t>
                </a:r>
                <a:r>
                  <a:rPr lang="en-US" sz="1400" u="sng" kern="0" dirty="0">
                    <a:solidFill>
                      <a:srgbClr val="FFFFFF"/>
                    </a:solidFill>
                    <a:latin typeface="Arial" pitchFamily="34" charset="0"/>
                    <a:ea typeface="ＭＳ Ｐゴシック"/>
                  </a:rPr>
                  <a:t> Sys Cost</a:t>
                </a:r>
              </a:p>
              <a:p>
                <a:pPr marL="171450" indent="-171450">
                  <a:buFont typeface="Arial" pitchFamily="34" charset="0"/>
                  <a:buChar char="•"/>
                  <a:defRPr/>
                </a:pPr>
                <a:r>
                  <a:rPr lang="en-US" sz="1400" kern="0" dirty="0">
                    <a:solidFill>
                      <a:srgbClr val="FFFFFF"/>
                    </a:solidFill>
                    <a:latin typeface="Arial" pitchFamily="34" charset="0"/>
                    <a:ea typeface="ＭＳ Ｐゴシック"/>
                  </a:rPr>
                  <a:t>Flyaway Cost</a:t>
                </a:r>
              </a:p>
              <a:p>
                <a:pPr>
                  <a:defRPr/>
                </a:pPr>
                <a:r>
                  <a:rPr lang="en-US" sz="1400" kern="0" dirty="0">
                    <a:solidFill>
                      <a:srgbClr val="FFFFFF"/>
                    </a:solidFill>
                    <a:latin typeface="Arial" pitchFamily="34" charset="0"/>
                    <a:ea typeface="ＭＳ Ｐゴシック"/>
                  </a:rPr>
                  <a:t>+ Data </a:t>
                </a:r>
                <a:r>
                  <a:rPr lang="en-US" sz="1400" kern="0" dirty="0" err="1">
                    <a:solidFill>
                      <a:srgbClr val="FFFFFF"/>
                    </a:solidFill>
                    <a:latin typeface="Arial" pitchFamily="34" charset="0"/>
                    <a:ea typeface="ＭＳ Ｐゴシック"/>
                  </a:rPr>
                  <a:t>Pkgs</a:t>
                </a:r>
                <a:endParaRPr lang="en-US" sz="1400" kern="0" dirty="0">
                  <a:solidFill>
                    <a:srgbClr val="FFFFFF"/>
                  </a:solidFill>
                  <a:latin typeface="Arial" pitchFamily="34" charset="0"/>
                  <a:ea typeface="ＭＳ Ｐゴシック"/>
                </a:endParaRPr>
              </a:p>
              <a:p>
                <a:pPr>
                  <a:defRPr/>
                </a:pPr>
                <a:r>
                  <a:rPr lang="en-US" sz="1400" kern="0" dirty="0">
                    <a:solidFill>
                      <a:srgbClr val="FFFFFF"/>
                    </a:solidFill>
                    <a:latin typeface="Arial" pitchFamily="34" charset="0"/>
                    <a:ea typeface="ＭＳ Ｐゴシック"/>
                  </a:rPr>
                  <a:t>+ </a:t>
                </a:r>
                <a:r>
                  <a:rPr lang="en-US" sz="1400" kern="0" dirty="0" err="1">
                    <a:solidFill>
                      <a:srgbClr val="FFFFFF"/>
                    </a:solidFill>
                    <a:latin typeface="Arial" pitchFamily="34" charset="0"/>
                    <a:ea typeface="ＭＳ Ｐゴシック"/>
                  </a:rPr>
                  <a:t>Spt</a:t>
                </a:r>
                <a:r>
                  <a:rPr lang="en-US" sz="1400" kern="0" dirty="0">
                    <a:solidFill>
                      <a:srgbClr val="FFFFFF"/>
                    </a:solidFill>
                    <a:latin typeface="Arial" pitchFamily="34" charset="0"/>
                    <a:ea typeface="ＭＳ Ｐゴシック"/>
                  </a:rPr>
                  <a:t> Equip</a:t>
                </a:r>
              </a:p>
              <a:p>
                <a:pPr>
                  <a:defRPr/>
                </a:pPr>
                <a:r>
                  <a:rPr lang="en-US" sz="1400" kern="0" dirty="0">
                    <a:solidFill>
                      <a:srgbClr val="FFFFFF"/>
                    </a:solidFill>
                    <a:latin typeface="Arial" pitchFamily="34" charset="0"/>
                    <a:ea typeface="ＭＳ Ｐゴシック"/>
                  </a:rPr>
                  <a:t>+ Training</a:t>
                </a:r>
              </a:p>
              <a:p>
                <a:pPr>
                  <a:defRPr/>
                </a:pPr>
                <a:r>
                  <a:rPr lang="en-US" sz="1400" kern="0" dirty="0">
                    <a:solidFill>
                      <a:srgbClr val="FFFFFF"/>
                    </a:solidFill>
                    <a:latin typeface="Arial" pitchFamily="34" charset="0"/>
                    <a:ea typeface="ＭＳ Ｐゴシック"/>
                  </a:rPr>
                  <a:t>+ Contract Svc</a:t>
                </a:r>
              </a:p>
              <a:p>
                <a:pPr>
                  <a:defRPr/>
                </a:pPr>
                <a:r>
                  <a:rPr lang="en-US" sz="1400" kern="0" dirty="0">
                    <a:solidFill>
                      <a:srgbClr val="FFFFFF"/>
                    </a:solidFill>
                    <a:latin typeface="Arial" pitchFamily="34" charset="0"/>
                    <a:ea typeface="ＭＳ Ｐゴシック"/>
                  </a:rPr>
                  <a:t>+ Op Site </a:t>
                </a:r>
                <a:r>
                  <a:rPr lang="en-US" sz="1400" kern="0" dirty="0" err="1">
                    <a:solidFill>
                      <a:srgbClr val="FFFFFF"/>
                    </a:solidFill>
                    <a:latin typeface="Arial" pitchFamily="34" charset="0"/>
                    <a:ea typeface="ＭＳ Ｐゴシック"/>
                  </a:rPr>
                  <a:t>Actvty</a:t>
                </a:r>
                <a:endParaRPr lang="en-US" sz="1400" kern="0" dirty="0">
                  <a:solidFill>
                    <a:srgbClr val="FFFFFF"/>
                  </a:solidFill>
                  <a:latin typeface="Arial" pitchFamily="34" charset="0"/>
                  <a:ea typeface="ＭＳ Ｐゴシック"/>
                </a:endParaRPr>
              </a:p>
              <a:p>
                <a:pPr>
                  <a:defRPr/>
                </a:pPr>
                <a:r>
                  <a:rPr lang="en-US" sz="1400" kern="0" dirty="0">
                    <a:solidFill>
                      <a:srgbClr val="FFFFFF"/>
                    </a:solidFill>
                    <a:latin typeface="Arial" pitchFamily="34" charset="0"/>
                    <a:ea typeface="ＭＳ Ｐゴシック"/>
                  </a:rPr>
                  <a:t>+ Industrial Fac.</a:t>
                </a:r>
              </a:p>
            </p:txBody>
          </p:sp>
        </p:grpSp>
        <p:grpSp>
          <p:nvGrpSpPr>
            <p:cNvPr id="83" name="Group 82"/>
            <p:cNvGrpSpPr/>
            <p:nvPr/>
          </p:nvGrpSpPr>
          <p:grpSpPr>
            <a:xfrm>
              <a:off x="579715" y="3303463"/>
              <a:ext cx="3208140" cy="2313446"/>
              <a:chOff x="579715" y="3674750"/>
              <a:chExt cx="3208140" cy="2313446"/>
            </a:xfrm>
          </p:grpSpPr>
          <p:sp>
            <p:nvSpPr>
              <p:cNvPr id="88" name="Rectangle 87"/>
              <p:cNvSpPr/>
              <p:nvPr/>
            </p:nvSpPr>
            <p:spPr bwMode="auto">
              <a:xfrm>
                <a:off x="579715" y="3674750"/>
                <a:ext cx="3192598" cy="2313446"/>
              </a:xfrm>
              <a:prstGeom prst="rect">
                <a:avLst/>
              </a:prstGeom>
              <a:solidFill>
                <a:srgbClr val="33CCCC"/>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50000"/>
                  </a:spcBef>
                  <a:defRPr/>
                </a:pPr>
                <a:r>
                  <a:rPr lang="en-US" sz="1200" kern="0" dirty="0">
                    <a:solidFill>
                      <a:srgbClr val="FFFFFF"/>
                    </a:solidFill>
                    <a:ea typeface="ＭＳ Ｐゴシック"/>
                  </a:rPr>
                  <a:t> </a:t>
                </a:r>
              </a:p>
            </p:txBody>
          </p:sp>
          <p:sp>
            <p:nvSpPr>
              <p:cNvPr id="89" name="TextBox 88"/>
              <p:cNvSpPr txBox="1"/>
              <p:nvPr/>
            </p:nvSpPr>
            <p:spPr>
              <a:xfrm>
                <a:off x="2282315" y="3812524"/>
                <a:ext cx="1505540" cy="1815882"/>
              </a:xfrm>
              <a:prstGeom prst="rect">
                <a:avLst/>
              </a:prstGeom>
              <a:noFill/>
            </p:spPr>
            <p:txBody>
              <a:bodyPr wrap="none" rtlCol="0">
                <a:spAutoFit/>
              </a:bodyPr>
              <a:lstStyle/>
              <a:p>
                <a:pPr>
                  <a:defRPr/>
                </a:pPr>
                <a:r>
                  <a:rPr lang="en-US" sz="1400" u="sng" kern="0" dirty="0">
                    <a:solidFill>
                      <a:srgbClr val="000000"/>
                    </a:solidFill>
                    <a:latin typeface="Arial" pitchFamily="34" charset="0"/>
                    <a:ea typeface="ＭＳ Ｐゴシック"/>
                  </a:rPr>
                  <a:t>Flyaway Cost</a:t>
                </a:r>
              </a:p>
              <a:p>
                <a:pPr marL="171450" indent="-171450">
                  <a:buFont typeface="Arial" pitchFamily="34" charset="0"/>
                  <a:buChar char="•"/>
                  <a:defRPr/>
                </a:pPr>
                <a:r>
                  <a:rPr lang="en-US" sz="1400" kern="0" dirty="0">
                    <a:solidFill>
                      <a:srgbClr val="000000"/>
                    </a:solidFill>
                    <a:latin typeface="Arial" pitchFamily="34" charset="0"/>
                    <a:ea typeface="ＭＳ Ｐゴシック"/>
                  </a:rPr>
                  <a:t>DTUPC</a:t>
                </a:r>
              </a:p>
              <a:p>
                <a:pPr>
                  <a:defRPr/>
                </a:pPr>
                <a:r>
                  <a:rPr lang="en-US" sz="1400" kern="0" dirty="0">
                    <a:solidFill>
                      <a:srgbClr val="000000"/>
                    </a:solidFill>
                    <a:latin typeface="Arial" pitchFamily="34" charset="0"/>
                    <a:ea typeface="ＭＳ Ｐゴシック"/>
                  </a:rPr>
                  <a:t>+ </a:t>
                </a:r>
                <a:r>
                  <a:rPr lang="en-US" sz="1400" kern="0" dirty="0" err="1">
                    <a:solidFill>
                      <a:srgbClr val="000000"/>
                    </a:solidFill>
                    <a:latin typeface="Arial" pitchFamily="34" charset="0"/>
                    <a:ea typeface="ＭＳ Ｐゴシック"/>
                  </a:rPr>
                  <a:t>Specl</a:t>
                </a:r>
                <a:r>
                  <a:rPr lang="en-US" sz="1400" kern="0" dirty="0">
                    <a:solidFill>
                      <a:srgbClr val="000000"/>
                    </a:solidFill>
                    <a:latin typeface="Arial" pitchFamily="34" charset="0"/>
                    <a:ea typeface="ＭＳ Ｐゴシック"/>
                  </a:rPr>
                  <a:t> Tooling</a:t>
                </a:r>
              </a:p>
              <a:p>
                <a:pPr>
                  <a:defRPr/>
                </a:pPr>
                <a:r>
                  <a:rPr lang="en-US" sz="1400" kern="0" dirty="0">
                    <a:solidFill>
                      <a:srgbClr val="000000"/>
                    </a:solidFill>
                    <a:latin typeface="Arial" pitchFamily="34" charset="0"/>
                    <a:ea typeface="ＭＳ Ｐゴシック"/>
                  </a:rPr>
                  <a:t>+ </a:t>
                </a:r>
                <a:r>
                  <a:rPr lang="en-US" sz="1400" kern="0" dirty="0" err="1">
                    <a:solidFill>
                      <a:srgbClr val="000000"/>
                    </a:solidFill>
                    <a:latin typeface="Arial" pitchFamily="34" charset="0"/>
                    <a:ea typeface="ＭＳ Ｐゴシック"/>
                  </a:rPr>
                  <a:t>Prog</a:t>
                </a:r>
                <a:r>
                  <a:rPr lang="en-US" sz="1400" kern="0" dirty="0">
                    <a:solidFill>
                      <a:srgbClr val="000000"/>
                    </a:solidFill>
                    <a:latin typeface="Arial" pitchFamily="34" charset="0"/>
                    <a:ea typeface="ＭＳ Ｐゴシック"/>
                  </a:rPr>
                  <a:t> </a:t>
                </a:r>
                <a:r>
                  <a:rPr lang="en-US" sz="1400" kern="0" dirty="0" err="1">
                    <a:solidFill>
                      <a:srgbClr val="000000"/>
                    </a:solidFill>
                    <a:latin typeface="Arial" pitchFamily="34" charset="0"/>
                    <a:ea typeface="ＭＳ Ｐゴシック"/>
                  </a:rPr>
                  <a:t>Mgmt</a:t>
                </a:r>
                <a:r>
                  <a:rPr lang="en-US" sz="1400" kern="0" dirty="0">
                    <a:solidFill>
                      <a:srgbClr val="000000"/>
                    </a:solidFill>
                    <a:latin typeface="Arial" pitchFamily="34" charset="0"/>
                    <a:ea typeface="ＭＳ Ｐゴシック"/>
                  </a:rPr>
                  <a:t>/SE</a:t>
                </a:r>
              </a:p>
              <a:p>
                <a:pPr>
                  <a:defRPr/>
                </a:pPr>
                <a:r>
                  <a:rPr lang="en-US" sz="1400" kern="0" dirty="0">
                    <a:solidFill>
                      <a:srgbClr val="000000"/>
                    </a:solidFill>
                    <a:latin typeface="Arial" pitchFamily="34" charset="0"/>
                    <a:ea typeface="ＭＳ Ｐゴシック"/>
                  </a:rPr>
                  <a:t>+ </a:t>
                </a:r>
                <a:r>
                  <a:rPr lang="en-US" sz="1400" kern="0" dirty="0" err="1">
                    <a:solidFill>
                      <a:srgbClr val="000000"/>
                    </a:solidFill>
                    <a:latin typeface="Arial" pitchFamily="34" charset="0"/>
                    <a:ea typeface="ＭＳ Ｐゴシック"/>
                  </a:rPr>
                  <a:t>Eng</a:t>
                </a:r>
                <a:r>
                  <a:rPr lang="en-US" sz="1400" kern="0" dirty="0">
                    <a:solidFill>
                      <a:srgbClr val="000000"/>
                    </a:solidFill>
                    <a:latin typeface="Arial" pitchFamily="34" charset="0"/>
                    <a:ea typeface="ＭＳ Ｐゴシック"/>
                  </a:rPr>
                  <a:t> Changes</a:t>
                </a:r>
              </a:p>
              <a:p>
                <a:pPr>
                  <a:defRPr/>
                </a:pPr>
                <a:r>
                  <a:rPr lang="en-US" sz="1400" kern="0" dirty="0">
                    <a:solidFill>
                      <a:srgbClr val="000000"/>
                    </a:solidFill>
                    <a:latin typeface="Arial" pitchFamily="34" charset="0"/>
                    <a:ea typeface="ＭＳ Ｐゴシック"/>
                  </a:rPr>
                  <a:t>+ Transportation</a:t>
                </a:r>
              </a:p>
              <a:p>
                <a:pPr>
                  <a:defRPr/>
                </a:pPr>
                <a:r>
                  <a:rPr lang="en-US" sz="1400" kern="0" dirty="0">
                    <a:solidFill>
                      <a:srgbClr val="000000"/>
                    </a:solidFill>
                    <a:latin typeface="Arial" pitchFamily="34" charset="0"/>
                    <a:ea typeface="ＭＳ Ｐゴシック"/>
                  </a:rPr>
                  <a:t>+ Sys </a:t>
                </a:r>
                <a:r>
                  <a:rPr lang="en-US" sz="1400" kern="0" dirty="0" err="1">
                    <a:solidFill>
                      <a:srgbClr val="000000"/>
                    </a:solidFill>
                    <a:latin typeface="Arial" pitchFamily="34" charset="0"/>
                    <a:ea typeface="ＭＳ Ｐゴシック"/>
                  </a:rPr>
                  <a:t>Tst</a:t>
                </a:r>
                <a:r>
                  <a:rPr lang="en-US" sz="1400" kern="0" dirty="0">
                    <a:solidFill>
                      <a:srgbClr val="000000"/>
                    </a:solidFill>
                    <a:latin typeface="Arial" pitchFamily="34" charset="0"/>
                    <a:ea typeface="ＭＳ Ｐゴシック"/>
                  </a:rPr>
                  <a:t> &amp; </a:t>
                </a:r>
                <a:r>
                  <a:rPr lang="en-US" sz="1400" kern="0" dirty="0" err="1">
                    <a:solidFill>
                      <a:srgbClr val="000000"/>
                    </a:solidFill>
                    <a:latin typeface="Arial" pitchFamily="34" charset="0"/>
                    <a:ea typeface="ＭＳ Ｐゴシック"/>
                  </a:rPr>
                  <a:t>Eval</a:t>
                </a:r>
                <a:endParaRPr lang="en-US" sz="1400" kern="0" dirty="0">
                  <a:solidFill>
                    <a:srgbClr val="000000"/>
                  </a:solidFill>
                  <a:latin typeface="Arial" pitchFamily="34" charset="0"/>
                  <a:ea typeface="ＭＳ Ｐゴシック"/>
                </a:endParaRPr>
              </a:p>
              <a:p>
                <a:pPr>
                  <a:defRPr/>
                </a:pPr>
                <a:r>
                  <a:rPr lang="en-US" sz="1400" kern="0" dirty="0">
                    <a:solidFill>
                      <a:srgbClr val="000000"/>
                    </a:solidFill>
                    <a:latin typeface="Arial" pitchFamily="34" charset="0"/>
                    <a:ea typeface="ＭＳ Ｐゴシック"/>
                  </a:rPr>
                  <a:t>+ Warranty</a:t>
                </a:r>
              </a:p>
            </p:txBody>
          </p:sp>
        </p:grpSp>
        <p:grpSp>
          <p:nvGrpSpPr>
            <p:cNvPr id="3" name="Group 2"/>
            <p:cNvGrpSpPr/>
            <p:nvPr/>
          </p:nvGrpSpPr>
          <p:grpSpPr>
            <a:xfrm>
              <a:off x="594934" y="3381469"/>
              <a:ext cx="8026552" cy="2543551"/>
              <a:chOff x="594934" y="3381469"/>
              <a:chExt cx="8026552" cy="2543551"/>
            </a:xfrm>
          </p:grpSpPr>
          <p:sp>
            <p:nvSpPr>
              <p:cNvPr id="85" name="Rectangle 84"/>
              <p:cNvSpPr/>
              <p:nvPr/>
            </p:nvSpPr>
            <p:spPr bwMode="auto">
              <a:xfrm>
                <a:off x="594934" y="3381469"/>
                <a:ext cx="1704641" cy="2149332"/>
              </a:xfrm>
              <a:prstGeom prst="rect">
                <a:avLst/>
              </a:prstGeom>
              <a:solidFill>
                <a:srgbClr val="FFFFFF"/>
              </a:solidFill>
              <a:ln w="2857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50000"/>
                  </a:spcBef>
                  <a:defRPr/>
                </a:pPr>
                <a:endParaRPr lang="en-US" sz="1200" kern="0">
                  <a:solidFill>
                    <a:srgbClr val="000000"/>
                  </a:solidFill>
                  <a:ea typeface="ＭＳ Ｐゴシック"/>
                </a:endParaRPr>
              </a:p>
            </p:txBody>
          </p:sp>
          <p:sp>
            <p:nvSpPr>
              <p:cNvPr id="86" name="TextBox 85"/>
              <p:cNvSpPr txBox="1"/>
              <p:nvPr/>
            </p:nvSpPr>
            <p:spPr>
              <a:xfrm>
                <a:off x="644822" y="3501525"/>
                <a:ext cx="1581011" cy="2031325"/>
              </a:xfrm>
              <a:prstGeom prst="rect">
                <a:avLst/>
              </a:prstGeom>
              <a:noFill/>
              <a:ln>
                <a:noFill/>
              </a:ln>
            </p:spPr>
            <p:txBody>
              <a:bodyPr wrap="square" rtlCol="0">
                <a:spAutoFit/>
              </a:bodyPr>
              <a:lstStyle/>
              <a:p>
                <a:pPr>
                  <a:defRPr/>
                </a:pPr>
                <a:r>
                  <a:rPr lang="en-US" sz="1400" u="sng" kern="0" dirty="0">
                    <a:solidFill>
                      <a:srgbClr val="000000"/>
                    </a:solidFill>
                    <a:latin typeface="Arial" pitchFamily="34" charset="0"/>
                    <a:ea typeface="ＭＳ Ｐゴシック"/>
                  </a:rPr>
                  <a:t>Unit </a:t>
                </a:r>
                <a:r>
                  <a:rPr lang="en-US" sz="1400" u="sng" kern="0" dirty="0" err="1">
                    <a:solidFill>
                      <a:srgbClr val="000000"/>
                    </a:solidFill>
                    <a:latin typeface="Arial" pitchFamily="34" charset="0"/>
                    <a:ea typeface="ＭＳ Ｐゴシック"/>
                  </a:rPr>
                  <a:t>Mfg</a:t>
                </a:r>
                <a:r>
                  <a:rPr lang="en-US" sz="1400" u="sng" kern="0" dirty="0">
                    <a:solidFill>
                      <a:srgbClr val="000000"/>
                    </a:solidFill>
                    <a:latin typeface="Arial" pitchFamily="34" charset="0"/>
                    <a:ea typeface="ＭＳ Ｐゴシック"/>
                  </a:rPr>
                  <a:t> Cost</a:t>
                </a:r>
              </a:p>
              <a:p>
                <a:pPr marL="171450" indent="-171450">
                  <a:buFont typeface="Arial" pitchFamily="34" charset="0"/>
                  <a:buChar char="•"/>
                  <a:defRPr/>
                </a:pPr>
                <a:r>
                  <a:rPr lang="en-US" sz="1400" kern="0" dirty="0">
                    <a:solidFill>
                      <a:srgbClr val="000000"/>
                    </a:solidFill>
                    <a:latin typeface="Arial" pitchFamily="34" charset="0"/>
                    <a:ea typeface="ＭＳ Ｐゴシック"/>
                  </a:rPr>
                  <a:t>Materials</a:t>
                </a:r>
              </a:p>
              <a:p>
                <a:pPr marL="171450" indent="-171450">
                  <a:buFont typeface="Arial" pitchFamily="34" charset="0"/>
                  <a:buChar char="•"/>
                  <a:defRPr/>
                </a:pPr>
                <a:r>
                  <a:rPr lang="en-US" sz="1400" kern="0" dirty="0">
                    <a:solidFill>
                      <a:srgbClr val="000000"/>
                    </a:solidFill>
                    <a:latin typeface="Arial" pitchFamily="34" charset="0"/>
                    <a:ea typeface="ＭＳ Ｐゴシック"/>
                  </a:rPr>
                  <a:t>Mfg Labor</a:t>
                </a:r>
              </a:p>
              <a:p>
                <a:pPr marL="171450" indent="-171450">
                  <a:buFont typeface="Arial" pitchFamily="34" charset="0"/>
                  <a:buChar char="•"/>
                  <a:defRPr/>
                </a:pPr>
                <a:r>
                  <a:rPr lang="en-US" sz="1400" kern="0" dirty="0">
                    <a:solidFill>
                      <a:srgbClr val="000000"/>
                    </a:solidFill>
                    <a:latin typeface="Arial" pitchFamily="34" charset="0"/>
                    <a:ea typeface="ＭＳ Ｐゴシック"/>
                  </a:rPr>
                  <a:t>IA&amp;T</a:t>
                </a:r>
              </a:p>
              <a:p>
                <a:pPr>
                  <a:defRPr/>
                </a:pPr>
                <a:r>
                  <a:rPr lang="en-US" sz="1400" u="sng" kern="0" dirty="0">
                    <a:solidFill>
                      <a:srgbClr val="000000"/>
                    </a:solidFill>
                    <a:latin typeface="Arial" pitchFamily="34" charset="0"/>
                    <a:ea typeface="ＭＳ Ｐゴシック"/>
                  </a:rPr>
                  <a:t>DTUPC</a:t>
                </a:r>
              </a:p>
              <a:p>
                <a:pPr marL="171450" indent="-171450">
                  <a:buFont typeface="Arial" pitchFamily="34" charset="0"/>
                  <a:buChar char="•"/>
                  <a:defRPr/>
                </a:pPr>
                <a:r>
                  <a:rPr lang="en-US" sz="1400" kern="0" dirty="0">
                    <a:solidFill>
                      <a:srgbClr val="000000"/>
                    </a:solidFill>
                    <a:latin typeface="Arial" pitchFamily="34" charset="0"/>
                    <a:ea typeface="ＭＳ Ｐゴシック"/>
                  </a:rPr>
                  <a:t>UMC</a:t>
                </a:r>
              </a:p>
              <a:p>
                <a:pPr>
                  <a:defRPr/>
                </a:pPr>
                <a:r>
                  <a:rPr lang="en-US" sz="1400" kern="0" dirty="0">
                    <a:solidFill>
                      <a:srgbClr val="000000"/>
                    </a:solidFill>
                    <a:latin typeface="Arial" pitchFamily="34" charset="0"/>
                    <a:ea typeface="ＭＳ Ｐゴシック"/>
                  </a:rPr>
                  <a:t>+ Recurring </a:t>
                </a:r>
                <a:r>
                  <a:rPr lang="en-US" sz="1400" kern="0" dirty="0" err="1">
                    <a:solidFill>
                      <a:srgbClr val="000000"/>
                    </a:solidFill>
                    <a:latin typeface="Arial" pitchFamily="34" charset="0"/>
                    <a:ea typeface="ＭＳ Ｐゴシック"/>
                  </a:rPr>
                  <a:t>Eng</a:t>
                </a:r>
                <a:endParaRPr lang="en-US" sz="1400" kern="0" dirty="0">
                  <a:solidFill>
                    <a:srgbClr val="000000"/>
                  </a:solidFill>
                  <a:latin typeface="Arial" pitchFamily="34" charset="0"/>
                  <a:ea typeface="ＭＳ Ｐゴシック"/>
                </a:endParaRPr>
              </a:p>
              <a:p>
                <a:pPr>
                  <a:defRPr/>
                </a:pPr>
                <a:r>
                  <a:rPr lang="en-US" sz="1400" kern="0" dirty="0">
                    <a:solidFill>
                      <a:srgbClr val="000000"/>
                    </a:solidFill>
                    <a:latin typeface="Arial" pitchFamily="34" charset="0"/>
                    <a:ea typeface="ＭＳ Ｐゴシック"/>
                  </a:rPr>
                  <a:t>+ Quality </a:t>
                </a:r>
                <a:r>
                  <a:rPr lang="en-US" sz="1400" kern="0" dirty="0" err="1">
                    <a:solidFill>
                      <a:srgbClr val="000000"/>
                    </a:solidFill>
                    <a:latin typeface="Arial" pitchFamily="34" charset="0"/>
                    <a:ea typeface="ＭＳ Ｐゴシック"/>
                  </a:rPr>
                  <a:t>Cntl</a:t>
                </a:r>
                <a:endParaRPr lang="en-US" sz="1400" kern="0" dirty="0">
                  <a:solidFill>
                    <a:srgbClr val="000000"/>
                  </a:solidFill>
                  <a:latin typeface="Arial" pitchFamily="34" charset="0"/>
                  <a:ea typeface="ＭＳ Ｐゴシック"/>
                </a:endParaRPr>
              </a:p>
              <a:p>
                <a:pPr>
                  <a:defRPr/>
                </a:pPr>
                <a:r>
                  <a:rPr lang="en-US" sz="1400" kern="0" dirty="0">
                    <a:solidFill>
                      <a:srgbClr val="000000"/>
                    </a:solidFill>
                    <a:latin typeface="Arial" pitchFamily="34" charset="0"/>
                    <a:ea typeface="ＭＳ Ｐゴシック"/>
                  </a:rPr>
                  <a:t>+ </a:t>
                </a:r>
                <a:r>
                  <a:rPr lang="en-US" sz="1400" kern="0" dirty="0" err="1">
                    <a:solidFill>
                      <a:srgbClr val="000000"/>
                    </a:solidFill>
                    <a:latin typeface="Arial" pitchFamily="34" charset="0"/>
                    <a:ea typeface="ＭＳ Ｐゴシック"/>
                  </a:rPr>
                  <a:t>Sust</a:t>
                </a:r>
                <a:r>
                  <a:rPr lang="en-US" sz="1400" kern="0" dirty="0">
                    <a:solidFill>
                      <a:srgbClr val="000000"/>
                    </a:solidFill>
                    <a:latin typeface="Arial" pitchFamily="34" charset="0"/>
                    <a:ea typeface="ＭＳ Ｐゴシック"/>
                  </a:rPr>
                  <a:t>. Tooling</a:t>
                </a:r>
              </a:p>
            </p:txBody>
          </p:sp>
          <p:sp>
            <p:nvSpPr>
              <p:cNvPr id="87" name="Rectangle 86"/>
              <p:cNvSpPr/>
              <p:nvPr/>
            </p:nvSpPr>
            <p:spPr bwMode="auto">
              <a:xfrm>
                <a:off x="648222" y="5565165"/>
                <a:ext cx="7973264" cy="359855"/>
              </a:xfrm>
              <a:prstGeom prst="rect">
                <a:avLst/>
              </a:prstGeom>
              <a:solidFill>
                <a:srgbClr val="FFFFFF">
                  <a:lumMod val="75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kern="0" dirty="0">
                    <a:solidFill>
                      <a:srgbClr val="000000"/>
                    </a:solidFill>
                    <a:latin typeface="Arial" pitchFamily="-112" charset="0"/>
                    <a:ea typeface="ＭＳ Ｐゴシック"/>
                  </a:rPr>
                  <a:t>Always Apply  Rates and Factors (e.g. Materials Burdens, G&amp;A, Fee)</a:t>
                </a:r>
              </a:p>
            </p:txBody>
          </p:sp>
        </p:grpSp>
        <p:sp>
          <p:nvSpPr>
            <p:cNvPr id="96" name="TextBox 95"/>
            <p:cNvSpPr txBox="1"/>
            <p:nvPr/>
          </p:nvSpPr>
          <p:spPr>
            <a:xfrm>
              <a:off x="658312" y="3426207"/>
              <a:ext cx="1581011" cy="954107"/>
            </a:xfrm>
            <a:prstGeom prst="rect">
              <a:avLst/>
            </a:prstGeom>
            <a:solidFill>
              <a:srgbClr val="000000"/>
            </a:solidFill>
            <a:ln>
              <a:noFill/>
            </a:ln>
          </p:spPr>
          <p:txBody>
            <a:bodyPr wrap="square" rtlCol="0">
              <a:spAutoFit/>
            </a:bodyPr>
            <a:lstStyle/>
            <a:p>
              <a:pPr>
                <a:defRPr/>
              </a:pPr>
              <a:r>
                <a:rPr lang="en-US" sz="1400" u="sng" kern="0" dirty="0">
                  <a:solidFill>
                    <a:srgbClr val="FFFFFF"/>
                  </a:solidFill>
                  <a:latin typeface="Arial" pitchFamily="34" charset="0"/>
                  <a:ea typeface="ＭＳ Ｐゴシック"/>
                </a:rPr>
                <a:t>Unit </a:t>
              </a:r>
              <a:r>
                <a:rPr lang="en-US" sz="1400" u="sng" kern="0" dirty="0" err="1">
                  <a:solidFill>
                    <a:srgbClr val="FFFFFF"/>
                  </a:solidFill>
                  <a:latin typeface="Arial" pitchFamily="34" charset="0"/>
                  <a:ea typeface="ＭＳ Ｐゴシック"/>
                </a:rPr>
                <a:t>Mfg</a:t>
              </a:r>
              <a:r>
                <a:rPr lang="en-US" sz="1400" u="sng" kern="0" dirty="0">
                  <a:solidFill>
                    <a:srgbClr val="FFFFFF"/>
                  </a:solidFill>
                  <a:latin typeface="Arial" pitchFamily="34" charset="0"/>
                  <a:ea typeface="ＭＳ Ｐゴシック"/>
                </a:rPr>
                <a:t> Cost</a:t>
              </a:r>
            </a:p>
            <a:p>
              <a:pPr marL="171450" indent="-171450">
                <a:buFont typeface="Arial" pitchFamily="34" charset="0"/>
                <a:buChar char="•"/>
                <a:defRPr/>
              </a:pPr>
              <a:r>
                <a:rPr lang="en-US" sz="1400" kern="0" dirty="0">
                  <a:solidFill>
                    <a:srgbClr val="FFFFFF"/>
                  </a:solidFill>
                  <a:latin typeface="Arial" pitchFamily="34" charset="0"/>
                  <a:ea typeface="ＭＳ Ｐゴシック"/>
                </a:rPr>
                <a:t>Materials</a:t>
              </a:r>
            </a:p>
            <a:p>
              <a:pPr marL="171450" indent="-171450">
                <a:buFont typeface="Arial" pitchFamily="34" charset="0"/>
                <a:buChar char="•"/>
                <a:defRPr/>
              </a:pPr>
              <a:r>
                <a:rPr lang="en-US" sz="1400" kern="0" dirty="0">
                  <a:solidFill>
                    <a:srgbClr val="FFFFFF"/>
                  </a:solidFill>
                  <a:latin typeface="Arial" pitchFamily="34" charset="0"/>
                  <a:ea typeface="ＭＳ Ｐゴシック"/>
                </a:rPr>
                <a:t>Mfg Labor</a:t>
              </a:r>
            </a:p>
            <a:p>
              <a:pPr marL="171450" indent="-171450">
                <a:buFont typeface="Arial" pitchFamily="34" charset="0"/>
                <a:buChar char="•"/>
                <a:defRPr/>
              </a:pPr>
              <a:r>
                <a:rPr lang="en-US" sz="1400" kern="0" dirty="0">
                  <a:solidFill>
                    <a:srgbClr val="FFFFFF"/>
                  </a:solidFill>
                  <a:latin typeface="Arial" pitchFamily="34" charset="0"/>
                  <a:ea typeface="ＭＳ Ｐゴシック"/>
                </a:rPr>
                <a:t>IAT&amp;C</a:t>
              </a:r>
            </a:p>
          </p:txBody>
        </p:sp>
        <p:sp>
          <p:nvSpPr>
            <p:cNvPr id="97" name="Oval 96"/>
            <p:cNvSpPr/>
            <p:nvPr/>
          </p:nvSpPr>
          <p:spPr bwMode="auto">
            <a:xfrm>
              <a:off x="6869599" y="4682874"/>
              <a:ext cx="665567" cy="665567"/>
            </a:xfrm>
            <a:prstGeom prst="ellipse">
              <a:avLst/>
            </a:prstGeom>
            <a:solidFill>
              <a:srgbClr val="FFFFFF">
                <a:alpha val="80000"/>
              </a:srgbClr>
            </a:solid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000000"/>
                </a:solidFill>
                <a:effectLst>
                  <a:outerShdw blurRad="38100" dist="38100" dir="2700000" algn="tl">
                    <a:srgbClr val="000000">
                      <a:alpha val="43137"/>
                    </a:srgbClr>
                  </a:outerShdw>
                </a:effectLst>
                <a:latin typeface="Arial" pitchFamily="-112" charset="0"/>
                <a:ea typeface="ＭＳ Ｐゴシック"/>
              </a:endParaRPr>
            </a:p>
          </p:txBody>
        </p:sp>
        <p:sp>
          <p:nvSpPr>
            <p:cNvPr id="98" name="TextBox 97"/>
            <p:cNvSpPr txBox="1"/>
            <p:nvPr/>
          </p:nvSpPr>
          <p:spPr>
            <a:xfrm>
              <a:off x="6888835" y="4727117"/>
              <a:ext cx="627095" cy="577081"/>
            </a:xfrm>
            <a:prstGeom prst="rect">
              <a:avLst/>
            </a:prstGeom>
            <a:noFill/>
          </p:spPr>
          <p:txBody>
            <a:bodyPr wrap="none" rtlCol="0">
              <a:spAutoFit/>
            </a:bodyPr>
            <a:lstStyle/>
            <a:p>
              <a:pPr algn="ctr"/>
              <a:r>
                <a:rPr lang="en-US" sz="1050" dirty="0">
                  <a:solidFill>
                    <a:srgbClr val="000000"/>
                  </a:solidFill>
                  <a:latin typeface="Arial" pitchFamily="34" charset="0"/>
                  <a:ea typeface="ＭＳ Ｐゴシック"/>
                </a:rPr>
                <a:t>NRE</a:t>
              </a:r>
              <a:br>
                <a:rPr lang="en-US" sz="1050" dirty="0">
                  <a:solidFill>
                    <a:srgbClr val="000000"/>
                  </a:solidFill>
                  <a:latin typeface="Arial" pitchFamily="34" charset="0"/>
                  <a:ea typeface="ＭＳ Ｐゴシック"/>
                </a:rPr>
              </a:br>
              <a:r>
                <a:rPr lang="en-US" sz="1050" dirty="0">
                  <a:solidFill>
                    <a:srgbClr val="000000"/>
                  </a:solidFill>
                  <a:latin typeface="Arial" pitchFamily="34" charset="0"/>
                  <a:ea typeface="ＭＳ Ｐゴシック"/>
                </a:rPr>
                <a:t>tracked</a:t>
              </a:r>
              <a:br>
                <a:rPr lang="en-US" sz="1050" dirty="0">
                  <a:solidFill>
                    <a:srgbClr val="000000"/>
                  </a:solidFill>
                  <a:latin typeface="Arial" pitchFamily="34" charset="0"/>
                  <a:ea typeface="ＭＳ Ｐゴシック"/>
                </a:rPr>
              </a:br>
              <a:r>
                <a:rPr lang="en-US" sz="1050" dirty="0">
                  <a:solidFill>
                    <a:srgbClr val="000000"/>
                  </a:solidFill>
                  <a:latin typeface="Arial" pitchFamily="34" charset="0"/>
                  <a:ea typeface="ＭＳ Ｐゴシック"/>
                </a:rPr>
                <a:t>here</a:t>
              </a:r>
            </a:p>
          </p:txBody>
        </p:sp>
        <p:cxnSp>
          <p:nvCxnSpPr>
            <p:cNvPr id="99" name="Straight Arrow Connector 98"/>
            <p:cNvCxnSpPr>
              <a:stCxn id="97" idx="0"/>
              <a:endCxn id="2" idx="2"/>
            </p:cNvCxnSpPr>
            <p:nvPr/>
          </p:nvCxnSpPr>
          <p:spPr bwMode="auto">
            <a:xfrm flipH="1" flipV="1">
              <a:off x="7137925" y="4403382"/>
              <a:ext cx="64458" cy="279492"/>
            </a:xfrm>
            <a:prstGeom prst="straightConnector1">
              <a:avLst/>
            </a:prstGeom>
            <a:gradFill rotWithShape="0">
              <a:gsLst>
                <a:gs pos="0">
                  <a:srgbClr val="3366CC">
                    <a:gamma/>
                    <a:shade val="46275"/>
                    <a:invGamma/>
                  </a:srgbClr>
                </a:gs>
                <a:gs pos="100000">
                  <a:srgbClr val="3366CC"/>
                </a:gs>
              </a:gsLst>
              <a:lin ang="5400000" scaled="1"/>
            </a:gradFill>
            <a:ln w="28575" cap="flat" cmpd="sng" algn="ctr">
              <a:solidFill>
                <a:schemeClr val="tx2"/>
              </a:solidFill>
              <a:prstDash val="solid"/>
              <a:round/>
              <a:headEnd type="none" w="med" len="med"/>
              <a:tailEnd type="arrow"/>
            </a:ln>
            <a:effectLst/>
          </p:spPr>
        </p:cxnSp>
        <p:sp>
          <p:nvSpPr>
            <p:cNvPr id="2" name="Rectangle 1"/>
            <p:cNvSpPr/>
            <p:nvPr/>
          </p:nvSpPr>
          <p:spPr bwMode="auto">
            <a:xfrm>
              <a:off x="6721634" y="4160425"/>
              <a:ext cx="832582" cy="242957"/>
            </a:xfrm>
            <a:prstGeom prst="rect">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grpSp>
    </p:spTree>
    <p:extLst>
      <p:ext uri="{BB962C8B-B14F-4D97-AF65-F5344CB8AC3E}">
        <p14:creationId xmlns:p14="http://schemas.microsoft.com/office/powerpoint/2010/main" val="226880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23" y="-95226"/>
            <a:ext cx="10978880" cy="1477328"/>
          </a:xfrm>
        </p:spPr>
        <p:txBody>
          <a:bodyPr anchor="ctr"/>
          <a:lstStyle/>
          <a:p>
            <a:r>
              <a:rPr lang="en-US" sz="3200" dirty="0"/>
              <a:t>Cost Estimating Approaches</a:t>
            </a:r>
          </a:p>
        </p:txBody>
      </p:sp>
      <p:sp>
        <p:nvSpPr>
          <p:cNvPr id="45" name="Rectangle 55"/>
          <p:cNvSpPr>
            <a:spLocks noChangeArrowheads="1"/>
          </p:cNvSpPr>
          <p:nvPr/>
        </p:nvSpPr>
        <p:spPr bwMode="auto">
          <a:xfrm>
            <a:off x="3218001" y="3513402"/>
            <a:ext cx="7534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Technology </a:t>
            </a:r>
            <a:endParaRPr lang="en-US" altLang="en-US"/>
          </a:p>
        </p:txBody>
      </p:sp>
      <p:grpSp>
        <p:nvGrpSpPr>
          <p:cNvPr id="119" name="Group 118"/>
          <p:cNvGrpSpPr/>
          <p:nvPr/>
        </p:nvGrpSpPr>
        <p:grpSpPr>
          <a:xfrm>
            <a:off x="1755447" y="1165477"/>
            <a:ext cx="8634879" cy="1891553"/>
            <a:chOff x="286871" y="1905000"/>
            <a:chExt cx="8634879" cy="1905000"/>
          </a:xfrm>
        </p:grpSpPr>
        <p:sp>
          <p:nvSpPr>
            <p:cNvPr id="118" name="Freeform 117"/>
            <p:cNvSpPr/>
            <p:nvPr/>
          </p:nvSpPr>
          <p:spPr bwMode="auto">
            <a:xfrm>
              <a:off x="313765" y="1918447"/>
              <a:ext cx="8606117" cy="1891553"/>
            </a:xfrm>
            <a:custGeom>
              <a:avLst/>
              <a:gdLst>
                <a:gd name="connsiteX0" fmla="*/ 5638800 w 8606117"/>
                <a:gd name="connsiteY0" fmla="*/ 1891553 h 1891553"/>
                <a:gd name="connsiteX1" fmla="*/ 0 w 8606117"/>
                <a:gd name="connsiteY1" fmla="*/ 188259 h 1891553"/>
                <a:gd name="connsiteX2" fmla="*/ 0 w 8606117"/>
                <a:gd name="connsiteY2" fmla="*/ 0 h 1891553"/>
                <a:gd name="connsiteX3" fmla="*/ 905435 w 8606117"/>
                <a:gd name="connsiteY3" fmla="*/ 0 h 1891553"/>
                <a:gd name="connsiteX4" fmla="*/ 8606117 w 8606117"/>
                <a:gd name="connsiteY4" fmla="*/ 1846729 h 1891553"/>
                <a:gd name="connsiteX5" fmla="*/ 8606117 w 8606117"/>
                <a:gd name="connsiteY5" fmla="*/ 1882588 h 1891553"/>
                <a:gd name="connsiteX6" fmla="*/ 5638800 w 8606117"/>
                <a:gd name="connsiteY6" fmla="*/ 1891553 h 18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6117" h="1891553">
                  <a:moveTo>
                    <a:pt x="5638800" y="1891553"/>
                  </a:moveTo>
                  <a:lnTo>
                    <a:pt x="0" y="188259"/>
                  </a:lnTo>
                  <a:lnTo>
                    <a:pt x="0" y="0"/>
                  </a:lnTo>
                  <a:lnTo>
                    <a:pt x="905435" y="0"/>
                  </a:lnTo>
                  <a:lnTo>
                    <a:pt x="8606117" y="1846729"/>
                  </a:lnTo>
                  <a:lnTo>
                    <a:pt x="8606117" y="1882588"/>
                  </a:lnTo>
                  <a:lnTo>
                    <a:pt x="5638800" y="1891553"/>
                  </a:lnTo>
                  <a:close/>
                </a:path>
              </a:pathLst>
            </a:custGeom>
            <a:solidFill>
              <a:schemeClr val="accent1">
                <a:lumMod val="60000"/>
                <a:lumOff val="40000"/>
                <a:alpha val="7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117" name="Freeform 116"/>
            <p:cNvSpPr/>
            <p:nvPr/>
          </p:nvSpPr>
          <p:spPr bwMode="auto">
            <a:xfrm>
              <a:off x="286871" y="2088776"/>
              <a:ext cx="5647764" cy="1721224"/>
            </a:xfrm>
            <a:custGeom>
              <a:avLst/>
              <a:gdLst>
                <a:gd name="connsiteX0" fmla="*/ 0 w 5647764"/>
                <a:gd name="connsiteY0" fmla="*/ 358589 h 1721224"/>
                <a:gd name="connsiteX1" fmla="*/ 17929 w 5647764"/>
                <a:gd name="connsiteY1" fmla="*/ 0 h 1721224"/>
                <a:gd name="connsiteX2" fmla="*/ 5647764 w 5647764"/>
                <a:gd name="connsiteY2" fmla="*/ 1721224 h 1721224"/>
                <a:gd name="connsiteX3" fmla="*/ 2770094 w 5647764"/>
                <a:gd name="connsiteY3" fmla="*/ 1721224 h 1721224"/>
              </a:gdLst>
              <a:ahLst/>
              <a:cxnLst>
                <a:cxn ang="0">
                  <a:pos x="connsiteX0" y="connsiteY0"/>
                </a:cxn>
                <a:cxn ang="0">
                  <a:pos x="connsiteX1" y="connsiteY1"/>
                </a:cxn>
                <a:cxn ang="0">
                  <a:pos x="connsiteX2" y="connsiteY2"/>
                </a:cxn>
                <a:cxn ang="0">
                  <a:pos x="connsiteX3" y="connsiteY3"/>
                </a:cxn>
              </a:cxnLst>
              <a:rect l="l" t="t" r="r" b="b"/>
              <a:pathLst>
                <a:path w="5647764" h="1721224">
                  <a:moveTo>
                    <a:pt x="0" y="358589"/>
                  </a:moveTo>
                  <a:lnTo>
                    <a:pt x="17929" y="0"/>
                  </a:lnTo>
                  <a:lnTo>
                    <a:pt x="5647764" y="1721224"/>
                  </a:lnTo>
                  <a:lnTo>
                    <a:pt x="2770094" y="1721224"/>
                  </a:lnTo>
                </a:path>
              </a:pathLst>
            </a:custGeom>
            <a:solidFill>
              <a:srgbClr val="CCFF9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115" name="Right Triangle 114"/>
            <p:cNvSpPr/>
            <p:nvPr/>
          </p:nvSpPr>
          <p:spPr bwMode="auto">
            <a:xfrm flipH="1" flipV="1">
              <a:off x="1219200" y="1913820"/>
              <a:ext cx="7702550" cy="1851877"/>
            </a:xfrm>
            <a:prstGeom prst="rtTriangle">
              <a:avLst/>
            </a:prstGeom>
            <a:solidFill>
              <a:srgbClr val="FFC000">
                <a:alpha val="75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3" name="Right Triangle 2"/>
            <p:cNvSpPr/>
            <p:nvPr/>
          </p:nvSpPr>
          <p:spPr bwMode="auto">
            <a:xfrm>
              <a:off x="304800" y="2436628"/>
              <a:ext cx="2757754" cy="1373372"/>
            </a:xfrm>
            <a:prstGeom prst="rtTriangle">
              <a:avLst/>
            </a:prstGeom>
            <a:solidFill>
              <a:srgbClr val="D6ADFF">
                <a:alpha val="75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6" name="Rectangle 5"/>
            <p:cNvSpPr/>
            <p:nvPr/>
          </p:nvSpPr>
          <p:spPr>
            <a:xfrm>
              <a:off x="304800" y="1905000"/>
              <a:ext cx="8610600" cy="1905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 name="Straight Connector 6"/>
            <p:cNvCxnSpPr/>
            <p:nvPr/>
          </p:nvCxnSpPr>
          <p:spPr>
            <a:xfrm>
              <a:off x="304800" y="2436628"/>
              <a:ext cx="2767693" cy="13733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4800" y="2082209"/>
              <a:ext cx="5689146" cy="1727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27364" y="1905000"/>
              <a:ext cx="7688036" cy="18606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 y="2832584"/>
              <a:ext cx="958917" cy="369332"/>
            </a:xfrm>
            <a:prstGeom prst="rect">
              <a:avLst/>
            </a:prstGeom>
            <a:noFill/>
          </p:spPr>
          <p:txBody>
            <a:bodyPr wrap="none" rtlCol="0">
              <a:spAutoFit/>
            </a:bodyPr>
            <a:lstStyle/>
            <a:p>
              <a:r>
                <a:rPr lang="en-US" b="1" dirty="0">
                  <a:solidFill>
                    <a:prstClr val="black"/>
                  </a:solidFill>
                  <a:latin typeface="Calibri"/>
                </a:rPr>
                <a:t>Analogy</a:t>
              </a:r>
            </a:p>
          </p:txBody>
        </p:sp>
        <p:sp>
          <p:nvSpPr>
            <p:cNvPr id="11" name="TextBox 10"/>
            <p:cNvSpPr txBox="1"/>
            <p:nvPr/>
          </p:nvSpPr>
          <p:spPr>
            <a:xfrm>
              <a:off x="1690909" y="2832584"/>
              <a:ext cx="1223476" cy="369332"/>
            </a:xfrm>
            <a:prstGeom prst="rect">
              <a:avLst/>
            </a:prstGeom>
            <a:noFill/>
          </p:spPr>
          <p:txBody>
            <a:bodyPr wrap="none" rtlCol="0">
              <a:spAutoFit/>
            </a:bodyPr>
            <a:lstStyle/>
            <a:p>
              <a:r>
                <a:rPr lang="en-US" b="1" dirty="0">
                  <a:solidFill>
                    <a:prstClr val="black"/>
                  </a:solidFill>
                  <a:latin typeface="Calibri"/>
                </a:rPr>
                <a:t>Parametric</a:t>
              </a:r>
            </a:p>
          </p:txBody>
        </p:sp>
        <p:sp>
          <p:nvSpPr>
            <p:cNvPr id="12" name="TextBox 11"/>
            <p:cNvSpPr txBox="1"/>
            <p:nvPr/>
          </p:nvSpPr>
          <p:spPr>
            <a:xfrm>
              <a:off x="3850615" y="2832584"/>
              <a:ext cx="1369029" cy="371958"/>
            </a:xfrm>
            <a:prstGeom prst="rect">
              <a:avLst/>
            </a:prstGeom>
            <a:noFill/>
          </p:spPr>
          <p:txBody>
            <a:bodyPr wrap="none" rtlCol="0">
              <a:spAutoFit/>
            </a:bodyPr>
            <a:lstStyle/>
            <a:p>
              <a:r>
                <a:rPr lang="en-US" b="1" dirty="0">
                  <a:solidFill>
                    <a:prstClr val="black"/>
                  </a:solidFill>
                  <a:latin typeface="Calibri"/>
                </a:rPr>
                <a:t>Bottom’s Up</a:t>
              </a:r>
            </a:p>
          </p:txBody>
        </p:sp>
        <p:sp>
          <p:nvSpPr>
            <p:cNvPr id="13" name="TextBox 12"/>
            <p:cNvSpPr txBox="1"/>
            <p:nvPr/>
          </p:nvSpPr>
          <p:spPr>
            <a:xfrm>
              <a:off x="7430640" y="2832583"/>
              <a:ext cx="1352293" cy="371958"/>
            </a:xfrm>
            <a:prstGeom prst="rect">
              <a:avLst/>
            </a:prstGeom>
            <a:noFill/>
          </p:spPr>
          <p:txBody>
            <a:bodyPr wrap="none" rtlCol="0">
              <a:spAutoFit/>
            </a:bodyPr>
            <a:lstStyle/>
            <a:p>
              <a:r>
                <a:rPr lang="en-US" b="1" dirty="0">
                  <a:solidFill>
                    <a:prstClr val="black"/>
                  </a:solidFill>
                  <a:latin typeface="Calibri"/>
                </a:rPr>
                <a:t>Actual Costs</a:t>
              </a:r>
            </a:p>
          </p:txBody>
        </p:sp>
      </p:grpSp>
      <p:grpSp>
        <p:nvGrpSpPr>
          <p:cNvPr id="124" name="Group 123"/>
          <p:cNvGrpSpPr/>
          <p:nvPr/>
        </p:nvGrpSpPr>
        <p:grpSpPr>
          <a:xfrm>
            <a:off x="2695939" y="1178828"/>
            <a:ext cx="6084524" cy="3168840"/>
            <a:chOff x="1227364" y="1600200"/>
            <a:chExt cx="6084524" cy="4038600"/>
          </a:xfrm>
        </p:grpSpPr>
        <p:cxnSp>
          <p:nvCxnSpPr>
            <p:cNvPr id="17" name="Straight Connector 16"/>
            <p:cNvCxnSpPr/>
            <p:nvPr/>
          </p:nvCxnSpPr>
          <p:spPr>
            <a:xfrm flipV="1">
              <a:off x="7311888" y="1600200"/>
              <a:ext cx="0" cy="403860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352839" y="1600200"/>
              <a:ext cx="0" cy="403860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062554" y="1600200"/>
              <a:ext cx="0" cy="403860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227364" y="1600200"/>
              <a:ext cx="0" cy="403860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7"/>
          <p:cNvGrpSpPr>
            <a:grpSpLocks/>
          </p:cNvGrpSpPr>
          <p:nvPr/>
        </p:nvGrpSpPr>
        <p:grpSpPr bwMode="auto">
          <a:xfrm>
            <a:off x="1759089" y="3504706"/>
            <a:ext cx="1408113" cy="847725"/>
            <a:chOff x="183" y="2682"/>
            <a:chExt cx="887" cy="534"/>
          </a:xfrm>
          <a:solidFill>
            <a:srgbClr val="D6ADFF"/>
          </a:solidFill>
        </p:grpSpPr>
        <p:sp>
          <p:nvSpPr>
            <p:cNvPr id="112" name="Rectangle 5"/>
            <p:cNvSpPr>
              <a:spLocks noChangeArrowheads="1"/>
            </p:cNvSpPr>
            <p:nvPr/>
          </p:nvSpPr>
          <p:spPr bwMode="auto">
            <a:xfrm>
              <a:off x="183" y="2682"/>
              <a:ext cx="887" cy="5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6"/>
            <p:cNvSpPr>
              <a:spLocks noChangeArrowheads="1"/>
            </p:cNvSpPr>
            <p:nvPr/>
          </p:nvSpPr>
          <p:spPr bwMode="auto">
            <a:xfrm>
              <a:off x="183" y="2682"/>
              <a:ext cx="887" cy="534"/>
            </a:xfrm>
            <a:prstGeom prst="rect">
              <a:avLst/>
            </a:prstGeom>
            <a:grpFill/>
            <a:ln w="12700" cap="rnd">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10"/>
          <p:cNvGrpSpPr>
            <a:grpSpLocks/>
          </p:cNvGrpSpPr>
          <p:nvPr/>
        </p:nvGrpSpPr>
        <p:grpSpPr bwMode="auto">
          <a:xfrm>
            <a:off x="4497526" y="3528518"/>
            <a:ext cx="2581275" cy="819150"/>
            <a:chOff x="1908" y="2697"/>
            <a:chExt cx="1626" cy="516"/>
          </a:xfrm>
          <a:solidFill>
            <a:schemeClr val="accent1">
              <a:lumMod val="60000"/>
              <a:lumOff val="40000"/>
            </a:schemeClr>
          </a:solidFill>
        </p:grpSpPr>
        <p:sp>
          <p:nvSpPr>
            <p:cNvPr id="110" name="Rectangle 8"/>
            <p:cNvSpPr>
              <a:spLocks noChangeArrowheads="1"/>
            </p:cNvSpPr>
            <p:nvPr/>
          </p:nvSpPr>
          <p:spPr bwMode="auto">
            <a:xfrm>
              <a:off x="1908" y="2697"/>
              <a:ext cx="1626" cy="5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9"/>
            <p:cNvSpPr>
              <a:spLocks noChangeArrowheads="1"/>
            </p:cNvSpPr>
            <p:nvPr/>
          </p:nvSpPr>
          <p:spPr bwMode="auto">
            <a:xfrm>
              <a:off x="1908" y="2697"/>
              <a:ext cx="1626" cy="516"/>
            </a:xfrm>
            <a:prstGeom prst="rect">
              <a:avLst/>
            </a:prstGeom>
            <a:grpFill/>
            <a:ln w="12700" cap="rnd">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13"/>
          <p:cNvGrpSpPr>
            <a:grpSpLocks/>
          </p:cNvGrpSpPr>
          <p:nvPr/>
        </p:nvGrpSpPr>
        <p:grpSpPr bwMode="auto">
          <a:xfrm>
            <a:off x="6824800" y="3523756"/>
            <a:ext cx="2101850" cy="828675"/>
            <a:chOff x="3374" y="2694"/>
            <a:chExt cx="1324" cy="522"/>
          </a:xfrm>
          <a:solidFill>
            <a:srgbClr val="FFCC00"/>
          </a:solidFill>
        </p:grpSpPr>
        <p:sp>
          <p:nvSpPr>
            <p:cNvPr id="108" name="Rectangle 11"/>
            <p:cNvSpPr>
              <a:spLocks noChangeArrowheads="1"/>
            </p:cNvSpPr>
            <p:nvPr/>
          </p:nvSpPr>
          <p:spPr bwMode="auto">
            <a:xfrm>
              <a:off x="3374" y="2694"/>
              <a:ext cx="1324" cy="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2"/>
            <p:cNvSpPr>
              <a:spLocks noChangeArrowheads="1"/>
            </p:cNvSpPr>
            <p:nvPr/>
          </p:nvSpPr>
          <p:spPr bwMode="auto">
            <a:xfrm>
              <a:off x="3374" y="2694"/>
              <a:ext cx="1324" cy="522"/>
            </a:xfrm>
            <a:prstGeom prst="rect">
              <a:avLst/>
            </a:prstGeom>
            <a:grpFill/>
            <a:ln w="12700" cap="rnd">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16"/>
          <p:cNvGrpSpPr>
            <a:grpSpLocks/>
          </p:cNvGrpSpPr>
          <p:nvPr/>
        </p:nvGrpSpPr>
        <p:grpSpPr bwMode="auto">
          <a:xfrm>
            <a:off x="8790125" y="3523756"/>
            <a:ext cx="1600200" cy="828675"/>
            <a:chOff x="4612" y="2694"/>
            <a:chExt cx="973" cy="522"/>
          </a:xfrm>
          <a:solidFill>
            <a:schemeClr val="accent2">
              <a:lumMod val="40000"/>
              <a:lumOff val="60000"/>
            </a:schemeClr>
          </a:solidFill>
        </p:grpSpPr>
        <p:sp>
          <p:nvSpPr>
            <p:cNvPr id="106" name="Rectangle 14"/>
            <p:cNvSpPr>
              <a:spLocks noChangeArrowheads="1"/>
            </p:cNvSpPr>
            <p:nvPr/>
          </p:nvSpPr>
          <p:spPr bwMode="auto">
            <a:xfrm>
              <a:off x="4612" y="2694"/>
              <a:ext cx="973" cy="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15"/>
            <p:cNvSpPr>
              <a:spLocks noChangeArrowheads="1"/>
            </p:cNvSpPr>
            <p:nvPr/>
          </p:nvSpPr>
          <p:spPr bwMode="auto">
            <a:xfrm>
              <a:off x="4612" y="2694"/>
              <a:ext cx="973" cy="522"/>
            </a:xfrm>
            <a:prstGeom prst="rect">
              <a:avLst/>
            </a:prstGeom>
            <a:grpFill/>
            <a:ln w="12700" cap="rnd">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19"/>
          <p:cNvGrpSpPr>
            <a:grpSpLocks/>
          </p:cNvGrpSpPr>
          <p:nvPr/>
        </p:nvGrpSpPr>
        <p:grpSpPr bwMode="auto">
          <a:xfrm>
            <a:off x="2687776" y="3504706"/>
            <a:ext cx="1838325" cy="847725"/>
            <a:chOff x="768" y="2682"/>
            <a:chExt cx="1158" cy="534"/>
          </a:xfrm>
          <a:solidFill>
            <a:srgbClr val="CCFF99"/>
          </a:solidFill>
        </p:grpSpPr>
        <p:sp>
          <p:nvSpPr>
            <p:cNvPr id="104" name="Rectangle 17"/>
            <p:cNvSpPr>
              <a:spLocks noChangeArrowheads="1"/>
            </p:cNvSpPr>
            <p:nvPr/>
          </p:nvSpPr>
          <p:spPr bwMode="auto">
            <a:xfrm>
              <a:off x="768" y="2682"/>
              <a:ext cx="1158" cy="5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8"/>
            <p:cNvSpPr>
              <a:spLocks noChangeArrowheads="1"/>
            </p:cNvSpPr>
            <p:nvPr/>
          </p:nvSpPr>
          <p:spPr bwMode="auto">
            <a:xfrm>
              <a:off x="768" y="2682"/>
              <a:ext cx="1158" cy="534"/>
            </a:xfrm>
            <a:prstGeom prst="rect">
              <a:avLst/>
            </a:prstGeom>
            <a:grpFill/>
            <a:ln w="12700" cap="rnd">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2"/>
          <p:cNvGrpSpPr>
            <a:grpSpLocks/>
          </p:cNvGrpSpPr>
          <p:nvPr/>
        </p:nvGrpSpPr>
        <p:grpSpPr bwMode="auto">
          <a:xfrm>
            <a:off x="2452826" y="3161805"/>
            <a:ext cx="449263" cy="361950"/>
            <a:chOff x="620" y="2466"/>
            <a:chExt cx="283" cy="228"/>
          </a:xfrm>
        </p:grpSpPr>
        <p:sp>
          <p:nvSpPr>
            <p:cNvPr id="102" name="Freeform 20"/>
            <p:cNvSpPr>
              <a:spLocks/>
            </p:cNvSpPr>
            <p:nvPr/>
          </p:nvSpPr>
          <p:spPr bwMode="auto">
            <a:xfrm>
              <a:off x="620" y="2466"/>
              <a:ext cx="259" cy="222"/>
            </a:xfrm>
            <a:custGeom>
              <a:avLst/>
              <a:gdLst>
                <a:gd name="T0" fmla="*/ 130 w 259"/>
                <a:gd name="T1" fmla="*/ 0 h 222"/>
                <a:gd name="T2" fmla="*/ 0 w 259"/>
                <a:gd name="T3" fmla="*/ 222 h 222"/>
                <a:gd name="T4" fmla="*/ 259 w 259"/>
                <a:gd name="T5" fmla="*/ 222 h 222"/>
                <a:gd name="T6" fmla="*/ 130 w 259"/>
                <a:gd name="T7" fmla="*/ 0 h 222"/>
              </a:gdLst>
              <a:ahLst/>
              <a:cxnLst>
                <a:cxn ang="0">
                  <a:pos x="T0" y="T1"/>
                </a:cxn>
                <a:cxn ang="0">
                  <a:pos x="T2" y="T3"/>
                </a:cxn>
                <a:cxn ang="0">
                  <a:pos x="T4" y="T5"/>
                </a:cxn>
                <a:cxn ang="0">
                  <a:pos x="T6" y="T7"/>
                </a:cxn>
              </a:cxnLst>
              <a:rect l="0" t="0" r="r" b="b"/>
              <a:pathLst>
                <a:path w="259" h="222">
                  <a:moveTo>
                    <a:pt x="130" y="0"/>
                  </a:moveTo>
                  <a:lnTo>
                    <a:pt x="0" y="222"/>
                  </a:lnTo>
                  <a:lnTo>
                    <a:pt x="259" y="222"/>
                  </a:lnTo>
                  <a:lnTo>
                    <a:pt x="13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1"/>
            <p:cNvSpPr>
              <a:spLocks/>
            </p:cNvSpPr>
            <p:nvPr/>
          </p:nvSpPr>
          <p:spPr bwMode="auto">
            <a:xfrm>
              <a:off x="644" y="2472"/>
              <a:ext cx="259" cy="222"/>
            </a:xfrm>
            <a:custGeom>
              <a:avLst/>
              <a:gdLst>
                <a:gd name="T0" fmla="*/ 130 w 259"/>
                <a:gd name="T1" fmla="*/ 0 h 222"/>
                <a:gd name="T2" fmla="*/ 0 w 259"/>
                <a:gd name="T3" fmla="*/ 222 h 222"/>
                <a:gd name="T4" fmla="*/ 259 w 259"/>
                <a:gd name="T5" fmla="*/ 222 h 222"/>
                <a:gd name="T6" fmla="*/ 130 w 259"/>
                <a:gd name="T7" fmla="*/ 0 h 222"/>
              </a:gdLst>
              <a:ahLst/>
              <a:cxnLst>
                <a:cxn ang="0">
                  <a:pos x="T0" y="T1"/>
                </a:cxn>
                <a:cxn ang="0">
                  <a:pos x="T2" y="T3"/>
                </a:cxn>
                <a:cxn ang="0">
                  <a:pos x="T4" y="T5"/>
                </a:cxn>
                <a:cxn ang="0">
                  <a:pos x="T6" y="T7"/>
                </a:cxn>
              </a:cxnLst>
              <a:rect l="0" t="0" r="r" b="b"/>
              <a:pathLst>
                <a:path w="259" h="222">
                  <a:moveTo>
                    <a:pt x="130" y="0"/>
                  </a:moveTo>
                  <a:lnTo>
                    <a:pt x="0" y="222"/>
                  </a:lnTo>
                  <a:lnTo>
                    <a:pt x="259" y="222"/>
                  </a:lnTo>
                  <a:lnTo>
                    <a:pt x="130" y="0"/>
                  </a:lnTo>
                  <a:close/>
                </a:path>
              </a:pathLst>
            </a:custGeom>
            <a:noFill/>
            <a:ln w="190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7" name="Rectangle 23"/>
          <p:cNvSpPr>
            <a:spLocks noChangeArrowheads="1"/>
          </p:cNvSpPr>
          <p:nvPr/>
        </p:nvSpPr>
        <p:spPr bwMode="auto">
          <a:xfrm>
            <a:off x="2631397" y="3287218"/>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1400" dirty="0">
                <a:solidFill>
                  <a:srgbClr val="000000"/>
                </a:solidFill>
              </a:rPr>
              <a:t>A</a:t>
            </a:r>
            <a:endParaRPr lang="en-US" altLang="en-US" dirty="0"/>
          </a:p>
        </p:txBody>
      </p:sp>
      <p:grpSp>
        <p:nvGrpSpPr>
          <p:cNvPr id="28" name="Group 26"/>
          <p:cNvGrpSpPr>
            <a:grpSpLocks/>
          </p:cNvGrpSpPr>
          <p:nvPr/>
        </p:nvGrpSpPr>
        <p:grpSpPr bwMode="auto">
          <a:xfrm>
            <a:off x="4321314" y="3161805"/>
            <a:ext cx="411163" cy="361950"/>
            <a:chOff x="1797" y="2466"/>
            <a:chExt cx="259" cy="228"/>
          </a:xfrm>
        </p:grpSpPr>
        <p:sp>
          <p:nvSpPr>
            <p:cNvPr id="100" name="Freeform 24"/>
            <p:cNvSpPr>
              <a:spLocks/>
            </p:cNvSpPr>
            <p:nvPr/>
          </p:nvSpPr>
          <p:spPr bwMode="auto">
            <a:xfrm>
              <a:off x="1797" y="2466"/>
              <a:ext cx="259" cy="222"/>
            </a:xfrm>
            <a:custGeom>
              <a:avLst/>
              <a:gdLst>
                <a:gd name="T0" fmla="*/ 129 w 259"/>
                <a:gd name="T1" fmla="*/ 0 h 222"/>
                <a:gd name="T2" fmla="*/ 0 w 259"/>
                <a:gd name="T3" fmla="*/ 222 h 222"/>
                <a:gd name="T4" fmla="*/ 259 w 259"/>
                <a:gd name="T5" fmla="*/ 222 h 222"/>
                <a:gd name="T6" fmla="*/ 129 w 259"/>
                <a:gd name="T7" fmla="*/ 0 h 222"/>
              </a:gdLst>
              <a:ahLst/>
              <a:cxnLst>
                <a:cxn ang="0">
                  <a:pos x="T0" y="T1"/>
                </a:cxn>
                <a:cxn ang="0">
                  <a:pos x="T2" y="T3"/>
                </a:cxn>
                <a:cxn ang="0">
                  <a:pos x="T4" y="T5"/>
                </a:cxn>
                <a:cxn ang="0">
                  <a:pos x="T6" y="T7"/>
                </a:cxn>
              </a:cxnLst>
              <a:rect l="0" t="0" r="r" b="b"/>
              <a:pathLst>
                <a:path w="259" h="222">
                  <a:moveTo>
                    <a:pt x="129" y="0"/>
                  </a:moveTo>
                  <a:lnTo>
                    <a:pt x="0" y="222"/>
                  </a:lnTo>
                  <a:lnTo>
                    <a:pt x="259" y="222"/>
                  </a:lnTo>
                  <a:lnTo>
                    <a:pt x="12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5"/>
            <p:cNvSpPr>
              <a:spLocks/>
            </p:cNvSpPr>
            <p:nvPr/>
          </p:nvSpPr>
          <p:spPr bwMode="auto">
            <a:xfrm>
              <a:off x="1797" y="2472"/>
              <a:ext cx="259" cy="222"/>
            </a:xfrm>
            <a:custGeom>
              <a:avLst/>
              <a:gdLst>
                <a:gd name="T0" fmla="*/ 129 w 259"/>
                <a:gd name="T1" fmla="*/ 0 h 222"/>
                <a:gd name="T2" fmla="*/ 0 w 259"/>
                <a:gd name="T3" fmla="*/ 222 h 222"/>
                <a:gd name="T4" fmla="*/ 259 w 259"/>
                <a:gd name="T5" fmla="*/ 222 h 222"/>
                <a:gd name="T6" fmla="*/ 129 w 259"/>
                <a:gd name="T7" fmla="*/ 0 h 222"/>
              </a:gdLst>
              <a:ahLst/>
              <a:cxnLst>
                <a:cxn ang="0">
                  <a:pos x="T0" y="T1"/>
                </a:cxn>
                <a:cxn ang="0">
                  <a:pos x="T2" y="T3"/>
                </a:cxn>
                <a:cxn ang="0">
                  <a:pos x="T4" y="T5"/>
                </a:cxn>
                <a:cxn ang="0">
                  <a:pos x="T6" y="T7"/>
                </a:cxn>
              </a:cxnLst>
              <a:rect l="0" t="0" r="r" b="b"/>
              <a:pathLst>
                <a:path w="259" h="222">
                  <a:moveTo>
                    <a:pt x="129" y="0"/>
                  </a:moveTo>
                  <a:lnTo>
                    <a:pt x="0" y="222"/>
                  </a:lnTo>
                  <a:lnTo>
                    <a:pt x="259" y="222"/>
                  </a:lnTo>
                  <a:lnTo>
                    <a:pt x="129" y="0"/>
                  </a:lnTo>
                  <a:close/>
                </a:path>
              </a:pathLst>
            </a:custGeom>
            <a:noFill/>
            <a:ln w="190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9" name="Rectangle 27"/>
          <p:cNvSpPr>
            <a:spLocks noChangeArrowheads="1"/>
          </p:cNvSpPr>
          <p:nvPr/>
        </p:nvSpPr>
        <p:spPr bwMode="auto">
          <a:xfrm>
            <a:off x="4467363" y="3287218"/>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a:solidFill>
                  <a:srgbClr val="000000"/>
                </a:solidFill>
              </a:rPr>
              <a:t>B</a:t>
            </a:r>
            <a:endParaRPr lang="en-US" altLang="en-US"/>
          </a:p>
        </p:txBody>
      </p:sp>
      <p:grpSp>
        <p:nvGrpSpPr>
          <p:cNvPr id="30" name="Group 30"/>
          <p:cNvGrpSpPr>
            <a:grpSpLocks/>
          </p:cNvGrpSpPr>
          <p:nvPr/>
        </p:nvGrpSpPr>
        <p:grpSpPr bwMode="auto">
          <a:xfrm>
            <a:off x="6620014" y="3161805"/>
            <a:ext cx="409575" cy="361950"/>
            <a:chOff x="3245" y="2466"/>
            <a:chExt cx="258" cy="228"/>
          </a:xfrm>
        </p:grpSpPr>
        <p:sp>
          <p:nvSpPr>
            <p:cNvPr id="98" name="Freeform 28"/>
            <p:cNvSpPr>
              <a:spLocks/>
            </p:cNvSpPr>
            <p:nvPr/>
          </p:nvSpPr>
          <p:spPr bwMode="auto">
            <a:xfrm>
              <a:off x="3245" y="2466"/>
              <a:ext cx="258" cy="222"/>
            </a:xfrm>
            <a:custGeom>
              <a:avLst/>
              <a:gdLst>
                <a:gd name="T0" fmla="*/ 129 w 258"/>
                <a:gd name="T1" fmla="*/ 0 h 222"/>
                <a:gd name="T2" fmla="*/ 0 w 258"/>
                <a:gd name="T3" fmla="*/ 222 h 222"/>
                <a:gd name="T4" fmla="*/ 258 w 258"/>
                <a:gd name="T5" fmla="*/ 222 h 222"/>
                <a:gd name="T6" fmla="*/ 129 w 258"/>
                <a:gd name="T7" fmla="*/ 0 h 222"/>
              </a:gdLst>
              <a:ahLst/>
              <a:cxnLst>
                <a:cxn ang="0">
                  <a:pos x="T0" y="T1"/>
                </a:cxn>
                <a:cxn ang="0">
                  <a:pos x="T2" y="T3"/>
                </a:cxn>
                <a:cxn ang="0">
                  <a:pos x="T4" y="T5"/>
                </a:cxn>
                <a:cxn ang="0">
                  <a:pos x="T6" y="T7"/>
                </a:cxn>
              </a:cxnLst>
              <a:rect l="0" t="0" r="r" b="b"/>
              <a:pathLst>
                <a:path w="258" h="222">
                  <a:moveTo>
                    <a:pt x="129" y="0"/>
                  </a:moveTo>
                  <a:lnTo>
                    <a:pt x="0" y="222"/>
                  </a:lnTo>
                  <a:lnTo>
                    <a:pt x="258" y="222"/>
                  </a:lnTo>
                  <a:lnTo>
                    <a:pt x="12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9"/>
            <p:cNvSpPr>
              <a:spLocks/>
            </p:cNvSpPr>
            <p:nvPr/>
          </p:nvSpPr>
          <p:spPr bwMode="auto">
            <a:xfrm>
              <a:off x="3245" y="2472"/>
              <a:ext cx="258" cy="222"/>
            </a:xfrm>
            <a:custGeom>
              <a:avLst/>
              <a:gdLst>
                <a:gd name="T0" fmla="*/ 129 w 258"/>
                <a:gd name="T1" fmla="*/ 0 h 222"/>
                <a:gd name="T2" fmla="*/ 0 w 258"/>
                <a:gd name="T3" fmla="*/ 222 h 222"/>
                <a:gd name="T4" fmla="*/ 258 w 258"/>
                <a:gd name="T5" fmla="*/ 222 h 222"/>
                <a:gd name="T6" fmla="*/ 129 w 258"/>
                <a:gd name="T7" fmla="*/ 0 h 222"/>
              </a:gdLst>
              <a:ahLst/>
              <a:cxnLst>
                <a:cxn ang="0">
                  <a:pos x="T0" y="T1"/>
                </a:cxn>
                <a:cxn ang="0">
                  <a:pos x="T2" y="T3"/>
                </a:cxn>
                <a:cxn ang="0">
                  <a:pos x="T4" y="T5"/>
                </a:cxn>
                <a:cxn ang="0">
                  <a:pos x="T6" y="T7"/>
                </a:cxn>
              </a:cxnLst>
              <a:rect l="0" t="0" r="r" b="b"/>
              <a:pathLst>
                <a:path w="258" h="222">
                  <a:moveTo>
                    <a:pt x="129" y="0"/>
                  </a:moveTo>
                  <a:lnTo>
                    <a:pt x="0" y="222"/>
                  </a:lnTo>
                  <a:lnTo>
                    <a:pt x="258" y="222"/>
                  </a:lnTo>
                  <a:lnTo>
                    <a:pt x="129" y="0"/>
                  </a:lnTo>
                  <a:close/>
                </a:path>
              </a:pathLst>
            </a:custGeom>
            <a:noFill/>
            <a:ln w="190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1" name="Rectangle 31"/>
          <p:cNvSpPr>
            <a:spLocks noChangeArrowheads="1"/>
          </p:cNvSpPr>
          <p:nvPr/>
        </p:nvSpPr>
        <p:spPr bwMode="auto">
          <a:xfrm>
            <a:off x="6759713" y="3287218"/>
            <a:ext cx="1298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a:solidFill>
                  <a:srgbClr val="000000"/>
                </a:solidFill>
              </a:rPr>
              <a:t>C</a:t>
            </a:r>
            <a:endParaRPr lang="en-US" altLang="en-US"/>
          </a:p>
        </p:txBody>
      </p:sp>
      <p:grpSp>
        <p:nvGrpSpPr>
          <p:cNvPr id="32" name="Group 34"/>
          <p:cNvGrpSpPr>
            <a:grpSpLocks/>
          </p:cNvGrpSpPr>
          <p:nvPr/>
        </p:nvGrpSpPr>
        <p:grpSpPr bwMode="auto">
          <a:xfrm>
            <a:off x="1643200" y="3980956"/>
            <a:ext cx="185738" cy="214313"/>
            <a:chOff x="110" y="2982"/>
            <a:chExt cx="117" cy="135"/>
          </a:xfrm>
        </p:grpSpPr>
        <p:sp>
          <p:nvSpPr>
            <p:cNvPr id="96" name="Freeform 32"/>
            <p:cNvSpPr>
              <a:spLocks/>
            </p:cNvSpPr>
            <p:nvPr/>
          </p:nvSpPr>
          <p:spPr bwMode="auto">
            <a:xfrm>
              <a:off x="110" y="2982"/>
              <a:ext cx="117" cy="135"/>
            </a:xfrm>
            <a:custGeom>
              <a:avLst/>
              <a:gdLst>
                <a:gd name="T0" fmla="*/ 59 w 117"/>
                <a:gd name="T1" fmla="*/ 0 h 135"/>
                <a:gd name="T2" fmla="*/ 0 w 117"/>
                <a:gd name="T3" fmla="*/ 68 h 135"/>
                <a:gd name="T4" fmla="*/ 59 w 117"/>
                <a:gd name="T5" fmla="*/ 135 h 135"/>
                <a:gd name="T6" fmla="*/ 117 w 117"/>
                <a:gd name="T7" fmla="*/ 68 h 135"/>
                <a:gd name="T8" fmla="*/ 59 w 117"/>
                <a:gd name="T9" fmla="*/ 0 h 135"/>
              </a:gdLst>
              <a:ahLst/>
              <a:cxnLst>
                <a:cxn ang="0">
                  <a:pos x="T0" y="T1"/>
                </a:cxn>
                <a:cxn ang="0">
                  <a:pos x="T2" y="T3"/>
                </a:cxn>
                <a:cxn ang="0">
                  <a:pos x="T4" y="T5"/>
                </a:cxn>
                <a:cxn ang="0">
                  <a:pos x="T6" y="T7"/>
                </a:cxn>
                <a:cxn ang="0">
                  <a:pos x="T8" y="T9"/>
                </a:cxn>
              </a:cxnLst>
              <a:rect l="0" t="0" r="r" b="b"/>
              <a:pathLst>
                <a:path w="117" h="135">
                  <a:moveTo>
                    <a:pt x="59" y="0"/>
                  </a:moveTo>
                  <a:lnTo>
                    <a:pt x="0" y="68"/>
                  </a:lnTo>
                  <a:lnTo>
                    <a:pt x="59" y="135"/>
                  </a:lnTo>
                  <a:lnTo>
                    <a:pt x="117" y="68"/>
                  </a:lnTo>
                  <a:lnTo>
                    <a:pt x="5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3"/>
            <p:cNvSpPr>
              <a:spLocks/>
            </p:cNvSpPr>
            <p:nvPr/>
          </p:nvSpPr>
          <p:spPr bwMode="auto">
            <a:xfrm>
              <a:off x="110" y="2982"/>
              <a:ext cx="117" cy="135"/>
            </a:xfrm>
            <a:custGeom>
              <a:avLst/>
              <a:gdLst>
                <a:gd name="T0" fmla="*/ 59 w 117"/>
                <a:gd name="T1" fmla="*/ 0 h 135"/>
                <a:gd name="T2" fmla="*/ 0 w 117"/>
                <a:gd name="T3" fmla="*/ 68 h 135"/>
                <a:gd name="T4" fmla="*/ 59 w 117"/>
                <a:gd name="T5" fmla="*/ 135 h 135"/>
                <a:gd name="T6" fmla="*/ 117 w 117"/>
                <a:gd name="T7" fmla="*/ 68 h 135"/>
                <a:gd name="T8" fmla="*/ 59 w 117"/>
                <a:gd name="T9" fmla="*/ 0 h 135"/>
              </a:gdLst>
              <a:ahLst/>
              <a:cxnLst>
                <a:cxn ang="0">
                  <a:pos x="T0" y="T1"/>
                </a:cxn>
                <a:cxn ang="0">
                  <a:pos x="T2" y="T3"/>
                </a:cxn>
                <a:cxn ang="0">
                  <a:pos x="T4" y="T5"/>
                </a:cxn>
                <a:cxn ang="0">
                  <a:pos x="T6" y="T7"/>
                </a:cxn>
                <a:cxn ang="0">
                  <a:pos x="T8" y="T9"/>
                </a:cxn>
              </a:cxnLst>
              <a:rect l="0" t="0" r="r" b="b"/>
              <a:pathLst>
                <a:path w="117" h="135">
                  <a:moveTo>
                    <a:pt x="59" y="0"/>
                  </a:moveTo>
                  <a:lnTo>
                    <a:pt x="0" y="68"/>
                  </a:lnTo>
                  <a:lnTo>
                    <a:pt x="59" y="135"/>
                  </a:lnTo>
                  <a:lnTo>
                    <a:pt x="117" y="68"/>
                  </a:lnTo>
                  <a:lnTo>
                    <a:pt x="59" y="0"/>
                  </a:lnTo>
                  <a:close/>
                </a:path>
              </a:pathLst>
            </a:custGeom>
            <a:noFill/>
            <a:ln w="190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3" name="Rectangle 35"/>
          <p:cNvSpPr>
            <a:spLocks noChangeArrowheads="1"/>
          </p:cNvSpPr>
          <p:nvPr/>
        </p:nvSpPr>
        <p:spPr bwMode="auto">
          <a:xfrm>
            <a:off x="1984513" y="3626943"/>
            <a:ext cx="5177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Materiel </a:t>
            </a:r>
            <a:endParaRPr lang="en-US" altLang="en-US"/>
          </a:p>
        </p:txBody>
      </p:sp>
      <p:sp>
        <p:nvSpPr>
          <p:cNvPr id="34" name="Rectangle 36"/>
          <p:cNvSpPr>
            <a:spLocks noChangeArrowheads="1"/>
          </p:cNvSpPr>
          <p:nvPr/>
        </p:nvSpPr>
        <p:spPr bwMode="auto">
          <a:xfrm>
            <a:off x="1968639" y="3755530"/>
            <a:ext cx="5482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Solution </a:t>
            </a:r>
            <a:endParaRPr lang="en-US" altLang="en-US"/>
          </a:p>
        </p:txBody>
      </p:sp>
      <p:sp>
        <p:nvSpPr>
          <p:cNvPr id="35" name="Rectangle 37"/>
          <p:cNvSpPr>
            <a:spLocks noChangeArrowheads="1"/>
          </p:cNvSpPr>
          <p:nvPr/>
        </p:nvSpPr>
        <p:spPr bwMode="auto">
          <a:xfrm>
            <a:off x="1963875" y="3887293"/>
            <a:ext cx="5241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Analysis</a:t>
            </a:r>
            <a:endParaRPr lang="en-US" altLang="en-US"/>
          </a:p>
        </p:txBody>
      </p:sp>
      <p:grpSp>
        <p:nvGrpSpPr>
          <p:cNvPr id="36" name="Group 40"/>
          <p:cNvGrpSpPr>
            <a:grpSpLocks/>
          </p:cNvGrpSpPr>
          <p:nvPr/>
        </p:nvGrpSpPr>
        <p:grpSpPr bwMode="auto">
          <a:xfrm>
            <a:off x="3872050" y="4119069"/>
            <a:ext cx="273050" cy="161925"/>
            <a:chOff x="1514" y="3069"/>
            <a:chExt cx="172" cy="102"/>
          </a:xfrm>
        </p:grpSpPr>
        <p:sp>
          <p:nvSpPr>
            <p:cNvPr id="94" name="Oval 38"/>
            <p:cNvSpPr>
              <a:spLocks noChangeArrowheads="1"/>
            </p:cNvSpPr>
            <p:nvPr/>
          </p:nvSpPr>
          <p:spPr bwMode="auto">
            <a:xfrm>
              <a:off x="1514" y="3069"/>
              <a:ext cx="172" cy="102"/>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Oval 39"/>
            <p:cNvSpPr>
              <a:spLocks noChangeArrowheads="1"/>
            </p:cNvSpPr>
            <p:nvPr/>
          </p:nvSpPr>
          <p:spPr bwMode="auto">
            <a:xfrm>
              <a:off x="1514" y="3069"/>
              <a:ext cx="172" cy="102"/>
            </a:xfrm>
            <a:prstGeom prst="ellipse">
              <a:avLst/>
            </a:pr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41"/>
          <p:cNvSpPr>
            <a:spLocks noChangeArrowheads="1"/>
          </p:cNvSpPr>
          <p:nvPr/>
        </p:nvSpPr>
        <p:spPr bwMode="auto">
          <a:xfrm>
            <a:off x="3900625" y="4142881"/>
            <a:ext cx="2164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800" b="1">
                <a:solidFill>
                  <a:srgbClr val="000000"/>
                </a:solidFill>
              </a:rPr>
              <a:t>PDR</a:t>
            </a:r>
            <a:endParaRPr lang="en-US" altLang="en-US"/>
          </a:p>
        </p:txBody>
      </p:sp>
      <p:grpSp>
        <p:nvGrpSpPr>
          <p:cNvPr id="38" name="Group 44"/>
          <p:cNvGrpSpPr>
            <a:grpSpLocks/>
          </p:cNvGrpSpPr>
          <p:nvPr/>
        </p:nvGrpSpPr>
        <p:grpSpPr bwMode="auto">
          <a:xfrm>
            <a:off x="4888050" y="4119069"/>
            <a:ext cx="274638" cy="161925"/>
            <a:chOff x="2154" y="3069"/>
            <a:chExt cx="173" cy="102"/>
          </a:xfrm>
        </p:grpSpPr>
        <p:sp>
          <p:nvSpPr>
            <p:cNvPr id="92" name="Oval 42"/>
            <p:cNvSpPr>
              <a:spLocks noChangeArrowheads="1"/>
            </p:cNvSpPr>
            <p:nvPr/>
          </p:nvSpPr>
          <p:spPr bwMode="auto">
            <a:xfrm>
              <a:off x="2154" y="3069"/>
              <a:ext cx="173" cy="102"/>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Oval 43"/>
            <p:cNvSpPr>
              <a:spLocks noChangeArrowheads="1"/>
            </p:cNvSpPr>
            <p:nvPr/>
          </p:nvSpPr>
          <p:spPr bwMode="auto">
            <a:xfrm>
              <a:off x="2154" y="3069"/>
              <a:ext cx="173" cy="102"/>
            </a:xfrm>
            <a:prstGeom prst="ellipse">
              <a:avLst/>
            </a:pr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9" name="Rectangle 45"/>
          <p:cNvSpPr>
            <a:spLocks noChangeArrowheads="1"/>
          </p:cNvSpPr>
          <p:nvPr/>
        </p:nvSpPr>
        <p:spPr bwMode="auto">
          <a:xfrm>
            <a:off x="4916625" y="4142881"/>
            <a:ext cx="2212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800" b="1">
                <a:solidFill>
                  <a:srgbClr val="000000"/>
                </a:solidFill>
              </a:rPr>
              <a:t>CDR</a:t>
            </a:r>
            <a:endParaRPr lang="en-US" altLang="en-US"/>
          </a:p>
        </p:txBody>
      </p:sp>
      <p:grpSp>
        <p:nvGrpSpPr>
          <p:cNvPr id="40" name="Group 48"/>
          <p:cNvGrpSpPr>
            <a:grpSpLocks/>
          </p:cNvGrpSpPr>
          <p:nvPr/>
        </p:nvGrpSpPr>
        <p:grpSpPr bwMode="auto">
          <a:xfrm>
            <a:off x="5250000" y="4009531"/>
            <a:ext cx="185738" cy="214313"/>
            <a:chOff x="2382" y="3000"/>
            <a:chExt cx="117" cy="135"/>
          </a:xfrm>
        </p:grpSpPr>
        <p:sp>
          <p:nvSpPr>
            <p:cNvPr id="90" name="Freeform 46"/>
            <p:cNvSpPr>
              <a:spLocks/>
            </p:cNvSpPr>
            <p:nvPr/>
          </p:nvSpPr>
          <p:spPr bwMode="auto">
            <a:xfrm>
              <a:off x="2382" y="3000"/>
              <a:ext cx="117" cy="135"/>
            </a:xfrm>
            <a:custGeom>
              <a:avLst/>
              <a:gdLst>
                <a:gd name="T0" fmla="*/ 59 w 117"/>
                <a:gd name="T1" fmla="*/ 0 h 135"/>
                <a:gd name="T2" fmla="*/ 0 w 117"/>
                <a:gd name="T3" fmla="*/ 68 h 135"/>
                <a:gd name="T4" fmla="*/ 59 w 117"/>
                <a:gd name="T5" fmla="*/ 135 h 135"/>
                <a:gd name="T6" fmla="*/ 117 w 117"/>
                <a:gd name="T7" fmla="*/ 68 h 135"/>
                <a:gd name="T8" fmla="*/ 59 w 117"/>
                <a:gd name="T9" fmla="*/ 0 h 135"/>
              </a:gdLst>
              <a:ahLst/>
              <a:cxnLst>
                <a:cxn ang="0">
                  <a:pos x="T0" y="T1"/>
                </a:cxn>
                <a:cxn ang="0">
                  <a:pos x="T2" y="T3"/>
                </a:cxn>
                <a:cxn ang="0">
                  <a:pos x="T4" y="T5"/>
                </a:cxn>
                <a:cxn ang="0">
                  <a:pos x="T6" y="T7"/>
                </a:cxn>
                <a:cxn ang="0">
                  <a:pos x="T8" y="T9"/>
                </a:cxn>
              </a:cxnLst>
              <a:rect l="0" t="0" r="r" b="b"/>
              <a:pathLst>
                <a:path w="117" h="135">
                  <a:moveTo>
                    <a:pt x="59" y="0"/>
                  </a:moveTo>
                  <a:lnTo>
                    <a:pt x="0" y="68"/>
                  </a:lnTo>
                  <a:lnTo>
                    <a:pt x="59" y="135"/>
                  </a:lnTo>
                  <a:lnTo>
                    <a:pt x="117" y="68"/>
                  </a:lnTo>
                  <a:lnTo>
                    <a:pt x="5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47"/>
            <p:cNvSpPr>
              <a:spLocks/>
            </p:cNvSpPr>
            <p:nvPr/>
          </p:nvSpPr>
          <p:spPr bwMode="auto">
            <a:xfrm>
              <a:off x="2382" y="3000"/>
              <a:ext cx="117" cy="135"/>
            </a:xfrm>
            <a:custGeom>
              <a:avLst/>
              <a:gdLst>
                <a:gd name="T0" fmla="*/ 59 w 117"/>
                <a:gd name="T1" fmla="*/ 0 h 135"/>
                <a:gd name="T2" fmla="*/ 0 w 117"/>
                <a:gd name="T3" fmla="*/ 68 h 135"/>
                <a:gd name="T4" fmla="*/ 59 w 117"/>
                <a:gd name="T5" fmla="*/ 135 h 135"/>
                <a:gd name="T6" fmla="*/ 117 w 117"/>
                <a:gd name="T7" fmla="*/ 68 h 135"/>
                <a:gd name="T8" fmla="*/ 59 w 117"/>
                <a:gd name="T9" fmla="*/ 0 h 135"/>
              </a:gdLst>
              <a:ahLst/>
              <a:cxnLst>
                <a:cxn ang="0">
                  <a:pos x="T0" y="T1"/>
                </a:cxn>
                <a:cxn ang="0">
                  <a:pos x="T2" y="T3"/>
                </a:cxn>
                <a:cxn ang="0">
                  <a:pos x="T4" y="T5"/>
                </a:cxn>
                <a:cxn ang="0">
                  <a:pos x="T6" y="T7"/>
                </a:cxn>
                <a:cxn ang="0">
                  <a:pos x="T8" y="T9"/>
                </a:cxn>
              </a:cxnLst>
              <a:rect l="0" t="0" r="r" b="b"/>
              <a:pathLst>
                <a:path w="117" h="135">
                  <a:moveTo>
                    <a:pt x="59" y="0"/>
                  </a:moveTo>
                  <a:lnTo>
                    <a:pt x="0" y="68"/>
                  </a:lnTo>
                  <a:lnTo>
                    <a:pt x="59" y="135"/>
                  </a:lnTo>
                  <a:lnTo>
                    <a:pt x="117" y="68"/>
                  </a:lnTo>
                  <a:lnTo>
                    <a:pt x="59" y="0"/>
                  </a:lnTo>
                  <a:close/>
                </a:path>
              </a:pathLst>
            </a:custGeom>
            <a:noFill/>
            <a:ln w="190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51"/>
          <p:cNvGrpSpPr>
            <a:grpSpLocks/>
          </p:cNvGrpSpPr>
          <p:nvPr/>
        </p:nvGrpSpPr>
        <p:grpSpPr bwMode="auto">
          <a:xfrm>
            <a:off x="7934463" y="4009531"/>
            <a:ext cx="185738" cy="214313"/>
            <a:chOff x="4073" y="3000"/>
            <a:chExt cx="117" cy="135"/>
          </a:xfrm>
        </p:grpSpPr>
        <p:sp>
          <p:nvSpPr>
            <p:cNvPr id="88" name="Freeform 49"/>
            <p:cNvSpPr>
              <a:spLocks/>
            </p:cNvSpPr>
            <p:nvPr/>
          </p:nvSpPr>
          <p:spPr bwMode="auto">
            <a:xfrm>
              <a:off x="4073" y="3000"/>
              <a:ext cx="117" cy="135"/>
            </a:xfrm>
            <a:custGeom>
              <a:avLst/>
              <a:gdLst>
                <a:gd name="T0" fmla="*/ 59 w 117"/>
                <a:gd name="T1" fmla="*/ 0 h 135"/>
                <a:gd name="T2" fmla="*/ 0 w 117"/>
                <a:gd name="T3" fmla="*/ 68 h 135"/>
                <a:gd name="T4" fmla="*/ 59 w 117"/>
                <a:gd name="T5" fmla="*/ 135 h 135"/>
                <a:gd name="T6" fmla="*/ 117 w 117"/>
                <a:gd name="T7" fmla="*/ 68 h 135"/>
                <a:gd name="T8" fmla="*/ 59 w 117"/>
                <a:gd name="T9" fmla="*/ 0 h 135"/>
              </a:gdLst>
              <a:ahLst/>
              <a:cxnLst>
                <a:cxn ang="0">
                  <a:pos x="T0" y="T1"/>
                </a:cxn>
                <a:cxn ang="0">
                  <a:pos x="T2" y="T3"/>
                </a:cxn>
                <a:cxn ang="0">
                  <a:pos x="T4" y="T5"/>
                </a:cxn>
                <a:cxn ang="0">
                  <a:pos x="T6" y="T7"/>
                </a:cxn>
                <a:cxn ang="0">
                  <a:pos x="T8" y="T9"/>
                </a:cxn>
              </a:cxnLst>
              <a:rect l="0" t="0" r="r" b="b"/>
              <a:pathLst>
                <a:path w="117" h="135">
                  <a:moveTo>
                    <a:pt x="59" y="0"/>
                  </a:moveTo>
                  <a:lnTo>
                    <a:pt x="0" y="68"/>
                  </a:lnTo>
                  <a:lnTo>
                    <a:pt x="59" y="135"/>
                  </a:lnTo>
                  <a:lnTo>
                    <a:pt x="117" y="68"/>
                  </a:lnTo>
                  <a:lnTo>
                    <a:pt x="5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0"/>
            <p:cNvSpPr>
              <a:spLocks/>
            </p:cNvSpPr>
            <p:nvPr/>
          </p:nvSpPr>
          <p:spPr bwMode="auto">
            <a:xfrm>
              <a:off x="4073" y="3000"/>
              <a:ext cx="117" cy="135"/>
            </a:xfrm>
            <a:custGeom>
              <a:avLst/>
              <a:gdLst>
                <a:gd name="T0" fmla="*/ 59 w 117"/>
                <a:gd name="T1" fmla="*/ 0 h 135"/>
                <a:gd name="T2" fmla="*/ 0 w 117"/>
                <a:gd name="T3" fmla="*/ 68 h 135"/>
                <a:gd name="T4" fmla="*/ 59 w 117"/>
                <a:gd name="T5" fmla="*/ 135 h 135"/>
                <a:gd name="T6" fmla="*/ 117 w 117"/>
                <a:gd name="T7" fmla="*/ 68 h 135"/>
                <a:gd name="T8" fmla="*/ 59 w 117"/>
                <a:gd name="T9" fmla="*/ 0 h 135"/>
              </a:gdLst>
              <a:ahLst/>
              <a:cxnLst>
                <a:cxn ang="0">
                  <a:pos x="T0" y="T1"/>
                </a:cxn>
                <a:cxn ang="0">
                  <a:pos x="T2" y="T3"/>
                </a:cxn>
                <a:cxn ang="0">
                  <a:pos x="T4" y="T5"/>
                </a:cxn>
                <a:cxn ang="0">
                  <a:pos x="T6" y="T7"/>
                </a:cxn>
                <a:cxn ang="0">
                  <a:pos x="T8" y="T9"/>
                </a:cxn>
              </a:cxnLst>
              <a:rect l="0" t="0" r="r" b="b"/>
              <a:pathLst>
                <a:path w="117" h="135">
                  <a:moveTo>
                    <a:pt x="59" y="0"/>
                  </a:moveTo>
                  <a:lnTo>
                    <a:pt x="0" y="68"/>
                  </a:lnTo>
                  <a:lnTo>
                    <a:pt x="59" y="135"/>
                  </a:lnTo>
                  <a:lnTo>
                    <a:pt x="117" y="68"/>
                  </a:lnTo>
                  <a:lnTo>
                    <a:pt x="59" y="0"/>
                  </a:lnTo>
                  <a:close/>
                </a:path>
              </a:pathLst>
            </a:custGeom>
            <a:noFill/>
            <a:ln w="190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2" name="Rectangle 52"/>
          <p:cNvSpPr>
            <a:spLocks noChangeArrowheads="1"/>
          </p:cNvSpPr>
          <p:nvPr/>
        </p:nvSpPr>
        <p:spPr bwMode="auto">
          <a:xfrm>
            <a:off x="4649925" y="3625355"/>
            <a:ext cx="19556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Engineering and Manufacturing </a:t>
            </a:r>
            <a:endParaRPr lang="en-US" altLang="en-US"/>
          </a:p>
        </p:txBody>
      </p:sp>
      <p:sp>
        <p:nvSpPr>
          <p:cNvPr id="43" name="Rectangle 53"/>
          <p:cNvSpPr>
            <a:spLocks noChangeArrowheads="1"/>
          </p:cNvSpPr>
          <p:nvPr/>
        </p:nvSpPr>
        <p:spPr bwMode="auto">
          <a:xfrm>
            <a:off x="5216664" y="3753943"/>
            <a:ext cx="8031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Development</a:t>
            </a:r>
            <a:endParaRPr lang="en-US" altLang="en-US"/>
          </a:p>
        </p:txBody>
      </p:sp>
      <p:sp>
        <p:nvSpPr>
          <p:cNvPr id="44" name="Rectangle 54"/>
          <p:cNvSpPr>
            <a:spLocks noChangeArrowheads="1"/>
          </p:cNvSpPr>
          <p:nvPr/>
        </p:nvSpPr>
        <p:spPr bwMode="auto">
          <a:xfrm>
            <a:off x="4749938" y="3279280"/>
            <a:ext cx="1181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(Program Initiation)</a:t>
            </a:r>
            <a:endParaRPr lang="en-US" altLang="en-US"/>
          </a:p>
        </p:txBody>
      </p:sp>
      <p:sp>
        <p:nvSpPr>
          <p:cNvPr id="46" name="Rectangle 56"/>
          <p:cNvSpPr>
            <a:spLocks noChangeArrowheads="1"/>
          </p:cNvSpPr>
          <p:nvPr/>
        </p:nvSpPr>
        <p:spPr bwMode="auto">
          <a:xfrm>
            <a:off x="3175139" y="3250705"/>
            <a:ext cx="8031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Development</a:t>
            </a:r>
            <a:endParaRPr lang="en-US" altLang="en-US"/>
          </a:p>
        </p:txBody>
      </p:sp>
      <p:sp>
        <p:nvSpPr>
          <p:cNvPr id="47" name="Rectangle 57"/>
          <p:cNvSpPr>
            <a:spLocks noChangeArrowheads="1"/>
          </p:cNvSpPr>
          <p:nvPr/>
        </p:nvSpPr>
        <p:spPr bwMode="auto">
          <a:xfrm>
            <a:off x="9104451" y="3685680"/>
            <a:ext cx="9730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Operations and </a:t>
            </a:r>
            <a:endParaRPr lang="en-US" altLang="en-US"/>
          </a:p>
        </p:txBody>
      </p:sp>
      <p:sp>
        <p:nvSpPr>
          <p:cNvPr id="48" name="Rectangle 58"/>
          <p:cNvSpPr>
            <a:spLocks noChangeArrowheads="1"/>
          </p:cNvSpPr>
          <p:nvPr/>
        </p:nvSpPr>
        <p:spPr bwMode="auto">
          <a:xfrm>
            <a:off x="9331463" y="3838080"/>
            <a:ext cx="4921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Support</a:t>
            </a:r>
            <a:endParaRPr lang="en-US" altLang="en-US"/>
          </a:p>
        </p:txBody>
      </p:sp>
      <p:sp>
        <p:nvSpPr>
          <p:cNvPr id="49" name="Rectangle 59"/>
          <p:cNvSpPr>
            <a:spLocks noChangeArrowheads="1"/>
          </p:cNvSpPr>
          <p:nvPr/>
        </p:nvSpPr>
        <p:spPr bwMode="auto">
          <a:xfrm>
            <a:off x="8305939" y="3934918"/>
            <a:ext cx="29174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FRP </a:t>
            </a:r>
            <a:endParaRPr lang="en-US" altLang="en-US"/>
          </a:p>
        </p:txBody>
      </p:sp>
      <p:sp>
        <p:nvSpPr>
          <p:cNvPr id="50" name="Rectangle 60"/>
          <p:cNvSpPr>
            <a:spLocks noChangeArrowheads="1"/>
          </p:cNvSpPr>
          <p:nvPr/>
        </p:nvSpPr>
        <p:spPr bwMode="auto">
          <a:xfrm>
            <a:off x="8166239" y="4071443"/>
            <a:ext cx="5321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Decision</a:t>
            </a:r>
            <a:endParaRPr lang="en-US" altLang="en-US"/>
          </a:p>
        </p:txBody>
      </p:sp>
      <p:sp>
        <p:nvSpPr>
          <p:cNvPr id="51" name="Rectangle 61"/>
          <p:cNvSpPr>
            <a:spLocks noChangeArrowheads="1"/>
          </p:cNvSpPr>
          <p:nvPr/>
        </p:nvSpPr>
        <p:spPr bwMode="auto">
          <a:xfrm>
            <a:off x="8212276" y="4207968"/>
            <a:ext cx="4392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Review</a:t>
            </a:r>
            <a:endParaRPr lang="en-US" altLang="en-US"/>
          </a:p>
        </p:txBody>
      </p:sp>
      <p:sp>
        <p:nvSpPr>
          <p:cNvPr id="52" name="Rectangle 62"/>
          <p:cNvSpPr>
            <a:spLocks noChangeArrowheads="1"/>
          </p:cNvSpPr>
          <p:nvPr/>
        </p:nvSpPr>
        <p:spPr bwMode="auto">
          <a:xfrm>
            <a:off x="6940689" y="3671393"/>
            <a:ext cx="17071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Production and Deployment</a:t>
            </a:r>
            <a:endParaRPr lang="en-US" altLang="en-US"/>
          </a:p>
        </p:txBody>
      </p:sp>
      <p:sp>
        <p:nvSpPr>
          <p:cNvPr id="53" name="Rectangle 63"/>
          <p:cNvSpPr>
            <a:spLocks noChangeArrowheads="1"/>
          </p:cNvSpPr>
          <p:nvPr/>
        </p:nvSpPr>
        <p:spPr bwMode="auto">
          <a:xfrm>
            <a:off x="2956064" y="4042868"/>
            <a:ext cx="7325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Competitive</a:t>
            </a:r>
            <a:endParaRPr lang="en-US" altLang="en-US"/>
          </a:p>
        </p:txBody>
      </p:sp>
      <p:sp>
        <p:nvSpPr>
          <p:cNvPr id="54" name="Rectangle 64"/>
          <p:cNvSpPr>
            <a:spLocks noChangeArrowheads="1"/>
          </p:cNvSpPr>
          <p:nvPr/>
        </p:nvSpPr>
        <p:spPr bwMode="auto">
          <a:xfrm>
            <a:off x="2956064" y="4163518"/>
            <a:ext cx="71974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b="1">
                <a:solidFill>
                  <a:srgbClr val="000000"/>
                </a:solidFill>
              </a:rPr>
              <a:t>Prototyping</a:t>
            </a:r>
            <a:endParaRPr lang="en-US" altLang="en-US"/>
          </a:p>
        </p:txBody>
      </p:sp>
      <p:grpSp>
        <p:nvGrpSpPr>
          <p:cNvPr id="55" name="Group 67"/>
          <p:cNvGrpSpPr>
            <a:grpSpLocks/>
          </p:cNvGrpSpPr>
          <p:nvPr/>
        </p:nvGrpSpPr>
        <p:grpSpPr bwMode="auto">
          <a:xfrm>
            <a:off x="4184788" y="4009531"/>
            <a:ext cx="185738" cy="214313"/>
            <a:chOff x="1711" y="3000"/>
            <a:chExt cx="117" cy="135"/>
          </a:xfrm>
        </p:grpSpPr>
        <p:sp>
          <p:nvSpPr>
            <p:cNvPr id="86" name="Freeform 65"/>
            <p:cNvSpPr>
              <a:spLocks/>
            </p:cNvSpPr>
            <p:nvPr/>
          </p:nvSpPr>
          <p:spPr bwMode="auto">
            <a:xfrm>
              <a:off x="1711" y="3000"/>
              <a:ext cx="117" cy="135"/>
            </a:xfrm>
            <a:custGeom>
              <a:avLst/>
              <a:gdLst>
                <a:gd name="T0" fmla="*/ 58 w 117"/>
                <a:gd name="T1" fmla="*/ 0 h 135"/>
                <a:gd name="T2" fmla="*/ 0 w 117"/>
                <a:gd name="T3" fmla="*/ 68 h 135"/>
                <a:gd name="T4" fmla="*/ 58 w 117"/>
                <a:gd name="T5" fmla="*/ 135 h 135"/>
                <a:gd name="T6" fmla="*/ 117 w 117"/>
                <a:gd name="T7" fmla="*/ 68 h 135"/>
                <a:gd name="T8" fmla="*/ 58 w 117"/>
                <a:gd name="T9" fmla="*/ 0 h 135"/>
              </a:gdLst>
              <a:ahLst/>
              <a:cxnLst>
                <a:cxn ang="0">
                  <a:pos x="T0" y="T1"/>
                </a:cxn>
                <a:cxn ang="0">
                  <a:pos x="T2" y="T3"/>
                </a:cxn>
                <a:cxn ang="0">
                  <a:pos x="T4" y="T5"/>
                </a:cxn>
                <a:cxn ang="0">
                  <a:pos x="T6" y="T7"/>
                </a:cxn>
                <a:cxn ang="0">
                  <a:pos x="T8" y="T9"/>
                </a:cxn>
              </a:cxnLst>
              <a:rect l="0" t="0" r="r" b="b"/>
              <a:pathLst>
                <a:path w="117" h="135">
                  <a:moveTo>
                    <a:pt x="58" y="0"/>
                  </a:moveTo>
                  <a:lnTo>
                    <a:pt x="0" y="68"/>
                  </a:lnTo>
                  <a:lnTo>
                    <a:pt x="58" y="135"/>
                  </a:lnTo>
                  <a:lnTo>
                    <a:pt x="117" y="68"/>
                  </a:lnTo>
                  <a:lnTo>
                    <a:pt x="5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6"/>
            <p:cNvSpPr>
              <a:spLocks/>
            </p:cNvSpPr>
            <p:nvPr/>
          </p:nvSpPr>
          <p:spPr bwMode="auto">
            <a:xfrm>
              <a:off x="1711" y="3000"/>
              <a:ext cx="117" cy="135"/>
            </a:xfrm>
            <a:custGeom>
              <a:avLst/>
              <a:gdLst>
                <a:gd name="T0" fmla="*/ 58 w 117"/>
                <a:gd name="T1" fmla="*/ 0 h 135"/>
                <a:gd name="T2" fmla="*/ 0 w 117"/>
                <a:gd name="T3" fmla="*/ 68 h 135"/>
                <a:gd name="T4" fmla="*/ 58 w 117"/>
                <a:gd name="T5" fmla="*/ 135 h 135"/>
                <a:gd name="T6" fmla="*/ 117 w 117"/>
                <a:gd name="T7" fmla="*/ 68 h 135"/>
                <a:gd name="T8" fmla="*/ 58 w 117"/>
                <a:gd name="T9" fmla="*/ 0 h 135"/>
              </a:gdLst>
              <a:ahLst/>
              <a:cxnLst>
                <a:cxn ang="0">
                  <a:pos x="T0" y="T1"/>
                </a:cxn>
                <a:cxn ang="0">
                  <a:pos x="T2" y="T3"/>
                </a:cxn>
                <a:cxn ang="0">
                  <a:pos x="T4" y="T5"/>
                </a:cxn>
                <a:cxn ang="0">
                  <a:pos x="T6" y="T7"/>
                </a:cxn>
                <a:cxn ang="0">
                  <a:pos x="T8" y="T9"/>
                </a:cxn>
              </a:cxnLst>
              <a:rect l="0" t="0" r="r" b="b"/>
              <a:pathLst>
                <a:path w="117" h="135">
                  <a:moveTo>
                    <a:pt x="58" y="0"/>
                  </a:moveTo>
                  <a:lnTo>
                    <a:pt x="0" y="68"/>
                  </a:lnTo>
                  <a:lnTo>
                    <a:pt x="58" y="135"/>
                  </a:lnTo>
                  <a:lnTo>
                    <a:pt x="117" y="68"/>
                  </a:lnTo>
                  <a:lnTo>
                    <a:pt x="58" y="0"/>
                  </a:lnTo>
                  <a:close/>
                </a:path>
              </a:pathLst>
            </a:custGeom>
            <a:noFill/>
            <a:ln w="190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7" name="Rectangle 95"/>
          <p:cNvSpPr>
            <a:spLocks noChangeArrowheads="1"/>
          </p:cNvSpPr>
          <p:nvPr/>
        </p:nvSpPr>
        <p:spPr bwMode="auto">
          <a:xfrm>
            <a:off x="2987813" y="3569793"/>
            <a:ext cx="13128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a:solidFill>
                  <a:srgbClr val="000000"/>
                </a:solidFill>
              </a:rPr>
              <a:t>Technological Maturity </a:t>
            </a:r>
            <a:endParaRPr lang="en-US" altLang="en-US"/>
          </a:p>
        </p:txBody>
      </p:sp>
      <p:sp>
        <p:nvSpPr>
          <p:cNvPr id="58" name="Rectangle 96"/>
          <p:cNvSpPr>
            <a:spLocks noChangeArrowheads="1"/>
          </p:cNvSpPr>
          <p:nvPr/>
        </p:nvSpPr>
        <p:spPr bwMode="auto">
          <a:xfrm>
            <a:off x="3060838" y="3722193"/>
            <a:ext cx="120385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a:solidFill>
                  <a:srgbClr val="000000"/>
                </a:solidFill>
              </a:rPr>
              <a:t>and Integration Risk  </a:t>
            </a:r>
            <a:endParaRPr lang="en-US" altLang="en-US"/>
          </a:p>
        </p:txBody>
      </p:sp>
      <p:sp>
        <p:nvSpPr>
          <p:cNvPr id="59" name="Rectangle 97"/>
          <p:cNvSpPr>
            <a:spLocks noChangeArrowheads="1"/>
          </p:cNvSpPr>
          <p:nvPr/>
        </p:nvSpPr>
        <p:spPr bwMode="auto">
          <a:xfrm>
            <a:off x="3283089" y="3874593"/>
            <a:ext cx="6957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000">
                <a:solidFill>
                  <a:srgbClr val="000000"/>
                </a:solidFill>
              </a:rPr>
              <a:t>Assessment</a:t>
            </a:r>
            <a:endParaRPr lang="en-US" altLang="en-US"/>
          </a:p>
        </p:txBody>
      </p:sp>
      <p:sp>
        <p:nvSpPr>
          <p:cNvPr id="126" name="AutoShape 80"/>
          <p:cNvSpPr>
            <a:spLocks noChangeArrowheads="1"/>
          </p:cNvSpPr>
          <p:nvPr/>
        </p:nvSpPr>
        <p:spPr bwMode="invGray">
          <a:xfrm>
            <a:off x="2169342" y="5868433"/>
            <a:ext cx="8082728" cy="438412"/>
          </a:xfrm>
          <a:prstGeom prst="bevel">
            <a:avLst>
              <a:gd name="adj" fmla="val 14531"/>
            </a:avLst>
          </a:prstGeom>
          <a:solidFill>
            <a:schemeClr val="bg1"/>
          </a:solidFill>
          <a:ln w="9525">
            <a:noFill/>
            <a:miter lim="800000"/>
            <a:headEnd/>
            <a:tailEnd/>
          </a:ln>
        </p:spPr>
        <p:txBody>
          <a:bodyPr wrap="square" lIns="228600" tIns="18288" rIns="228600" bIns="18288" anchor="ctr" anchorCtr="1">
            <a:spAutoFit/>
          </a:bodyPr>
          <a:lstStyle/>
          <a:p>
            <a:pPr algn="ctr">
              <a:spcBef>
                <a:spcPct val="50000"/>
              </a:spcBef>
            </a:pPr>
            <a:r>
              <a:rPr lang="en-US" altLang="en-US" dirty="0">
                <a:solidFill>
                  <a:schemeClr val="tx2"/>
                </a:solidFill>
              </a:rPr>
              <a:t>A “Good” Estimate Early is Better than a “Perfect” Estimate Too Late</a:t>
            </a:r>
          </a:p>
        </p:txBody>
      </p:sp>
      <p:sp>
        <p:nvSpPr>
          <p:cNvPr id="16" name="Flowchart: Extract 15"/>
          <p:cNvSpPr/>
          <p:nvPr/>
        </p:nvSpPr>
        <p:spPr bwMode="auto">
          <a:xfrm rot="5400000">
            <a:off x="4992916" y="1662736"/>
            <a:ext cx="681384" cy="7186084"/>
          </a:xfrm>
          <a:prstGeom prst="flowChartExtract">
            <a:avLst/>
          </a:prstGeom>
          <a:gradFill flip="none" rotWithShape="1">
            <a:gsLst>
              <a:gs pos="0">
                <a:schemeClr val="tx1"/>
              </a:gs>
              <a:gs pos="50000">
                <a:schemeClr val="tx2">
                  <a:lumMod val="50000"/>
                </a:schemeClr>
              </a:gs>
              <a:gs pos="100000">
                <a:schemeClr val="tx1">
                  <a:tint val="23500"/>
                  <a:satMod val="160000"/>
                </a:schemeClr>
              </a:gs>
            </a:gsLst>
            <a:lin ang="54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56" name="TextBox 55"/>
          <p:cNvSpPr txBox="1"/>
          <p:nvPr/>
        </p:nvSpPr>
        <p:spPr>
          <a:xfrm>
            <a:off x="1683087" y="4543396"/>
            <a:ext cx="5471247" cy="338554"/>
          </a:xfrm>
          <a:prstGeom prst="rect">
            <a:avLst/>
          </a:prstGeom>
          <a:noFill/>
        </p:spPr>
        <p:txBody>
          <a:bodyPr wrap="square" rtlCol="0">
            <a:spAutoFit/>
          </a:bodyPr>
          <a:lstStyle/>
          <a:p>
            <a:r>
              <a:rPr lang="en-US" sz="1600" dirty="0"/>
              <a:t>Required Accuracy &amp; Precision for Estimates</a:t>
            </a:r>
          </a:p>
        </p:txBody>
      </p:sp>
      <p:sp>
        <p:nvSpPr>
          <p:cNvPr id="60" name="TextBox 59"/>
          <p:cNvSpPr txBox="1"/>
          <p:nvPr/>
        </p:nvSpPr>
        <p:spPr>
          <a:xfrm>
            <a:off x="2169342" y="5052632"/>
            <a:ext cx="1176744" cy="369332"/>
          </a:xfrm>
          <a:prstGeom prst="rect">
            <a:avLst/>
          </a:prstGeom>
          <a:noFill/>
        </p:spPr>
        <p:txBody>
          <a:bodyPr wrap="square" rtlCol="0">
            <a:spAutoFit/>
          </a:bodyPr>
          <a:lstStyle/>
          <a:p>
            <a:r>
              <a:rPr lang="en-US" dirty="0"/>
              <a:t>+/- 15%</a:t>
            </a:r>
          </a:p>
        </p:txBody>
      </p:sp>
      <p:sp>
        <p:nvSpPr>
          <p:cNvPr id="127" name="TextBox 126"/>
          <p:cNvSpPr txBox="1"/>
          <p:nvPr/>
        </p:nvSpPr>
        <p:spPr>
          <a:xfrm>
            <a:off x="4039919" y="5052632"/>
            <a:ext cx="1176744" cy="369332"/>
          </a:xfrm>
          <a:prstGeom prst="rect">
            <a:avLst/>
          </a:prstGeom>
          <a:noFill/>
        </p:spPr>
        <p:txBody>
          <a:bodyPr wrap="square" rtlCol="0">
            <a:spAutoFit/>
          </a:bodyPr>
          <a:lstStyle/>
          <a:p>
            <a:r>
              <a:rPr lang="en-US" dirty="0">
                <a:solidFill>
                  <a:schemeClr val="tx2"/>
                </a:solidFill>
              </a:rPr>
              <a:t>+/- 10%</a:t>
            </a:r>
          </a:p>
        </p:txBody>
      </p:sp>
      <p:sp>
        <p:nvSpPr>
          <p:cNvPr id="128" name="TextBox 127"/>
          <p:cNvSpPr txBox="1"/>
          <p:nvPr/>
        </p:nvSpPr>
        <p:spPr>
          <a:xfrm>
            <a:off x="6335884" y="4832490"/>
            <a:ext cx="977833" cy="369332"/>
          </a:xfrm>
          <a:prstGeom prst="rect">
            <a:avLst/>
          </a:prstGeom>
          <a:noFill/>
        </p:spPr>
        <p:txBody>
          <a:bodyPr wrap="square" rtlCol="0">
            <a:spAutoFit/>
          </a:bodyPr>
          <a:lstStyle/>
          <a:p>
            <a:r>
              <a:rPr lang="en-US" dirty="0"/>
              <a:t>+/- 5%</a:t>
            </a:r>
          </a:p>
        </p:txBody>
      </p:sp>
      <p:sp>
        <p:nvSpPr>
          <p:cNvPr id="149" name="TextBox 148"/>
          <p:cNvSpPr txBox="1"/>
          <p:nvPr/>
        </p:nvSpPr>
        <p:spPr>
          <a:xfrm>
            <a:off x="8364881" y="4879871"/>
            <a:ext cx="977833" cy="338554"/>
          </a:xfrm>
          <a:prstGeom prst="rect">
            <a:avLst/>
          </a:prstGeom>
          <a:noFill/>
        </p:spPr>
        <p:txBody>
          <a:bodyPr wrap="square" rtlCol="0">
            <a:spAutoFit/>
          </a:bodyPr>
          <a:lstStyle/>
          <a:p>
            <a:r>
              <a:rPr lang="en-US" sz="1600" dirty="0"/>
              <a:t>+/- 1%</a:t>
            </a:r>
          </a:p>
        </p:txBody>
      </p:sp>
      <p:sp>
        <p:nvSpPr>
          <p:cNvPr id="4" name="TextBox 3"/>
          <p:cNvSpPr txBox="1"/>
          <p:nvPr/>
        </p:nvSpPr>
        <p:spPr>
          <a:xfrm>
            <a:off x="2622404" y="2718363"/>
            <a:ext cx="1409940" cy="307777"/>
          </a:xfrm>
          <a:prstGeom prst="rect">
            <a:avLst/>
          </a:prstGeom>
          <a:noFill/>
        </p:spPr>
        <p:txBody>
          <a:bodyPr wrap="square" rtlCol="0">
            <a:spAutoFit/>
          </a:bodyPr>
          <a:lstStyle/>
          <a:p>
            <a:pPr algn="ctr"/>
            <a:r>
              <a:rPr lang="en-US" sz="1400" i="1" dirty="0">
                <a:latin typeface="Arial Narrow" panose="020B0606020202030204" pitchFamily="34" charset="0"/>
              </a:rPr>
              <a:t>“Similar-To”</a:t>
            </a:r>
          </a:p>
        </p:txBody>
      </p:sp>
      <p:sp>
        <p:nvSpPr>
          <p:cNvPr id="151" name="TextBox 150"/>
          <p:cNvSpPr txBox="1"/>
          <p:nvPr/>
        </p:nvSpPr>
        <p:spPr>
          <a:xfrm>
            <a:off x="7370523" y="2510928"/>
            <a:ext cx="1409940" cy="523220"/>
          </a:xfrm>
          <a:prstGeom prst="rect">
            <a:avLst/>
          </a:prstGeom>
          <a:noFill/>
        </p:spPr>
        <p:txBody>
          <a:bodyPr wrap="square" rtlCol="0">
            <a:spAutoFit/>
          </a:bodyPr>
          <a:lstStyle/>
          <a:p>
            <a:r>
              <a:rPr lang="en-US" sz="1400" i="1" dirty="0">
                <a:latin typeface="Arial Narrow" panose="020B0606020202030204" pitchFamily="34" charset="0"/>
              </a:rPr>
              <a:t>BOEs</a:t>
            </a:r>
          </a:p>
          <a:p>
            <a:r>
              <a:rPr lang="en-US" sz="1400" i="1" dirty="0">
                <a:latin typeface="Arial Narrow" panose="020B0606020202030204" pitchFamily="34" charset="0"/>
              </a:rPr>
              <a:t>ACE-IT</a:t>
            </a:r>
          </a:p>
        </p:txBody>
      </p:sp>
      <p:cxnSp>
        <p:nvCxnSpPr>
          <p:cNvPr id="14" name="Straight Connector 13"/>
          <p:cNvCxnSpPr/>
          <p:nvPr/>
        </p:nvCxnSpPr>
        <p:spPr bwMode="auto">
          <a:xfrm>
            <a:off x="8672641" y="5255778"/>
            <a:ext cx="1457325" cy="0"/>
          </a:xfrm>
          <a:prstGeom prst="line">
            <a:avLst/>
          </a:prstGeom>
          <a:gradFill rotWithShape="0">
            <a:gsLst>
              <a:gs pos="0">
                <a:schemeClr val="accent1">
                  <a:gamma/>
                  <a:shade val="46275"/>
                  <a:invGamma/>
                </a:schemeClr>
              </a:gs>
              <a:gs pos="100000">
                <a:schemeClr val="accent1"/>
              </a:gs>
            </a:gsLst>
            <a:lin ang="5400000" scaled="1"/>
          </a:grad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575183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Parametric Cost Estimation</a:t>
            </a:r>
          </a:p>
        </p:txBody>
      </p:sp>
      <p:sp>
        <p:nvSpPr>
          <p:cNvPr id="3" name="Content Placeholder 2"/>
          <p:cNvSpPr>
            <a:spLocks noGrp="1"/>
          </p:cNvSpPr>
          <p:nvPr>
            <p:ph idx="1"/>
          </p:nvPr>
        </p:nvSpPr>
        <p:spPr>
          <a:xfrm>
            <a:off x="1985964" y="1049792"/>
            <a:ext cx="8224837" cy="1708160"/>
          </a:xfrm>
        </p:spPr>
        <p:txBody>
          <a:bodyPr/>
          <a:lstStyle/>
          <a:p>
            <a:r>
              <a:rPr lang="en-US" dirty="0"/>
              <a:t>Statistical Estimate of Material &amp; Labor Cost</a:t>
            </a:r>
          </a:p>
          <a:p>
            <a:r>
              <a:rPr lang="en-US" dirty="0"/>
              <a:t>Based on Extensive Database of Relevant Components</a:t>
            </a:r>
          </a:p>
          <a:p>
            <a:r>
              <a:rPr lang="en-US" dirty="0"/>
              <a:t>Calibrated to Each Site’s Efficiency via Historical Data</a:t>
            </a:r>
          </a:p>
          <a:p>
            <a:endParaRPr lang="en-US" dirty="0"/>
          </a:p>
        </p:txBody>
      </p:sp>
      <p:sp>
        <p:nvSpPr>
          <p:cNvPr id="18" name="Rectangle 17">
            <a:extLst>
              <a:ext uri="{FF2B5EF4-FFF2-40B4-BE49-F238E27FC236}">
                <a16:creationId xmlns:a16="http://schemas.microsoft.com/office/drawing/2014/main" id="{F15BB081-6E34-42D0-B344-90332D55C214}"/>
              </a:ext>
            </a:extLst>
          </p:cNvPr>
          <p:cNvSpPr/>
          <p:nvPr/>
        </p:nvSpPr>
        <p:spPr bwMode="auto">
          <a:xfrm>
            <a:off x="4160542" y="2407216"/>
            <a:ext cx="2113168" cy="1117034"/>
          </a:xfrm>
          <a:prstGeom prst="rect">
            <a:avLst/>
          </a:prstGeom>
          <a:solidFill>
            <a:srgbClr val="34B233">
              <a:lumMod val="60000"/>
              <a:lumOff val="4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1" i="0" u="sng" strike="noStrike" kern="0" cap="none" spc="0" normalizeH="0" baseline="0" noProof="0" dirty="0">
                <a:ln>
                  <a:noFill/>
                </a:ln>
                <a:solidFill>
                  <a:srgbClr val="000000"/>
                </a:solidFill>
                <a:effectLst/>
                <a:uLnTx/>
                <a:uFillTx/>
                <a:latin typeface="Arial" pitchFamily="-112" charset="0"/>
                <a:ea typeface="ＭＳ Ｐゴシック" charset="0"/>
              </a:rPr>
              <a:t>Complexity</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Moving Parts</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Machining/ Processing</a:t>
            </a:r>
          </a:p>
        </p:txBody>
      </p:sp>
      <p:sp>
        <p:nvSpPr>
          <p:cNvPr id="19" name="Rectangle 18">
            <a:extLst>
              <a:ext uri="{FF2B5EF4-FFF2-40B4-BE49-F238E27FC236}">
                <a16:creationId xmlns:a16="http://schemas.microsoft.com/office/drawing/2014/main" id="{CFDCFE38-882D-45FC-B9DC-6510ACB863F9}"/>
              </a:ext>
            </a:extLst>
          </p:cNvPr>
          <p:cNvSpPr/>
          <p:nvPr/>
        </p:nvSpPr>
        <p:spPr bwMode="auto">
          <a:xfrm>
            <a:off x="4170067" y="5286730"/>
            <a:ext cx="2113168" cy="556557"/>
          </a:xfrm>
          <a:prstGeom prst="rect">
            <a:avLst/>
          </a:prstGeom>
          <a:solidFill>
            <a:srgbClr val="34B233">
              <a:lumMod val="60000"/>
              <a:lumOff val="4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1" i="0" u="sng" strike="noStrike" kern="0" cap="none" spc="0" normalizeH="0" baseline="0" noProof="0" dirty="0">
                <a:ln>
                  <a:noFill/>
                </a:ln>
                <a:solidFill>
                  <a:srgbClr val="000000"/>
                </a:solidFill>
                <a:effectLst/>
                <a:uLnTx/>
                <a:uFillTx/>
                <a:latin typeface="Arial" pitchFamily="-112" charset="0"/>
                <a:ea typeface="ＭＳ Ｐゴシック" charset="0"/>
              </a:rPr>
              <a:t>Weight</a:t>
            </a:r>
          </a:p>
        </p:txBody>
      </p:sp>
      <p:sp>
        <p:nvSpPr>
          <p:cNvPr id="21" name="Rectangle 20">
            <a:extLst>
              <a:ext uri="{FF2B5EF4-FFF2-40B4-BE49-F238E27FC236}">
                <a16:creationId xmlns:a16="http://schemas.microsoft.com/office/drawing/2014/main" id="{29A33F45-EE14-4BF8-8718-8CBBE034D2C6}"/>
              </a:ext>
            </a:extLst>
          </p:cNvPr>
          <p:cNvSpPr/>
          <p:nvPr/>
        </p:nvSpPr>
        <p:spPr bwMode="auto">
          <a:xfrm>
            <a:off x="1674517" y="4445835"/>
            <a:ext cx="2113168" cy="1345365"/>
          </a:xfrm>
          <a:prstGeom prst="rect">
            <a:avLst/>
          </a:prstGeom>
          <a:solidFill>
            <a:srgbClr val="34B233">
              <a:lumMod val="60000"/>
              <a:lumOff val="4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1" i="0" u="sng" strike="noStrike" kern="0" cap="none" spc="0" normalizeH="0" baseline="0" noProof="0" dirty="0">
                <a:ln>
                  <a:noFill/>
                </a:ln>
                <a:solidFill>
                  <a:srgbClr val="000000"/>
                </a:solidFill>
                <a:effectLst/>
                <a:uLnTx/>
                <a:uFillTx/>
                <a:latin typeface="Arial" pitchFamily="-112" charset="0"/>
                <a:ea typeface="ＭＳ Ｐゴシック" charset="0"/>
              </a:rPr>
              <a:t>Material Type</a:t>
            </a:r>
          </a:p>
          <a:p>
            <a:pPr marL="342900" marR="0" lvl="0" indent="-3429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Structure</a:t>
            </a:r>
          </a:p>
          <a:p>
            <a:pPr marL="342900" marR="0" lvl="0" indent="-3429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Electronics</a:t>
            </a:r>
          </a:p>
          <a:p>
            <a:pPr marL="342900" marR="0" lvl="0" indent="-3429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Optics</a:t>
            </a:r>
          </a:p>
          <a:p>
            <a:pPr marL="342900" marR="0" lvl="0" indent="-3429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Ordnance</a:t>
            </a:r>
          </a:p>
        </p:txBody>
      </p:sp>
      <p:sp>
        <p:nvSpPr>
          <p:cNvPr id="22" name="Rectangle 21">
            <a:extLst>
              <a:ext uri="{FF2B5EF4-FFF2-40B4-BE49-F238E27FC236}">
                <a16:creationId xmlns:a16="http://schemas.microsoft.com/office/drawing/2014/main" id="{D999B3CE-B96D-436C-99E9-F7FD272262DC}"/>
              </a:ext>
            </a:extLst>
          </p:cNvPr>
          <p:cNvSpPr/>
          <p:nvPr/>
        </p:nvSpPr>
        <p:spPr bwMode="auto">
          <a:xfrm>
            <a:off x="1742436" y="3071561"/>
            <a:ext cx="2113168" cy="1109914"/>
          </a:xfrm>
          <a:prstGeom prst="rect">
            <a:avLst/>
          </a:prstGeom>
          <a:solidFill>
            <a:srgbClr val="34B233">
              <a:lumMod val="60000"/>
              <a:lumOff val="4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1" i="0" u="sng" strike="noStrike" kern="0" cap="none" spc="0" normalizeH="0" baseline="0" noProof="0" dirty="0">
                <a:ln>
                  <a:noFill/>
                </a:ln>
                <a:solidFill>
                  <a:srgbClr val="000000"/>
                </a:solidFill>
                <a:effectLst/>
                <a:uLnTx/>
                <a:uFillTx/>
                <a:latin typeface="Arial" pitchFamily="-112" charset="0"/>
                <a:ea typeface="ＭＳ Ｐゴシック" charset="0"/>
              </a:rPr>
              <a:t>Maturity</a:t>
            </a:r>
          </a:p>
          <a:p>
            <a:pPr marL="342900" marR="0" lvl="0" indent="-3429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Predictability</a:t>
            </a:r>
          </a:p>
          <a:p>
            <a:pPr marL="342900" marR="0" lvl="0" indent="-3429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Design Team Knowledge</a:t>
            </a:r>
          </a:p>
        </p:txBody>
      </p:sp>
      <p:sp>
        <p:nvSpPr>
          <p:cNvPr id="23" name="Oval 22">
            <a:extLst>
              <a:ext uri="{FF2B5EF4-FFF2-40B4-BE49-F238E27FC236}">
                <a16:creationId xmlns:a16="http://schemas.microsoft.com/office/drawing/2014/main" id="{D701F5B8-265F-484B-BA38-1A3A3F8F5EB5}"/>
              </a:ext>
            </a:extLst>
          </p:cNvPr>
          <p:cNvSpPr/>
          <p:nvPr/>
        </p:nvSpPr>
        <p:spPr bwMode="auto">
          <a:xfrm>
            <a:off x="4569575" y="4096183"/>
            <a:ext cx="1314152" cy="494434"/>
          </a:xfrm>
          <a:prstGeom prst="ellipse">
            <a:avLst/>
          </a:prstGeom>
          <a:solidFill>
            <a:srgbClr val="FFFFFF">
              <a:lumMod val="75000"/>
            </a:srgb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f(x</a:t>
            </a:r>
            <a:r>
              <a:rPr kumimoji="0" lang="en-US" sz="1600" b="1" i="1" u="none" strike="noStrike" kern="0" cap="none" spc="0" normalizeH="0" baseline="-25000" noProof="0" dirty="0">
                <a:ln>
                  <a:noFill/>
                </a:ln>
                <a:solidFill>
                  <a:srgbClr val="000000"/>
                </a:solidFill>
                <a:effectLst/>
                <a:uLnTx/>
                <a:uFillTx/>
                <a:latin typeface="Arial Narrow" panose="020B0606020202030204" pitchFamily="34" charset="0"/>
                <a:ea typeface="ＭＳ Ｐゴシック" charset="0"/>
              </a:rPr>
              <a:t>1</a:t>
            </a:r>
            <a:r>
              <a:rPr kumimoji="0" lang="en-US" sz="1600" b="1" i="1"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,x</a:t>
            </a:r>
            <a:r>
              <a:rPr kumimoji="0" lang="en-US" sz="1600" b="1" i="1" u="none" strike="noStrike" kern="0" cap="none" spc="0" normalizeH="0" baseline="-25000" noProof="0" dirty="0">
                <a:ln>
                  <a:noFill/>
                </a:ln>
                <a:solidFill>
                  <a:srgbClr val="000000"/>
                </a:solidFill>
                <a:effectLst/>
                <a:uLnTx/>
                <a:uFillTx/>
                <a:latin typeface="Arial Narrow" panose="020B0606020202030204" pitchFamily="34" charset="0"/>
                <a:ea typeface="ＭＳ Ｐゴシック" charset="0"/>
              </a:rPr>
              <a:t>2</a:t>
            </a:r>
            <a:r>
              <a:rPr kumimoji="0" lang="en-US" sz="1600" b="1" i="1"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a:t>
            </a:r>
            <a:r>
              <a:rPr kumimoji="0" lang="en-US" sz="1600" b="1" i="1" u="none" strike="noStrike" kern="0" cap="none" spc="0" normalizeH="0" baseline="0" noProof="0" dirty="0" err="1">
                <a:ln>
                  <a:noFill/>
                </a:ln>
                <a:solidFill>
                  <a:srgbClr val="000000"/>
                </a:solidFill>
                <a:effectLst/>
                <a:uLnTx/>
                <a:uFillTx/>
                <a:latin typeface="Arial Narrow" panose="020B0606020202030204" pitchFamily="34" charset="0"/>
                <a:ea typeface="ＭＳ Ｐゴシック" charset="0"/>
              </a:rPr>
              <a:t>x</a:t>
            </a:r>
            <a:r>
              <a:rPr kumimoji="0" lang="en-US" sz="1600" b="1" i="1" u="none" strike="noStrike" kern="0" cap="none" spc="0" normalizeH="0" baseline="-25000" noProof="0" dirty="0" err="1">
                <a:ln>
                  <a:noFill/>
                </a:ln>
                <a:solidFill>
                  <a:srgbClr val="000000"/>
                </a:solidFill>
                <a:effectLst/>
                <a:uLnTx/>
                <a:uFillTx/>
                <a:latin typeface="Arial Narrow" panose="020B0606020202030204" pitchFamily="34" charset="0"/>
                <a:ea typeface="ＭＳ Ｐゴシック" charset="0"/>
              </a:rPr>
              <a:t>n</a:t>
            </a:r>
            <a:r>
              <a:rPr kumimoji="0" lang="en-US" sz="1600" b="1" i="1"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 </a:t>
            </a:r>
          </a:p>
        </p:txBody>
      </p:sp>
      <p:cxnSp>
        <p:nvCxnSpPr>
          <p:cNvPr id="26" name="Elbow Connector 11">
            <a:extLst>
              <a:ext uri="{FF2B5EF4-FFF2-40B4-BE49-F238E27FC236}">
                <a16:creationId xmlns:a16="http://schemas.microsoft.com/office/drawing/2014/main" id="{D4F99187-DA71-4024-9664-C29ADA62B47C}"/>
              </a:ext>
            </a:extLst>
          </p:cNvPr>
          <p:cNvCxnSpPr>
            <a:stCxn id="22" idx="3"/>
            <a:endCxn id="23" idx="1"/>
          </p:cNvCxnSpPr>
          <p:nvPr/>
        </p:nvCxnSpPr>
        <p:spPr bwMode="auto">
          <a:xfrm>
            <a:off x="3855604" y="3626518"/>
            <a:ext cx="906424" cy="542073"/>
          </a:xfrm>
          <a:prstGeom prst="bentConnector2">
            <a:avLst/>
          </a:prstGeom>
          <a:gradFill rotWithShape="0">
            <a:gsLst>
              <a:gs pos="0">
                <a:srgbClr val="00A1DE">
                  <a:gamma/>
                  <a:shade val="46275"/>
                  <a:invGamma/>
                </a:srgbClr>
              </a:gs>
              <a:gs pos="100000">
                <a:srgbClr val="00A1DE"/>
              </a:gs>
            </a:gsLst>
            <a:lin ang="5400000" scaled="1"/>
          </a:gradFill>
          <a:ln w="28575" cap="flat" cmpd="sng" algn="ctr">
            <a:solidFill>
              <a:srgbClr val="000000"/>
            </a:solidFill>
            <a:prstDash val="solid"/>
            <a:round/>
            <a:headEnd type="none" w="med" len="med"/>
            <a:tailEnd type="triangle" w="lg" len="lg"/>
          </a:ln>
          <a:effectLst/>
        </p:spPr>
      </p:cxnSp>
      <p:cxnSp>
        <p:nvCxnSpPr>
          <p:cNvPr id="27" name="Elbow Connector 13">
            <a:extLst>
              <a:ext uri="{FF2B5EF4-FFF2-40B4-BE49-F238E27FC236}">
                <a16:creationId xmlns:a16="http://schemas.microsoft.com/office/drawing/2014/main" id="{10F0F75E-8E5A-47D5-BD59-0B27AB6E0AE7}"/>
              </a:ext>
            </a:extLst>
          </p:cNvPr>
          <p:cNvCxnSpPr>
            <a:stCxn id="21" idx="3"/>
            <a:endCxn id="23" idx="3"/>
          </p:cNvCxnSpPr>
          <p:nvPr/>
        </p:nvCxnSpPr>
        <p:spPr bwMode="auto">
          <a:xfrm flipV="1">
            <a:off x="3787685" y="4518209"/>
            <a:ext cx="974343" cy="600309"/>
          </a:xfrm>
          <a:prstGeom prst="bentConnector2">
            <a:avLst/>
          </a:prstGeom>
          <a:gradFill rotWithShape="0">
            <a:gsLst>
              <a:gs pos="0">
                <a:srgbClr val="00A1DE">
                  <a:gamma/>
                  <a:shade val="46275"/>
                  <a:invGamma/>
                </a:srgbClr>
              </a:gs>
              <a:gs pos="100000">
                <a:srgbClr val="00A1DE"/>
              </a:gs>
            </a:gsLst>
            <a:lin ang="5400000" scaled="1"/>
          </a:gradFill>
          <a:ln w="28575" cap="flat" cmpd="sng" algn="ctr">
            <a:solidFill>
              <a:srgbClr val="000000"/>
            </a:solidFill>
            <a:prstDash val="solid"/>
            <a:round/>
            <a:headEnd type="none" w="med" len="med"/>
            <a:tailEnd type="triangle" w="lg" len="lg"/>
          </a:ln>
          <a:effectLst/>
        </p:spPr>
      </p:cxnSp>
      <p:cxnSp>
        <p:nvCxnSpPr>
          <p:cNvPr id="28" name="Elbow Connector 16">
            <a:extLst>
              <a:ext uri="{FF2B5EF4-FFF2-40B4-BE49-F238E27FC236}">
                <a16:creationId xmlns:a16="http://schemas.microsoft.com/office/drawing/2014/main" id="{E49A10B5-5773-46A4-9434-0A16AF5A2EAA}"/>
              </a:ext>
            </a:extLst>
          </p:cNvPr>
          <p:cNvCxnSpPr>
            <a:stCxn id="19" idx="0"/>
            <a:endCxn id="23" idx="4"/>
          </p:cNvCxnSpPr>
          <p:nvPr/>
        </p:nvCxnSpPr>
        <p:spPr bwMode="auto">
          <a:xfrm rot="5400000" flipH="1" flipV="1">
            <a:off x="4884945" y="4945024"/>
            <a:ext cx="696113" cy="0"/>
          </a:xfrm>
          <a:prstGeom prst="bentConnector3">
            <a:avLst>
              <a:gd name="adj1" fmla="val 50000"/>
            </a:avLst>
          </a:prstGeom>
          <a:gradFill rotWithShape="0">
            <a:gsLst>
              <a:gs pos="0">
                <a:srgbClr val="00A1DE">
                  <a:gamma/>
                  <a:shade val="46275"/>
                  <a:invGamma/>
                </a:srgbClr>
              </a:gs>
              <a:gs pos="100000">
                <a:srgbClr val="00A1DE"/>
              </a:gs>
            </a:gsLst>
            <a:lin ang="5400000" scaled="1"/>
          </a:gradFill>
          <a:ln w="28575" cap="flat" cmpd="sng" algn="ctr">
            <a:solidFill>
              <a:srgbClr val="000000"/>
            </a:solidFill>
            <a:prstDash val="solid"/>
            <a:round/>
            <a:headEnd type="none" w="med" len="med"/>
            <a:tailEnd type="triangle" w="lg" len="lg"/>
          </a:ln>
          <a:effectLst/>
        </p:spPr>
      </p:cxnSp>
      <p:cxnSp>
        <p:nvCxnSpPr>
          <p:cNvPr id="29" name="Elbow Connector 19">
            <a:extLst>
              <a:ext uri="{FF2B5EF4-FFF2-40B4-BE49-F238E27FC236}">
                <a16:creationId xmlns:a16="http://schemas.microsoft.com/office/drawing/2014/main" id="{0182CFAB-9B71-488E-9B55-BE605EEDD32F}"/>
              </a:ext>
            </a:extLst>
          </p:cNvPr>
          <p:cNvCxnSpPr>
            <a:stCxn id="18" idx="2"/>
            <a:endCxn id="23" idx="0"/>
          </p:cNvCxnSpPr>
          <p:nvPr/>
        </p:nvCxnSpPr>
        <p:spPr bwMode="auto">
          <a:xfrm rot="16200000" flipH="1">
            <a:off x="4931160" y="3810215"/>
            <a:ext cx="571933" cy="0"/>
          </a:xfrm>
          <a:prstGeom prst="bentConnector3">
            <a:avLst>
              <a:gd name="adj1" fmla="val 50000"/>
            </a:avLst>
          </a:prstGeom>
          <a:gradFill rotWithShape="0">
            <a:gsLst>
              <a:gs pos="0">
                <a:srgbClr val="00A1DE">
                  <a:gamma/>
                  <a:shade val="46275"/>
                  <a:invGamma/>
                </a:srgbClr>
              </a:gs>
              <a:gs pos="100000">
                <a:srgbClr val="00A1DE"/>
              </a:gs>
            </a:gsLst>
            <a:lin ang="5400000" scaled="1"/>
          </a:gradFill>
          <a:ln w="28575" cap="flat" cmpd="sng" algn="ctr">
            <a:solidFill>
              <a:srgbClr val="000000"/>
            </a:solidFill>
            <a:prstDash val="solid"/>
            <a:round/>
            <a:headEnd type="none" w="med" len="med"/>
            <a:tailEnd type="triangle" w="lg" len="lg"/>
          </a:ln>
          <a:effectLst/>
        </p:spPr>
      </p:cxnSp>
      <p:sp>
        <p:nvSpPr>
          <p:cNvPr id="30" name="Rectangle 29">
            <a:extLst>
              <a:ext uri="{FF2B5EF4-FFF2-40B4-BE49-F238E27FC236}">
                <a16:creationId xmlns:a16="http://schemas.microsoft.com/office/drawing/2014/main" id="{81FDA111-5BD8-488B-A5C7-DC1517E2A33C}"/>
              </a:ext>
            </a:extLst>
          </p:cNvPr>
          <p:cNvSpPr/>
          <p:nvPr/>
        </p:nvSpPr>
        <p:spPr bwMode="auto">
          <a:xfrm>
            <a:off x="7303792" y="3065588"/>
            <a:ext cx="2113168" cy="2568606"/>
          </a:xfrm>
          <a:prstGeom prst="rect">
            <a:avLst/>
          </a:prstGeom>
          <a:solidFill>
            <a:srgbClr val="003478">
              <a:lumMod val="20000"/>
              <a:lumOff val="8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1" i="0" u="sng" strike="noStrike" kern="0" cap="none" spc="0" normalizeH="0" baseline="0" noProof="0" dirty="0">
                <a:ln>
                  <a:noFill/>
                </a:ln>
                <a:solidFill>
                  <a:srgbClr val="000000"/>
                </a:solidFill>
                <a:effectLst/>
                <a:uLnTx/>
                <a:uFillTx/>
                <a:latin typeface="Arial" pitchFamily="-112" charset="0"/>
                <a:ea typeface="ＭＳ Ｐゴシック" charset="0"/>
              </a:rPr>
              <a:t>Estimates</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Per Unit Cost</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Development Cost</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Development Schedule</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Cost Risk</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Schedule Risk</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rPr>
              <a:t>Tooling &amp; Test Equipment Cost</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1" i="0" u="none" strike="noStrike" kern="0" cap="none" spc="0" normalizeH="0" baseline="0" noProof="0" dirty="0">
              <a:ln>
                <a:noFill/>
              </a:ln>
              <a:solidFill>
                <a:srgbClr val="000000"/>
              </a:solidFill>
              <a:effectLst/>
              <a:uLnTx/>
              <a:uFillTx/>
              <a:latin typeface="Arial" pitchFamily="-112" charset="0"/>
              <a:ea typeface="ＭＳ Ｐゴシック" charset="0"/>
            </a:endParaRPr>
          </a:p>
        </p:txBody>
      </p:sp>
      <p:cxnSp>
        <p:nvCxnSpPr>
          <p:cNvPr id="33" name="Elbow Connector 24">
            <a:extLst>
              <a:ext uri="{FF2B5EF4-FFF2-40B4-BE49-F238E27FC236}">
                <a16:creationId xmlns:a16="http://schemas.microsoft.com/office/drawing/2014/main" id="{4392F985-45BE-4E08-9E76-10598DDE6CF1}"/>
              </a:ext>
            </a:extLst>
          </p:cNvPr>
          <p:cNvCxnSpPr>
            <a:stCxn id="23" idx="6"/>
            <a:endCxn id="30" idx="1"/>
          </p:cNvCxnSpPr>
          <p:nvPr/>
        </p:nvCxnSpPr>
        <p:spPr bwMode="auto">
          <a:xfrm>
            <a:off x="5883727" y="4343400"/>
            <a:ext cx="1420065" cy="6491"/>
          </a:xfrm>
          <a:prstGeom prst="bentConnector3">
            <a:avLst>
              <a:gd name="adj1" fmla="val 50000"/>
            </a:avLst>
          </a:prstGeom>
          <a:gradFill rotWithShape="0">
            <a:gsLst>
              <a:gs pos="0">
                <a:srgbClr val="00A1DE">
                  <a:gamma/>
                  <a:shade val="46275"/>
                  <a:invGamma/>
                </a:srgbClr>
              </a:gs>
              <a:gs pos="100000">
                <a:srgbClr val="00A1DE"/>
              </a:gs>
            </a:gsLst>
            <a:lin ang="5400000" scaled="1"/>
          </a:gradFill>
          <a:ln w="28575" cap="flat" cmpd="sng" algn="ctr">
            <a:solidFill>
              <a:srgbClr val="000000"/>
            </a:solidFill>
            <a:prstDash val="solid"/>
            <a:round/>
            <a:headEnd type="none" w="med" len="med"/>
            <a:tailEnd type="triangle" w="lg" len="lg"/>
          </a:ln>
          <a:effectLst/>
        </p:spPr>
      </p:cxnSp>
      <p:sp>
        <p:nvSpPr>
          <p:cNvPr id="34" name="TextBox 33">
            <a:extLst>
              <a:ext uri="{FF2B5EF4-FFF2-40B4-BE49-F238E27FC236}">
                <a16:creationId xmlns:a16="http://schemas.microsoft.com/office/drawing/2014/main" id="{883F8DB1-38EA-4623-9B5F-334068DD8BD6}"/>
              </a:ext>
            </a:extLst>
          </p:cNvPr>
          <p:cNvSpPr txBox="1"/>
          <p:nvPr/>
        </p:nvSpPr>
        <p:spPr>
          <a:xfrm>
            <a:off x="1871945" y="2552700"/>
            <a:ext cx="1676929" cy="400110"/>
          </a:xfrm>
          <a:prstGeom prst="rect">
            <a:avLst/>
          </a:prstGeom>
          <a:noFill/>
        </p:spPr>
        <p:txBody>
          <a:bodyPr wrap="square" rtlCol="0">
            <a:spAutoFit/>
          </a:bodyPr>
          <a:lstStyle/>
          <a:p>
            <a:pPr algn="ctr" fontAlgn="base">
              <a:spcBef>
                <a:spcPct val="0"/>
              </a:spcBef>
              <a:spcAft>
                <a:spcPct val="0"/>
              </a:spcAft>
            </a:pPr>
            <a:r>
              <a:rPr lang="en-US" sz="2000" b="1" i="1" dirty="0">
                <a:solidFill>
                  <a:srgbClr val="34B233"/>
                </a:solidFill>
                <a:latin typeface="Arial" charset="0"/>
                <a:ea typeface="ＭＳ Ｐゴシック" charset="0"/>
              </a:rPr>
              <a:t>INPUTS</a:t>
            </a:r>
          </a:p>
        </p:txBody>
      </p:sp>
      <p:sp>
        <p:nvSpPr>
          <p:cNvPr id="35" name="TextBox 34">
            <a:extLst>
              <a:ext uri="{FF2B5EF4-FFF2-40B4-BE49-F238E27FC236}">
                <a16:creationId xmlns:a16="http://schemas.microsoft.com/office/drawing/2014/main" id="{84970B67-EE95-486D-A966-2EA4DA12CC81}"/>
              </a:ext>
            </a:extLst>
          </p:cNvPr>
          <p:cNvSpPr txBox="1"/>
          <p:nvPr/>
        </p:nvSpPr>
        <p:spPr>
          <a:xfrm>
            <a:off x="7521911" y="2552700"/>
            <a:ext cx="1676929" cy="400110"/>
          </a:xfrm>
          <a:prstGeom prst="rect">
            <a:avLst/>
          </a:prstGeom>
          <a:noFill/>
        </p:spPr>
        <p:txBody>
          <a:bodyPr wrap="square" rtlCol="0">
            <a:spAutoFit/>
          </a:bodyPr>
          <a:lstStyle/>
          <a:p>
            <a:pPr algn="ctr" fontAlgn="base">
              <a:spcBef>
                <a:spcPct val="0"/>
              </a:spcBef>
              <a:spcAft>
                <a:spcPct val="0"/>
              </a:spcAft>
            </a:pPr>
            <a:r>
              <a:rPr lang="en-US" sz="2000" b="1" i="1" dirty="0">
                <a:solidFill>
                  <a:srgbClr val="003478"/>
                </a:solidFill>
                <a:latin typeface="Arial" charset="0"/>
                <a:ea typeface="ＭＳ Ｐゴシック" charset="0"/>
              </a:rPr>
              <a:t>OUTPUTS</a:t>
            </a:r>
          </a:p>
        </p:txBody>
      </p:sp>
    </p:spTree>
    <p:extLst>
      <p:ext uri="{BB962C8B-B14F-4D97-AF65-F5344CB8AC3E}">
        <p14:creationId xmlns:p14="http://schemas.microsoft.com/office/powerpoint/2010/main" val="3084259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a:xfrm>
            <a:off x="1771650" y="268940"/>
            <a:ext cx="7969250" cy="582706"/>
          </a:xfrm>
        </p:spPr>
        <p:txBody>
          <a:bodyPr anchor="ctr"/>
          <a:lstStyle/>
          <a:p>
            <a:r>
              <a:rPr lang="en-US" sz="3200" dirty="0"/>
              <a:t>Kano Requirements Analysis</a:t>
            </a:r>
          </a:p>
        </p:txBody>
      </p:sp>
      <p:sp>
        <p:nvSpPr>
          <p:cNvPr id="40" name="AutoShape 80"/>
          <p:cNvSpPr>
            <a:spLocks noChangeArrowheads="1"/>
          </p:cNvSpPr>
          <p:nvPr/>
        </p:nvSpPr>
        <p:spPr bwMode="invGray">
          <a:xfrm>
            <a:off x="1943305" y="5637441"/>
            <a:ext cx="8439152" cy="401979"/>
          </a:xfrm>
          <a:prstGeom prst="bevel">
            <a:avLst>
              <a:gd name="adj" fmla="val 11310"/>
            </a:avLst>
          </a:prstGeom>
          <a:solidFill>
            <a:schemeClr val="bg1"/>
          </a:solidFill>
          <a:ln w="9525">
            <a:noFill/>
            <a:miter lim="800000"/>
            <a:headEnd/>
            <a:tailEnd/>
          </a:ln>
        </p:spPr>
        <p:txBody>
          <a:bodyPr lIns="228600" tIns="18288" rIns="228600" bIns="18288" anchor="b" anchorCtr="1">
            <a:spAutoFit/>
          </a:bodyPr>
          <a:lstStyle/>
          <a:p>
            <a:pPr algn="ctr">
              <a:defRPr/>
            </a:pPr>
            <a:r>
              <a:rPr lang="en-US" i="1" dirty="0">
                <a:solidFill>
                  <a:schemeClr val="tx2"/>
                </a:solidFill>
                <a:latin typeface="Arial Narrow" panose="020B0606020202030204" pitchFamily="34" charset="0"/>
                <a:ea typeface="MS PGothic" pitchFamily="34" charset="-128"/>
                <a:cs typeface="Arial" pitchFamily="34" charset="0"/>
              </a:rPr>
              <a:t>Not all requirements are created equal; They must be prioritized based on value</a:t>
            </a:r>
          </a:p>
        </p:txBody>
      </p:sp>
      <p:grpSp>
        <p:nvGrpSpPr>
          <p:cNvPr id="41" name="Group 40">
            <a:extLst>
              <a:ext uri="{FF2B5EF4-FFF2-40B4-BE49-F238E27FC236}">
                <a16:creationId xmlns:a16="http://schemas.microsoft.com/office/drawing/2014/main" id="{EF6F7528-5626-44D8-994D-15FF9E7D62C7}"/>
              </a:ext>
            </a:extLst>
          </p:cNvPr>
          <p:cNvGrpSpPr/>
          <p:nvPr/>
        </p:nvGrpSpPr>
        <p:grpSpPr>
          <a:xfrm>
            <a:off x="1351749" y="1007540"/>
            <a:ext cx="8539692" cy="4394955"/>
            <a:chOff x="333375" y="1524000"/>
            <a:chExt cx="8397979" cy="4036928"/>
          </a:xfrm>
        </p:grpSpPr>
        <p:sp>
          <p:nvSpPr>
            <p:cNvPr id="42" name="AutoShape 4">
              <a:extLst>
                <a:ext uri="{FF2B5EF4-FFF2-40B4-BE49-F238E27FC236}">
                  <a16:creationId xmlns:a16="http://schemas.microsoft.com/office/drawing/2014/main" id="{3F299244-8F5B-40F5-8FB9-F56FB8F25D86}"/>
                </a:ext>
              </a:extLst>
            </p:cNvPr>
            <p:cNvSpPr>
              <a:spLocks noChangeAspect="1" noChangeArrowheads="1" noTextEdit="1"/>
            </p:cNvSpPr>
            <p:nvPr/>
          </p:nvSpPr>
          <p:spPr bwMode="auto">
            <a:xfrm>
              <a:off x="377929" y="1566978"/>
              <a:ext cx="8353425" cy="3955240"/>
            </a:xfrm>
            <a:prstGeom prst="rect">
              <a:avLst/>
            </a:prstGeom>
            <a:solidFill>
              <a:srgbClr val="FFFFFF">
                <a:lumMod val="85000"/>
              </a:srgbClr>
            </a:solidFill>
            <a:ln w="9525">
              <a:no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grpSp>
          <p:nvGrpSpPr>
            <p:cNvPr id="43" name="Group 42">
              <a:extLst>
                <a:ext uri="{FF2B5EF4-FFF2-40B4-BE49-F238E27FC236}">
                  <a16:creationId xmlns:a16="http://schemas.microsoft.com/office/drawing/2014/main" id="{D06B64A9-4E25-44D1-94F1-40323230DC35}"/>
                </a:ext>
              </a:extLst>
            </p:cNvPr>
            <p:cNvGrpSpPr/>
            <p:nvPr/>
          </p:nvGrpSpPr>
          <p:grpSpPr>
            <a:xfrm>
              <a:off x="1560591" y="2463833"/>
              <a:ext cx="2565627" cy="2559432"/>
              <a:chOff x="1957387" y="2463833"/>
              <a:chExt cx="2565627" cy="2559432"/>
            </a:xfrm>
          </p:grpSpPr>
          <p:sp>
            <p:nvSpPr>
              <p:cNvPr id="70" name="Line 25">
                <a:extLst>
                  <a:ext uri="{FF2B5EF4-FFF2-40B4-BE49-F238E27FC236}">
                    <a16:creationId xmlns:a16="http://schemas.microsoft.com/office/drawing/2014/main" id="{9007FD3B-E9AE-4F6B-BFF4-05A3174E8E64}"/>
                  </a:ext>
                </a:extLst>
              </p:cNvPr>
              <p:cNvSpPr>
                <a:spLocks noChangeShapeType="1"/>
              </p:cNvSpPr>
              <p:nvPr/>
            </p:nvSpPr>
            <p:spPr bwMode="auto">
              <a:xfrm>
                <a:off x="2940050" y="2680115"/>
                <a:ext cx="0" cy="2343150"/>
              </a:xfrm>
              <a:prstGeom prst="line">
                <a:avLst/>
              </a:prstGeom>
              <a:noFill/>
              <a:ln w="57150">
                <a:solidFill>
                  <a:srgbClr val="FF9900"/>
                </a:solidFill>
                <a:round/>
                <a:headEnd/>
                <a:tailEnd/>
              </a:ln>
              <a:effectLst/>
            </p:spPr>
            <p:txBody>
              <a:bodyPr lIns="88450" tIns="44225" rIns="88450" bIns="44225"/>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71" name="Line 26">
                <a:extLst>
                  <a:ext uri="{FF2B5EF4-FFF2-40B4-BE49-F238E27FC236}">
                    <a16:creationId xmlns:a16="http://schemas.microsoft.com/office/drawing/2014/main" id="{2B1E2AE3-9916-46D8-9472-7634A8BA7292}"/>
                  </a:ext>
                </a:extLst>
              </p:cNvPr>
              <p:cNvSpPr>
                <a:spLocks noChangeShapeType="1"/>
              </p:cNvSpPr>
              <p:nvPr/>
            </p:nvSpPr>
            <p:spPr bwMode="auto">
              <a:xfrm>
                <a:off x="2044459" y="3851690"/>
                <a:ext cx="2384665" cy="0"/>
              </a:xfrm>
              <a:prstGeom prst="line">
                <a:avLst/>
              </a:prstGeom>
              <a:noFill/>
              <a:ln w="57150">
                <a:solidFill>
                  <a:srgbClr val="FF9900"/>
                </a:solidFill>
                <a:round/>
                <a:headEnd/>
                <a:tailEnd/>
              </a:ln>
              <a:effectLst/>
            </p:spPr>
            <p:txBody>
              <a:bodyPr lIns="88450" tIns="44225" rIns="88450" bIns="44225"/>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72" name="Arc 27">
                <a:extLst>
                  <a:ext uri="{FF2B5EF4-FFF2-40B4-BE49-F238E27FC236}">
                    <a16:creationId xmlns:a16="http://schemas.microsoft.com/office/drawing/2014/main" id="{481CEC7E-479A-4C6F-89A6-228047655AB9}"/>
                  </a:ext>
                </a:extLst>
              </p:cNvPr>
              <p:cNvSpPr>
                <a:spLocks/>
              </p:cNvSpPr>
              <p:nvPr/>
            </p:nvSpPr>
            <p:spPr bwMode="auto">
              <a:xfrm flipV="1">
                <a:off x="2570653" y="2463833"/>
                <a:ext cx="1227814" cy="111541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FF99CC"/>
                </a:solidFill>
                <a:round/>
                <a:headEnd/>
                <a:tailEnd/>
              </a:ln>
              <a:effectLst/>
            </p:spPr>
            <p:txBody>
              <a:bodyPr wrap="none" lIns="88450" tIns="44225" rIns="88450" bIns="44225"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73" name="Arc 28">
                <a:extLst>
                  <a:ext uri="{FF2B5EF4-FFF2-40B4-BE49-F238E27FC236}">
                    <a16:creationId xmlns:a16="http://schemas.microsoft.com/office/drawing/2014/main" id="{543AF627-40CA-45B3-B558-5CBD69694F71}"/>
                  </a:ext>
                </a:extLst>
              </p:cNvPr>
              <p:cNvSpPr>
                <a:spLocks/>
              </p:cNvSpPr>
              <p:nvPr/>
            </p:nvSpPr>
            <p:spPr bwMode="auto">
              <a:xfrm flipH="1">
                <a:off x="2493357" y="3743143"/>
                <a:ext cx="1889125" cy="11557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33CC33"/>
                </a:solidFill>
                <a:round/>
                <a:headEnd/>
                <a:tailEnd/>
              </a:ln>
              <a:effectLst/>
            </p:spPr>
            <p:txBody>
              <a:bodyPr wrap="none" lIns="88450" tIns="44225" rIns="88450" bIns="44225"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74" name="Line 29">
                <a:extLst>
                  <a:ext uri="{FF2B5EF4-FFF2-40B4-BE49-F238E27FC236}">
                    <a16:creationId xmlns:a16="http://schemas.microsoft.com/office/drawing/2014/main" id="{238050ED-A21F-48F8-AF8B-F77E11377958}"/>
                  </a:ext>
                </a:extLst>
              </p:cNvPr>
              <p:cNvSpPr>
                <a:spLocks noChangeShapeType="1"/>
              </p:cNvSpPr>
              <p:nvPr/>
            </p:nvSpPr>
            <p:spPr bwMode="auto">
              <a:xfrm flipV="1">
                <a:off x="2422525" y="2657889"/>
                <a:ext cx="1809750" cy="1683067"/>
              </a:xfrm>
              <a:prstGeom prst="line">
                <a:avLst/>
              </a:prstGeom>
              <a:noFill/>
              <a:ln w="57150">
                <a:solidFill>
                  <a:srgbClr val="0000FF"/>
                </a:solidFill>
                <a:round/>
                <a:headEnd/>
                <a:tailEnd/>
              </a:ln>
              <a:effectLst/>
            </p:spPr>
            <p:txBody>
              <a:bodyPr lIns="88450" tIns="44225" rIns="88450" bIns="44225"/>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75" name="Text Box 35">
                <a:extLst>
                  <a:ext uri="{FF2B5EF4-FFF2-40B4-BE49-F238E27FC236}">
                    <a16:creationId xmlns:a16="http://schemas.microsoft.com/office/drawing/2014/main" id="{5615031D-AB18-49BD-B5B5-39ABBCAC08E9}"/>
                  </a:ext>
                </a:extLst>
              </p:cNvPr>
              <p:cNvSpPr txBox="1">
                <a:spLocks noChangeArrowheads="1"/>
              </p:cNvSpPr>
              <p:nvPr/>
            </p:nvSpPr>
            <p:spPr bwMode="auto">
              <a:xfrm>
                <a:off x="3433992" y="3973927"/>
                <a:ext cx="866316" cy="397090"/>
              </a:xfrm>
              <a:prstGeom prst="rect">
                <a:avLst/>
              </a:prstGeom>
              <a:noFill/>
              <a:ln w="57150" algn="ctr">
                <a:noFill/>
                <a:miter lim="800000"/>
                <a:headEnd/>
                <a:tailEnd/>
              </a:ln>
            </p:spPr>
            <p:txBody>
              <a:bodyPr wrap="none" lIns="88450" tIns="44225" rIns="88450" bIns="44225">
                <a:spAutoFit/>
              </a:bodyPr>
              <a:lstStyle/>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1000" b="1" i="0" u="none" strike="noStrike" kern="0" cap="none" spc="0" normalizeH="0" baseline="0" noProof="0" dirty="0">
                    <a:ln>
                      <a:noFill/>
                    </a:ln>
                    <a:solidFill>
                      <a:srgbClr val="000000"/>
                    </a:solidFill>
                    <a:effectLst/>
                    <a:uLnTx/>
                    <a:uFillTx/>
                    <a:latin typeface="Arial" charset="0"/>
                    <a:ea typeface="ＭＳ Ｐゴシック" charset="0"/>
                  </a:rPr>
                  <a:t>Basic/</a:t>
                </a:r>
              </a:p>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1000" b="1" i="0" u="none" strike="noStrike" kern="0" cap="none" spc="0" normalizeH="0" baseline="0" noProof="0" dirty="0">
                    <a:ln>
                      <a:noFill/>
                    </a:ln>
                    <a:solidFill>
                      <a:srgbClr val="000000"/>
                    </a:solidFill>
                    <a:effectLst/>
                    <a:uLnTx/>
                    <a:uFillTx/>
                    <a:latin typeface="Arial" charset="0"/>
                    <a:ea typeface="ＭＳ Ｐゴシック" charset="0"/>
                  </a:rPr>
                  <a:t>Dissatisfier</a:t>
                </a:r>
              </a:p>
            </p:txBody>
          </p:sp>
          <p:sp>
            <p:nvSpPr>
              <p:cNvPr id="76" name="Text Box 36">
                <a:extLst>
                  <a:ext uri="{FF2B5EF4-FFF2-40B4-BE49-F238E27FC236}">
                    <a16:creationId xmlns:a16="http://schemas.microsoft.com/office/drawing/2014/main" id="{EFDF79E0-8ED5-4713-89F7-5F731BE6AF8A}"/>
                  </a:ext>
                </a:extLst>
              </p:cNvPr>
              <p:cNvSpPr txBox="1">
                <a:spLocks noChangeArrowheads="1"/>
              </p:cNvSpPr>
              <p:nvPr/>
            </p:nvSpPr>
            <p:spPr bwMode="auto">
              <a:xfrm>
                <a:off x="1957387" y="3346053"/>
                <a:ext cx="803799" cy="397090"/>
              </a:xfrm>
              <a:prstGeom prst="rect">
                <a:avLst/>
              </a:prstGeom>
              <a:noFill/>
              <a:ln w="57150" algn="ctr">
                <a:noFill/>
                <a:miter lim="800000"/>
                <a:headEnd/>
                <a:tailEnd/>
              </a:ln>
            </p:spPr>
            <p:txBody>
              <a:bodyPr wrap="none" lIns="88450" tIns="44225" rIns="88450" bIns="44225">
                <a:spAutoFit/>
              </a:bodyPr>
              <a:lstStyle/>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1000" b="1" i="0" u="none" strike="noStrike" kern="0" cap="none" spc="0" normalizeH="0" baseline="0" noProof="0" dirty="0">
                    <a:ln>
                      <a:noFill/>
                    </a:ln>
                    <a:solidFill>
                      <a:srgbClr val="000000"/>
                    </a:solidFill>
                    <a:effectLst/>
                    <a:uLnTx/>
                    <a:uFillTx/>
                    <a:latin typeface="Arial" charset="0"/>
                    <a:ea typeface="ＭＳ Ｐゴシック" charset="0"/>
                  </a:rPr>
                  <a:t>Attractive/</a:t>
                </a:r>
              </a:p>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1000" b="1" i="0" u="none" strike="noStrike" kern="0" cap="none" spc="0" normalizeH="0" baseline="0" noProof="0" dirty="0">
                    <a:ln>
                      <a:noFill/>
                    </a:ln>
                    <a:solidFill>
                      <a:srgbClr val="000000"/>
                    </a:solidFill>
                    <a:effectLst/>
                    <a:uLnTx/>
                    <a:uFillTx/>
                    <a:latin typeface="Arial" charset="0"/>
                    <a:ea typeface="ＭＳ Ｐゴシック" charset="0"/>
                  </a:rPr>
                  <a:t>Exciter</a:t>
                </a:r>
              </a:p>
            </p:txBody>
          </p:sp>
          <p:sp>
            <p:nvSpPr>
              <p:cNvPr id="77" name="Text Box 37">
                <a:extLst>
                  <a:ext uri="{FF2B5EF4-FFF2-40B4-BE49-F238E27FC236}">
                    <a16:creationId xmlns:a16="http://schemas.microsoft.com/office/drawing/2014/main" id="{1B6EFA6F-D234-474B-B534-0E880636984B}"/>
                  </a:ext>
                </a:extLst>
              </p:cNvPr>
              <p:cNvSpPr txBox="1">
                <a:spLocks noChangeArrowheads="1"/>
              </p:cNvSpPr>
              <p:nvPr/>
            </p:nvSpPr>
            <p:spPr bwMode="auto">
              <a:xfrm>
                <a:off x="3257550" y="3456402"/>
                <a:ext cx="1265464" cy="397090"/>
              </a:xfrm>
              <a:prstGeom prst="rect">
                <a:avLst/>
              </a:prstGeom>
              <a:noFill/>
              <a:ln w="57150" algn="ctr">
                <a:noFill/>
                <a:miter lim="800000"/>
                <a:headEnd/>
                <a:tailEnd/>
              </a:ln>
            </p:spPr>
            <p:txBody>
              <a:bodyPr wrap="none" lIns="88450" tIns="44225" rIns="88450" bIns="44225">
                <a:spAutoFit/>
              </a:bodyPr>
              <a:lstStyle/>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1000" b="1" i="0" u="none" strike="noStrike" kern="0" cap="none" spc="0" normalizeH="0" baseline="0" noProof="0" dirty="0">
                    <a:ln>
                      <a:noFill/>
                    </a:ln>
                    <a:solidFill>
                      <a:srgbClr val="000000"/>
                    </a:solidFill>
                    <a:effectLst/>
                    <a:uLnTx/>
                    <a:uFillTx/>
                    <a:latin typeface="Arial" charset="0"/>
                    <a:ea typeface="ＭＳ Ｐゴシック" charset="0"/>
                  </a:rPr>
                  <a:t>One-Dimensional/</a:t>
                </a:r>
              </a:p>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1000" b="1" i="0" u="none" strike="noStrike" kern="0" cap="none" spc="0" normalizeH="0" baseline="0" noProof="0" dirty="0">
                    <a:ln>
                      <a:noFill/>
                    </a:ln>
                    <a:solidFill>
                      <a:srgbClr val="000000"/>
                    </a:solidFill>
                    <a:effectLst/>
                    <a:uLnTx/>
                    <a:uFillTx/>
                    <a:latin typeface="Arial" charset="0"/>
                    <a:ea typeface="ＭＳ Ｐゴシック" charset="0"/>
                  </a:rPr>
                  <a:t>Satisfier</a:t>
                </a:r>
              </a:p>
            </p:txBody>
          </p:sp>
        </p:grpSp>
        <p:grpSp>
          <p:nvGrpSpPr>
            <p:cNvPr id="44" name="Group 5">
              <a:extLst>
                <a:ext uri="{FF2B5EF4-FFF2-40B4-BE49-F238E27FC236}">
                  <a16:creationId xmlns:a16="http://schemas.microsoft.com/office/drawing/2014/main" id="{CFB9AF3A-2501-482B-9D8C-C9192F435A57}"/>
                </a:ext>
              </a:extLst>
            </p:cNvPr>
            <p:cNvGrpSpPr>
              <a:grpSpLocks/>
            </p:cNvGrpSpPr>
            <p:nvPr/>
          </p:nvGrpSpPr>
          <p:grpSpPr bwMode="auto">
            <a:xfrm>
              <a:off x="4576763" y="1989552"/>
              <a:ext cx="3989387" cy="738188"/>
              <a:chOff x="2838" y="1126"/>
              <a:chExt cx="2513" cy="465"/>
            </a:xfrm>
          </p:grpSpPr>
          <p:sp>
            <p:nvSpPr>
              <p:cNvPr id="68" name="Rectangle 6">
                <a:extLst>
                  <a:ext uri="{FF2B5EF4-FFF2-40B4-BE49-F238E27FC236}">
                    <a16:creationId xmlns:a16="http://schemas.microsoft.com/office/drawing/2014/main" id="{EF0EF2CE-7DC7-4391-9F02-6C5EBD50CB67}"/>
                  </a:ext>
                </a:extLst>
              </p:cNvPr>
              <p:cNvSpPr>
                <a:spLocks noChangeArrowheads="1"/>
              </p:cNvSpPr>
              <p:nvPr/>
            </p:nvSpPr>
            <p:spPr bwMode="auto">
              <a:xfrm>
                <a:off x="2838" y="1126"/>
                <a:ext cx="2513" cy="465"/>
              </a:xfrm>
              <a:prstGeom prst="rect">
                <a:avLst/>
              </a:prstGeom>
              <a:solidFill>
                <a:srgbClr val="FF99CC"/>
              </a:solidFill>
              <a:ln w="9525">
                <a:no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69" name="Rectangle 7">
                <a:extLst>
                  <a:ext uri="{FF2B5EF4-FFF2-40B4-BE49-F238E27FC236}">
                    <a16:creationId xmlns:a16="http://schemas.microsoft.com/office/drawing/2014/main" id="{F3360CE8-6189-4783-9E1B-18E43D8DF588}"/>
                  </a:ext>
                </a:extLst>
              </p:cNvPr>
              <p:cNvSpPr>
                <a:spLocks noChangeArrowheads="1"/>
              </p:cNvSpPr>
              <p:nvPr/>
            </p:nvSpPr>
            <p:spPr bwMode="auto">
              <a:xfrm>
                <a:off x="2838" y="1126"/>
                <a:ext cx="2513" cy="465"/>
              </a:xfrm>
              <a:prstGeom prst="rect">
                <a:avLst/>
              </a:prstGeom>
              <a:noFill/>
              <a:ln w="9525" cap="rnd">
                <a:solidFill>
                  <a:srgbClr val="000000"/>
                </a:solid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grpSp>
        <p:sp>
          <p:nvSpPr>
            <p:cNvPr id="45" name="Rectangle 8">
              <a:extLst>
                <a:ext uri="{FF2B5EF4-FFF2-40B4-BE49-F238E27FC236}">
                  <a16:creationId xmlns:a16="http://schemas.microsoft.com/office/drawing/2014/main" id="{03558950-7428-4C1D-B72C-95D117BE024E}"/>
                </a:ext>
              </a:extLst>
            </p:cNvPr>
            <p:cNvSpPr>
              <a:spLocks noChangeArrowheads="1"/>
            </p:cNvSpPr>
            <p:nvPr/>
          </p:nvSpPr>
          <p:spPr bwMode="auto">
            <a:xfrm>
              <a:off x="5448056" y="2000665"/>
              <a:ext cx="2327778" cy="197893"/>
            </a:xfrm>
            <a:prstGeom prst="rect">
              <a:avLst/>
            </a:prstGeom>
            <a:noFill/>
            <a:ln w="9525">
              <a:noFill/>
              <a:miter lim="800000"/>
              <a:headEnd/>
              <a:tailEnd/>
            </a:ln>
          </p:spPr>
          <p:txBody>
            <a:bodyPr wrap="none" lIns="0" tIns="0" rIns="0" bIns="0">
              <a:spAutoFit/>
            </a:bodyPr>
            <a:lstStyle/>
            <a:p>
              <a:pPr marL="220663" marR="0" lvl="0" indent="-220663" algn="ctr"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EXCITER:  DISCRIMINATOR</a:t>
              </a:r>
              <a:endParaRPr kumimoji="0" lang="en-US" sz="2000" b="1" i="0" u="none" strike="noStrike" kern="0" cap="none" spc="0" normalizeH="0" baseline="0" noProof="0" dirty="0">
                <a:ln>
                  <a:noFill/>
                </a:ln>
                <a:solidFill>
                  <a:srgbClr val="FAFD00"/>
                </a:solidFill>
                <a:effectLst/>
                <a:uLnTx/>
                <a:uFillTx/>
                <a:latin typeface="Arial" charset="0"/>
                <a:ea typeface="ＭＳ Ｐゴシック" charset="0"/>
              </a:endParaRPr>
            </a:p>
          </p:txBody>
        </p:sp>
        <p:sp>
          <p:nvSpPr>
            <p:cNvPr id="46" name="Rectangle 9">
              <a:extLst>
                <a:ext uri="{FF2B5EF4-FFF2-40B4-BE49-F238E27FC236}">
                  <a16:creationId xmlns:a16="http://schemas.microsoft.com/office/drawing/2014/main" id="{BC0D64A2-5768-4FC8-8D40-8AE4F28BB20A}"/>
                </a:ext>
              </a:extLst>
            </p:cNvPr>
            <p:cNvSpPr>
              <a:spLocks noChangeArrowheads="1"/>
            </p:cNvSpPr>
            <p:nvPr/>
          </p:nvSpPr>
          <p:spPr bwMode="auto">
            <a:xfrm>
              <a:off x="4684143" y="2218152"/>
              <a:ext cx="3805808" cy="430887"/>
            </a:xfrm>
            <a:prstGeom prst="rect">
              <a:avLst/>
            </a:prstGeom>
            <a:noFill/>
            <a:ln w="9525">
              <a:noFill/>
              <a:miter lim="800000"/>
              <a:headEnd/>
              <a:tailEnd/>
            </a:ln>
          </p:spPr>
          <p:txBody>
            <a:bodyPr wrap="square" lIns="0" tIns="0" rIns="0" bIns="0">
              <a:spAutoFit/>
            </a:bodyPr>
            <a:lstStyle/>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0" i="0" u="none" strike="noStrike" kern="0" cap="none" spc="0" normalizeH="0" baseline="0" noProof="0" dirty="0">
                  <a:ln>
                    <a:noFill/>
                  </a:ln>
                  <a:solidFill>
                    <a:srgbClr val="000000"/>
                  </a:solidFill>
                  <a:effectLst/>
                  <a:uLnTx/>
                  <a:uFillTx/>
                  <a:latin typeface="Arial" charset="0"/>
                  <a:ea typeface="ＭＳ Ｐゴシック" charset="0"/>
                </a:rPr>
                <a:t>System characteristics that are unexpected, but add capabilities that are highly desirable</a:t>
              </a:r>
              <a:endParaRPr kumimoji="0" lang="en-US" sz="2000" b="1" i="0" u="none" strike="noStrike" kern="0" cap="none" spc="0" normalizeH="0" baseline="0" noProof="0" dirty="0">
                <a:ln>
                  <a:noFill/>
                </a:ln>
                <a:solidFill>
                  <a:srgbClr val="FAFD00"/>
                </a:solidFill>
                <a:effectLst/>
                <a:uLnTx/>
                <a:uFillTx/>
                <a:latin typeface="Arial" charset="0"/>
                <a:ea typeface="ＭＳ Ｐゴシック" charset="0"/>
              </a:endParaRPr>
            </a:p>
          </p:txBody>
        </p:sp>
        <p:grpSp>
          <p:nvGrpSpPr>
            <p:cNvPr id="47" name="Group 11">
              <a:extLst>
                <a:ext uri="{FF2B5EF4-FFF2-40B4-BE49-F238E27FC236}">
                  <a16:creationId xmlns:a16="http://schemas.microsoft.com/office/drawing/2014/main" id="{4BB9ADC1-145A-4D66-8AB8-4068F62659F0}"/>
                </a:ext>
              </a:extLst>
            </p:cNvPr>
            <p:cNvGrpSpPr>
              <a:grpSpLocks/>
            </p:cNvGrpSpPr>
            <p:nvPr/>
          </p:nvGrpSpPr>
          <p:grpSpPr bwMode="auto">
            <a:xfrm>
              <a:off x="4595813" y="2930940"/>
              <a:ext cx="3990975" cy="738187"/>
              <a:chOff x="2850" y="1719"/>
              <a:chExt cx="2514" cy="465"/>
            </a:xfrm>
          </p:grpSpPr>
          <p:sp>
            <p:nvSpPr>
              <p:cNvPr id="65" name="Rectangle 12">
                <a:extLst>
                  <a:ext uri="{FF2B5EF4-FFF2-40B4-BE49-F238E27FC236}">
                    <a16:creationId xmlns:a16="http://schemas.microsoft.com/office/drawing/2014/main" id="{F584C60F-C421-45F0-99A3-1F12EA46F15D}"/>
                  </a:ext>
                </a:extLst>
              </p:cNvPr>
              <p:cNvSpPr>
                <a:spLocks noChangeArrowheads="1"/>
              </p:cNvSpPr>
              <p:nvPr/>
            </p:nvSpPr>
            <p:spPr bwMode="auto">
              <a:xfrm>
                <a:off x="2850" y="1719"/>
                <a:ext cx="2514" cy="465"/>
              </a:xfrm>
              <a:prstGeom prst="rect">
                <a:avLst/>
              </a:prstGeom>
              <a:solidFill>
                <a:srgbClr val="99CCFF"/>
              </a:solidFill>
              <a:ln w="9525">
                <a:no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67" name="Rectangle 13">
                <a:extLst>
                  <a:ext uri="{FF2B5EF4-FFF2-40B4-BE49-F238E27FC236}">
                    <a16:creationId xmlns:a16="http://schemas.microsoft.com/office/drawing/2014/main" id="{BB98645F-600B-4656-AA77-1FFE70151097}"/>
                  </a:ext>
                </a:extLst>
              </p:cNvPr>
              <p:cNvSpPr>
                <a:spLocks noChangeArrowheads="1"/>
              </p:cNvSpPr>
              <p:nvPr/>
            </p:nvSpPr>
            <p:spPr bwMode="auto">
              <a:xfrm>
                <a:off x="2850" y="1719"/>
                <a:ext cx="2514" cy="465"/>
              </a:xfrm>
              <a:prstGeom prst="rect">
                <a:avLst/>
              </a:prstGeom>
              <a:noFill/>
              <a:ln w="9525" cap="rnd">
                <a:solidFill>
                  <a:srgbClr val="000000"/>
                </a:solid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grpSp>
        <p:sp>
          <p:nvSpPr>
            <p:cNvPr id="48" name="Rectangle 14">
              <a:extLst>
                <a:ext uri="{FF2B5EF4-FFF2-40B4-BE49-F238E27FC236}">
                  <a16:creationId xmlns:a16="http://schemas.microsoft.com/office/drawing/2014/main" id="{C3165D68-E643-48A4-AC19-2017C52B12B2}"/>
                </a:ext>
              </a:extLst>
            </p:cNvPr>
            <p:cNvSpPr>
              <a:spLocks noChangeArrowheads="1"/>
            </p:cNvSpPr>
            <p:nvPr/>
          </p:nvSpPr>
          <p:spPr bwMode="auto">
            <a:xfrm>
              <a:off x="5495973" y="2943640"/>
              <a:ext cx="2266865" cy="197893"/>
            </a:xfrm>
            <a:prstGeom prst="rect">
              <a:avLst/>
            </a:prstGeom>
            <a:noFill/>
            <a:ln w="9525">
              <a:noFill/>
              <a:miter lim="800000"/>
              <a:headEnd/>
              <a:tailEnd/>
            </a:ln>
          </p:spPr>
          <p:txBody>
            <a:bodyPr wrap="none" lIns="0" tIns="0" rIns="0" bIns="0">
              <a:spAutoFit/>
            </a:bodyPr>
            <a:lstStyle/>
            <a:p>
              <a:pPr marL="220663" marR="0" lvl="0" indent="-220663" algn="ctr"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KNOWN REQUIREMENTS: </a:t>
              </a:r>
              <a:endParaRPr kumimoji="0" lang="en-US" sz="2000" b="1" i="0" u="none" strike="noStrike" kern="0" cap="none" spc="0" normalizeH="0" baseline="0" noProof="0" dirty="0">
                <a:ln>
                  <a:noFill/>
                </a:ln>
                <a:solidFill>
                  <a:srgbClr val="FAFD00"/>
                </a:solidFill>
                <a:effectLst/>
                <a:uLnTx/>
                <a:uFillTx/>
                <a:latin typeface="Arial" charset="0"/>
                <a:ea typeface="ＭＳ Ｐゴシック" charset="0"/>
              </a:endParaRPr>
            </a:p>
          </p:txBody>
        </p:sp>
        <p:sp>
          <p:nvSpPr>
            <p:cNvPr id="49" name="Rectangle 15">
              <a:extLst>
                <a:ext uri="{FF2B5EF4-FFF2-40B4-BE49-F238E27FC236}">
                  <a16:creationId xmlns:a16="http://schemas.microsoft.com/office/drawing/2014/main" id="{0B892ED4-9392-4BE8-A35E-15A1623A3E65}"/>
                </a:ext>
              </a:extLst>
            </p:cNvPr>
            <p:cNvSpPr>
              <a:spLocks noChangeArrowheads="1"/>
            </p:cNvSpPr>
            <p:nvPr/>
          </p:nvSpPr>
          <p:spPr bwMode="auto">
            <a:xfrm>
              <a:off x="4636075" y="3161127"/>
              <a:ext cx="3930075" cy="430887"/>
            </a:xfrm>
            <a:prstGeom prst="rect">
              <a:avLst/>
            </a:prstGeom>
            <a:noFill/>
            <a:ln w="9525">
              <a:noFill/>
              <a:miter lim="800000"/>
              <a:headEnd/>
              <a:tailEnd/>
            </a:ln>
          </p:spPr>
          <p:txBody>
            <a:bodyPr wrap="square" lIns="0" tIns="0" rIns="0" bIns="0">
              <a:spAutoFit/>
            </a:bodyPr>
            <a:lstStyle/>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0" i="0" u="none" strike="noStrike" kern="0" cap="none" spc="0" normalizeH="0" baseline="0" noProof="0" dirty="0">
                  <a:ln>
                    <a:noFill/>
                  </a:ln>
                  <a:solidFill>
                    <a:srgbClr val="000000"/>
                  </a:solidFill>
                  <a:effectLst/>
                  <a:uLnTx/>
                  <a:uFillTx/>
                  <a:latin typeface="Arial" charset="0"/>
                  <a:ea typeface="ＭＳ Ｐゴシック" charset="0"/>
                </a:rPr>
                <a:t>Those characteristics that the customer actively seeks to achieve the required capability</a:t>
              </a:r>
              <a:endParaRPr kumimoji="0" lang="en-US" sz="2000" b="1" i="0" u="none" strike="noStrike" kern="0" cap="none" spc="0" normalizeH="0" baseline="0" noProof="0" dirty="0">
                <a:ln>
                  <a:noFill/>
                </a:ln>
                <a:solidFill>
                  <a:srgbClr val="FAFD00"/>
                </a:solidFill>
                <a:effectLst/>
                <a:uLnTx/>
                <a:uFillTx/>
                <a:latin typeface="Arial" charset="0"/>
                <a:ea typeface="ＭＳ Ｐゴシック" charset="0"/>
              </a:endParaRPr>
            </a:p>
          </p:txBody>
        </p:sp>
        <p:sp>
          <p:nvSpPr>
            <p:cNvPr id="50" name="Freeform 23">
              <a:extLst>
                <a:ext uri="{FF2B5EF4-FFF2-40B4-BE49-F238E27FC236}">
                  <a16:creationId xmlns:a16="http://schemas.microsoft.com/office/drawing/2014/main" id="{DE931142-4BF5-42C3-BF71-6479D05BC5D3}"/>
                </a:ext>
              </a:extLst>
            </p:cNvPr>
            <p:cNvSpPr>
              <a:spLocks noEditPoints="1"/>
            </p:cNvSpPr>
            <p:nvPr/>
          </p:nvSpPr>
          <p:spPr bwMode="auto">
            <a:xfrm>
              <a:off x="3367167" y="2318165"/>
              <a:ext cx="1215946" cy="330874"/>
            </a:xfrm>
            <a:custGeom>
              <a:avLst/>
              <a:gdLst/>
              <a:ahLst/>
              <a:cxnLst>
                <a:cxn ang="0">
                  <a:pos x="465" y="16"/>
                </a:cxn>
                <a:cxn ang="0">
                  <a:pos x="44" y="239"/>
                </a:cxn>
                <a:cxn ang="0">
                  <a:pos x="36" y="223"/>
                </a:cxn>
                <a:cxn ang="0">
                  <a:pos x="457" y="0"/>
                </a:cxn>
                <a:cxn ang="0">
                  <a:pos x="465" y="16"/>
                </a:cxn>
                <a:cxn ang="0">
                  <a:pos x="60" y="251"/>
                </a:cxn>
                <a:cxn ang="0">
                  <a:pos x="0" y="252"/>
                </a:cxn>
                <a:cxn ang="0">
                  <a:pos x="35" y="203"/>
                </a:cxn>
                <a:cxn ang="0">
                  <a:pos x="60" y="251"/>
                </a:cxn>
              </a:cxnLst>
              <a:rect l="0" t="0" r="r" b="b"/>
              <a:pathLst>
                <a:path w="465" h="252">
                  <a:moveTo>
                    <a:pt x="465" y="16"/>
                  </a:moveTo>
                  <a:lnTo>
                    <a:pt x="44" y="239"/>
                  </a:lnTo>
                  <a:lnTo>
                    <a:pt x="36" y="223"/>
                  </a:lnTo>
                  <a:lnTo>
                    <a:pt x="457" y="0"/>
                  </a:lnTo>
                  <a:lnTo>
                    <a:pt x="465" y="16"/>
                  </a:lnTo>
                  <a:close/>
                  <a:moveTo>
                    <a:pt x="60" y="251"/>
                  </a:moveTo>
                  <a:lnTo>
                    <a:pt x="0" y="252"/>
                  </a:lnTo>
                  <a:lnTo>
                    <a:pt x="35" y="203"/>
                  </a:lnTo>
                  <a:lnTo>
                    <a:pt x="60" y="251"/>
                  </a:lnTo>
                  <a:close/>
                </a:path>
              </a:pathLst>
            </a:custGeom>
            <a:solidFill>
              <a:srgbClr val="FF99CC"/>
            </a:solidFill>
            <a:ln w="1588" cap="flat">
              <a:solidFill>
                <a:srgbClr val="FF99CC"/>
              </a:solidFill>
              <a:prstDash val="solid"/>
              <a:bevel/>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51" name="Freeform 24">
              <a:extLst>
                <a:ext uri="{FF2B5EF4-FFF2-40B4-BE49-F238E27FC236}">
                  <a16:creationId xmlns:a16="http://schemas.microsoft.com/office/drawing/2014/main" id="{E1ACE5C2-A6D0-42B4-ABC2-3932EBB16E74}"/>
                </a:ext>
              </a:extLst>
            </p:cNvPr>
            <p:cNvSpPr>
              <a:spLocks noEditPoints="1"/>
            </p:cNvSpPr>
            <p:nvPr/>
          </p:nvSpPr>
          <p:spPr bwMode="auto">
            <a:xfrm>
              <a:off x="3698550" y="3774107"/>
              <a:ext cx="900437" cy="1049909"/>
            </a:xfrm>
            <a:custGeom>
              <a:avLst/>
              <a:gdLst/>
              <a:ahLst/>
              <a:cxnLst>
                <a:cxn ang="0">
                  <a:pos x="885" y="629"/>
                </a:cxn>
                <a:cxn ang="0">
                  <a:pos x="32" y="33"/>
                </a:cxn>
                <a:cxn ang="0">
                  <a:pos x="42" y="18"/>
                </a:cxn>
                <a:cxn ang="0">
                  <a:pos x="895" y="614"/>
                </a:cxn>
                <a:cxn ang="0">
                  <a:pos x="885" y="629"/>
                </a:cxn>
                <a:cxn ang="0">
                  <a:pos x="29" y="53"/>
                </a:cxn>
                <a:cxn ang="0">
                  <a:pos x="0" y="0"/>
                </a:cxn>
                <a:cxn ang="0">
                  <a:pos x="60" y="9"/>
                </a:cxn>
                <a:cxn ang="0">
                  <a:pos x="29" y="53"/>
                </a:cxn>
              </a:cxnLst>
              <a:rect l="0" t="0" r="r" b="b"/>
              <a:pathLst>
                <a:path w="895" h="629">
                  <a:moveTo>
                    <a:pt x="885" y="629"/>
                  </a:moveTo>
                  <a:lnTo>
                    <a:pt x="32" y="33"/>
                  </a:lnTo>
                  <a:lnTo>
                    <a:pt x="42" y="18"/>
                  </a:lnTo>
                  <a:lnTo>
                    <a:pt x="895" y="614"/>
                  </a:lnTo>
                  <a:lnTo>
                    <a:pt x="885" y="629"/>
                  </a:lnTo>
                  <a:close/>
                  <a:moveTo>
                    <a:pt x="29" y="53"/>
                  </a:moveTo>
                  <a:lnTo>
                    <a:pt x="0" y="0"/>
                  </a:lnTo>
                  <a:lnTo>
                    <a:pt x="60" y="9"/>
                  </a:lnTo>
                  <a:lnTo>
                    <a:pt x="29" y="53"/>
                  </a:lnTo>
                  <a:close/>
                </a:path>
              </a:pathLst>
            </a:custGeom>
            <a:solidFill>
              <a:srgbClr val="339966"/>
            </a:solidFill>
            <a:ln w="1588" cap="flat">
              <a:solidFill>
                <a:srgbClr val="339966"/>
              </a:solidFill>
              <a:prstDash val="solid"/>
              <a:bevel/>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52" name="Text Box 30">
              <a:extLst>
                <a:ext uri="{FF2B5EF4-FFF2-40B4-BE49-F238E27FC236}">
                  <a16:creationId xmlns:a16="http://schemas.microsoft.com/office/drawing/2014/main" id="{DFEFB497-E7AA-4431-A90A-5E5AE858C947}"/>
                </a:ext>
              </a:extLst>
            </p:cNvPr>
            <p:cNvSpPr txBox="1">
              <a:spLocks noChangeArrowheads="1"/>
            </p:cNvSpPr>
            <p:nvPr/>
          </p:nvSpPr>
          <p:spPr bwMode="auto">
            <a:xfrm>
              <a:off x="1731963" y="1794290"/>
              <a:ext cx="2422525" cy="363537"/>
            </a:xfrm>
            <a:prstGeom prst="rect">
              <a:avLst/>
            </a:prstGeom>
            <a:noFill/>
            <a:ln w="57150" algn="ctr">
              <a:noFill/>
              <a:miter lim="800000"/>
              <a:headEnd/>
              <a:tailEnd/>
            </a:ln>
          </p:spPr>
          <p:txBody>
            <a:bodyPr wrap="none" lIns="88450" tIns="44225" rIns="88450" bIns="44225">
              <a:spAutoFit/>
            </a:bodyPr>
            <a:lstStyle/>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0" cap="none" spc="0" normalizeH="0" baseline="0" noProof="0" dirty="0">
                  <a:ln>
                    <a:noFill/>
                  </a:ln>
                  <a:solidFill>
                    <a:srgbClr val="0000FF"/>
                  </a:solidFill>
                  <a:effectLst/>
                  <a:uLnTx/>
                  <a:uFillTx/>
                  <a:latin typeface="Arial" charset="0"/>
                  <a:ea typeface="ＭＳ Ｐゴシック" charset="0"/>
                </a:rPr>
                <a:t>The Kano Diagram</a:t>
              </a:r>
            </a:p>
          </p:txBody>
        </p:sp>
        <p:sp>
          <p:nvSpPr>
            <p:cNvPr id="53" name="Text Box 31">
              <a:extLst>
                <a:ext uri="{FF2B5EF4-FFF2-40B4-BE49-F238E27FC236}">
                  <a16:creationId xmlns:a16="http://schemas.microsoft.com/office/drawing/2014/main" id="{A47250E0-F355-49C8-947C-5BFECBD62767}"/>
                </a:ext>
              </a:extLst>
            </p:cNvPr>
            <p:cNvSpPr txBox="1">
              <a:spLocks noChangeArrowheads="1"/>
            </p:cNvSpPr>
            <p:nvPr/>
          </p:nvSpPr>
          <p:spPr bwMode="auto">
            <a:xfrm>
              <a:off x="2042981" y="2226090"/>
              <a:ext cx="1015395" cy="520201"/>
            </a:xfrm>
            <a:prstGeom prst="rect">
              <a:avLst/>
            </a:prstGeom>
            <a:noFill/>
            <a:ln w="57150" algn="ctr">
              <a:noFill/>
              <a:miter lim="800000"/>
              <a:headEnd/>
              <a:tailEnd/>
            </a:ln>
          </p:spPr>
          <p:txBody>
            <a:bodyPr wrap="none" lIns="88450" tIns="44225" rIns="88450" bIns="44225">
              <a:spAutoFit/>
            </a:bodyPr>
            <a:lstStyle/>
            <a:p>
              <a:pPr marL="1588" marR="0" lvl="0" indent="-1588"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Customer</a:t>
              </a:r>
              <a:b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Satisfied</a:t>
              </a:r>
            </a:p>
          </p:txBody>
        </p:sp>
        <p:sp>
          <p:nvSpPr>
            <p:cNvPr id="54" name="Text Box 32">
              <a:extLst>
                <a:ext uri="{FF2B5EF4-FFF2-40B4-BE49-F238E27FC236}">
                  <a16:creationId xmlns:a16="http://schemas.microsoft.com/office/drawing/2014/main" id="{B62BF957-0DB6-49D1-AFC0-7B06EB91871E}"/>
                </a:ext>
              </a:extLst>
            </p:cNvPr>
            <p:cNvSpPr txBox="1">
              <a:spLocks noChangeArrowheads="1"/>
            </p:cNvSpPr>
            <p:nvPr/>
          </p:nvSpPr>
          <p:spPr bwMode="auto">
            <a:xfrm>
              <a:off x="333375" y="3623090"/>
              <a:ext cx="1361965" cy="520201"/>
            </a:xfrm>
            <a:prstGeom prst="rect">
              <a:avLst/>
            </a:prstGeom>
            <a:noFill/>
            <a:ln w="57150" algn="ctr">
              <a:noFill/>
              <a:miter lim="800000"/>
              <a:headEnd/>
              <a:tailEnd/>
            </a:ln>
          </p:spPr>
          <p:txBody>
            <a:bodyPr wrap="none" lIns="88450" tIns="44225" rIns="88450" bIns="44225">
              <a:spAutoFit/>
            </a:bodyPr>
            <a:lstStyle/>
            <a:p>
              <a:pPr marL="1588" marR="0" lvl="0" indent="-1588"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Product </a:t>
              </a:r>
              <a:b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Dysfunctional</a:t>
              </a:r>
            </a:p>
          </p:txBody>
        </p:sp>
        <p:sp>
          <p:nvSpPr>
            <p:cNvPr id="55" name="Text Box 33">
              <a:extLst>
                <a:ext uri="{FF2B5EF4-FFF2-40B4-BE49-F238E27FC236}">
                  <a16:creationId xmlns:a16="http://schemas.microsoft.com/office/drawing/2014/main" id="{E14CFF6C-B18B-481B-B33F-93845690D935}"/>
                </a:ext>
              </a:extLst>
            </p:cNvPr>
            <p:cNvSpPr txBox="1">
              <a:spLocks noChangeArrowheads="1"/>
            </p:cNvSpPr>
            <p:nvPr/>
          </p:nvSpPr>
          <p:spPr bwMode="auto">
            <a:xfrm>
              <a:off x="4018941" y="3686590"/>
              <a:ext cx="1371262" cy="520201"/>
            </a:xfrm>
            <a:prstGeom prst="rect">
              <a:avLst/>
            </a:prstGeom>
            <a:noFill/>
            <a:ln w="57150" algn="ctr">
              <a:noFill/>
              <a:miter lim="800000"/>
              <a:headEnd/>
              <a:tailEnd/>
            </a:ln>
          </p:spPr>
          <p:txBody>
            <a:bodyPr wrap="none" lIns="88450" tIns="44225" rIns="88450" bIns="44225">
              <a:spAutoFit/>
            </a:bodyPr>
            <a:lstStyle/>
            <a:p>
              <a:pPr marL="1588" marR="0" lvl="0" indent="-1588"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Product Fully </a:t>
              </a:r>
              <a:b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Functional</a:t>
              </a:r>
            </a:p>
          </p:txBody>
        </p:sp>
        <p:sp>
          <p:nvSpPr>
            <p:cNvPr id="56" name="Text Box 34">
              <a:extLst>
                <a:ext uri="{FF2B5EF4-FFF2-40B4-BE49-F238E27FC236}">
                  <a16:creationId xmlns:a16="http://schemas.microsoft.com/office/drawing/2014/main" id="{89482625-BB32-4525-9216-25A827F2E8BD}"/>
                </a:ext>
              </a:extLst>
            </p:cNvPr>
            <p:cNvSpPr txBox="1">
              <a:spLocks noChangeArrowheads="1"/>
            </p:cNvSpPr>
            <p:nvPr/>
          </p:nvSpPr>
          <p:spPr bwMode="auto">
            <a:xfrm>
              <a:off x="1993769" y="5040727"/>
              <a:ext cx="1184031" cy="520201"/>
            </a:xfrm>
            <a:prstGeom prst="rect">
              <a:avLst/>
            </a:prstGeom>
            <a:noFill/>
            <a:ln w="57150" algn="ctr">
              <a:noFill/>
              <a:miter lim="800000"/>
              <a:headEnd/>
              <a:tailEnd/>
            </a:ln>
          </p:spPr>
          <p:txBody>
            <a:bodyPr wrap="none" lIns="88450" tIns="44225" rIns="88450" bIns="44225">
              <a:spAutoFit/>
            </a:bodyPr>
            <a:lstStyle/>
            <a:p>
              <a:pPr marL="1588" marR="0" lvl="0" indent="-1588"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Customer</a:t>
              </a:r>
              <a:b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Dissatisfied</a:t>
              </a:r>
            </a:p>
          </p:txBody>
        </p:sp>
        <p:sp>
          <p:nvSpPr>
            <p:cNvPr id="57" name="Freeform 38">
              <a:extLst>
                <a:ext uri="{FF2B5EF4-FFF2-40B4-BE49-F238E27FC236}">
                  <a16:creationId xmlns:a16="http://schemas.microsoft.com/office/drawing/2014/main" id="{92E18AB5-C45A-4E8D-8C59-3A8B4C7A0990}"/>
                </a:ext>
              </a:extLst>
            </p:cNvPr>
            <p:cNvSpPr>
              <a:spLocks noEditPoints="1"/>
            </p:cNvSpPr>
            <p:nvPr/>
          </p:nvSpPr>
          <p:spPr bwMode="auto">
            <a:xfrm>
              <a:off x="3597215" y="2943641"/>
              <a:ext cx="1001773" cy="398462"/>
            </a:xfrm>
            <a:custGeom>
              <a:avLst/>
              <a:gdLst/>
              <a:ahLst/>
              <a:cxnLst>
                <a:cxn ang="0">
                  <a:pos x="529" y="130"/>
                </a:cxn>
                <a:cxn ang="0">
                  <a:pos x="43" y="34"/>
                </a:cxn>
                <a:cxn ang="0">
                  <a:pos x="46" y="16"/>
                </a:cxn>
                <a:cxn ang="0">
                  <a:pos x="532" y="112"/>
                </a:cxn>
                <a:cxn ang="0">
                  <a:pos x="529" y="130"/>
                </a:cxn>
                <a:cxn ang="0">
                  <a:pos x="48" y="53"/>
                </a:cxn>
                <a:cxn ang="0">
                  <a:pos x="0" y="16"/>
                </a:cxn>
                <a:cxn ang="0">
                  <a:pos x="59" y="0"/>
                </a:cxn>
                <a:cxn ang="0">
                  <a:pos x="48" y="53"/>
                </a:cxn>
              </a:cxnLst>
              <a:rect l="0" t="0" r="r" b="b"/>
              <a:pathLst>
                <a:path w="532" h="130">
                  <a:moveTo>
                    <a:pt x="529" y="130"/>
                  </a:moveTo>
                  <a:lnTo>
                    <a:pt x="43" y="34"/>
                  </a:lnTo>
                  <a:lnTo>
                    <a:pt x="46" y="16"/>
                  </a:lnTo>
                  <a:lnTo>
                    <a:pt x="532" y="112"/>
                  </a:lnTo>
                  <a:lnTo>
                    <a:pt x="529" y="130"/>
                  </a:lnTo>
                  <a:close/>
                  <a:moveTo>
                    <a:pt x="48" y="53"/>
                  </a:moveTo>
                  <a:lnTo>
                    <a:pt x="0" y="16"/>
                  </a:lnTo>
                  <a:lnTo>
                    <a:pt x="59" y="0"/>
                  </a:lnTo>
                  <a:lnTo>
                    <a:pt x="48" y="53"/>
                  </a:lnTo>
                  <a:close/>
                </a:path>
              </a:pathLst>
            </a:custGeom>
            <a:solidFill>
              <a:srgbClr val="0000FF"/>
            </a:solidFill>
            <a:ln w="1588" cap="flat">
              <a:solidFill>
                <a:srgbClr val="0000FF"/>
              </a:solidFill>
              <a:prstDash val="solid"/>
              <a:bevel/>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58" name="Rectangle 39">
              <a:extLst>
                <a:ext uri="{FF2B5EF4-FFF2-40B4-BE49-F238E27FC236}">
                  <a16:creationId xmlns:a16="http://schemas.microsoft.com/office/drawing/2014/main" id="{86EAB606-4EFE-481D-9BDC-4C35398995C4}"/>
                </a:ext>
              </a:extLst>
            </p:cNvPr>
            <p:cNvSpPr>
              <a:spLocks noChangeArrowheads="1"/>
            </p:cNvSpPr>
            <p:nvPr/>
          </p:nvSpPr>
          <p:spPr bwMode="auto">
            <a:xfrm>
              <a:off x="427037" y="1524000"/>
              <a:ext cx="2284413" cy="214313"/>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charset="0"/>
                  <a:ea typeface="ＭＳ Ｐゴシック" charset="0"/>
                </a:rPr>
                <a:t>Derived from http://www.c2c-solutions.com</a:t>
              </a:r>
            </a:p>
          </p:txBody>
        </p:sp>
        <p:grpSp>
          <p:nvGrpSpPr>
            <p:cNvPr id="59" name="Group 58">
              <a:extLst>
                <a:ext uri="{FF2B5EF4-FFF2-40B4-BE49-F238E27FC236}">
                  <a16:creationId xmlns:a16="http://schemas.microsoft.com/office/drawing/2014/main" id="{CEE01326-1113-46FA-90B7-1419F77EC576}"/>
                </a:ext>
              </a:extLst>
            </p:cNvPr>
            <p:cNvGrpSpPr/>
            <p:nvPr/>
          </p:nvGrpSpPr>
          <p:grpSpPr>
            <a:xfrm>
              <a:off x="4595813" y="4454922"/>
              <a:ext cx="3990975" cy="738188"/>
              <a:chOff x="4595813" y="4713702"/>
              <a:chExt cx="3990975" cy="738188"/>
            </a:xfrm>
          </p:grpSpPr>
          <p:grpSp>
            <p:nvGrpSpPr>
              <p:cNvPr id="60" name="Group 17">
                <a:extLst>
                  <a:ext uri="{FF2B5EF4-FFF2-40B4-BE49-F238E27FC236}">
                    <a16:creationId xmlns:a16="http://schemas.microsoft.com/office/drawing/2014/main" id="{78D46F92-6CD5-46CC-8600-DE116BCCE4DB}"/>
                  </a:ext>
                </a:extLst>
              </p:cNvPr>
              <p:cNvGrpSpPr>
                <a:grpSpLocks/>
              </p:cNvGrpSpPr>
              <p:nvPr/>
            </p:nvGrpSpPr>
            <p:grpSpPr bwMode="auto">
              <a:xfrm>
                <a:off x="4595813" y="4713702"/>
                <a:ext cx="3990975" cy="738188"/>
                <a:chOff x="2850" y="2842"/>
                <a:chExt cx="2514" cy="465"/>
              </a:xfrm>
            </p:grpSpPr>
            <p:sp>
              <p:nvSpPr>
                <p:cNvPr id="63" name="Rectangle 18">
                  <a:extLst>
                    <a:ext uri="{FF2B5EF4-FFF2-40B4-BE49-F238E27FC236}">
                      <a16:creationId xmlns:a16="http://schemas.microsoft.com/office/drawing/2014/main" id="{FC34E471-920A-483E-B058-AEECC5D7632B}"/>
                    </a:ext>
                  </a:extLst>
                </p:cNvPr>
                <p:cNvSpPr>
                  <a:spLocks noChangeArrowheads="1"/>
                </p:cNvSpPr>
                <p:nvPr/>
              </p:nvSpPr>
              <p:spPr bwMode="auto">
                <a:xfrm>
                  <a:off x="2850" y="2842"/>
                  <a:ext cx="2514" cy="465"/>
                </a:xfrm>
                <a:prstGeom prst="rect">
                  <a:avLst/>
                </a:prstGeom>
                <a:solidFill>
                  <a:srgbClr val="CCFFCC"/>
                </a:solidFill>
                <a:ln w="9525">
                  <a:no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sp>
              <p:nvSpPr>
                <p:cNvPr id="64" name="Rectangle 19">
                  <a:extLst>
                    <a:ext uri="{FF2B5EF4-FFF2-40B4-BE49-F238E27FC236}">
                      <a16:creationId xmlns:a16="http://schemas.microsoft.com/office/drawing/2014/main" id="{C8CB54A5-BF82-4744-9FF3-A28F4BAB8DAF}"/>
                    </a:ext>
                  </a:extLst>
                </p:cNvPr>
                <p:cNvSpPr>
                  <a:spLocks noChangeArrowheads="1"/>
                </p:cNvSpPr>
                <p:nvPr/>
              </p:nvSpPr>
              <p:spPr bwMode="auto">
                <a:xfrm>
                  <a:off x="2850" y="2842"/>
                  <a:ext cx="2514" cy="465"/>
                </a:xfrm>
                <a:prstGeom prst="rect">
                  <a:avLst/>
                </a:prstGeom>
                <a:noFill/>
                <a:ln w="9525" cap="rnd">
                  <a:solidFill>
                    <a:srgbClr val="000000"/>
                  </a:solid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AFD00"/>
                    </a:solidFill>
                    <a:effectLst>
                      <a:outerShdw blurRad="38100" dist="38100" dir="2700000" algn="tl">
                        <a:srgbClr val="000000">
                          <a:alpha val="43137"/>
                        </a:srgbClr>
                      </a:outerShdw>
                    </a:effectLst>
                    <a:uLnTx/>
                    <a:uFillTx/>
                    <a:latin typeface="Arial" charset="0"/>
                    <a:ea typeface="ＭＳ Ｐゴシック" charset="0"/>
                  </a:endParaRPr>
                </a:p>
              </p:txBody>
            </p:sp>
          </p:grpSp>
          <p:sp>
            <p:nvSpPr>
              <p:cNvPr id="61" name="Rectangle 20">
                <a:extLst>
                  <a:ext uri="{FF2B5EF4-FFF2-40B4-BE49-F238E27FC236}">
                    <a16:creationId xmlns:a16="http://schemas.microsoft.com/office/drawing/2014/main" id="{DF10ABE2-9769-4C81-99EA-BB1D922C91E0}"/>
                  </a:ext>
                </a:extLst>
              </p:cNvPr>
              <p:cNvSpPr>
                <a:spLocks noChangeArrowheads="1"/>
              </p:cNvSpPr>
              <p:nvPr/>
            </p:nvSpPr>
            <p:spPr bwMode="auto">
              <a:xfrm>
                <a:off x="5771059" y="4724815"/>
                <a:ext cx="1718278" cy="197893"/>
              </a:xfrm>
              <a:prstGeom prst="rect">
                <a:avLst/>
              </a:prstGeom>
              <a:noFill/>
              <a:ln w="9525">
                <a:noFill/>
                <a:miter lim="800000"/>
                <a:headEnd/>
                <a:tailEnd/>
              </a:ln>
            </p:spPr>
            <p:txBody>
              <a:bodyPr wrap="none" lIns="0" tIns="0" rIns="0" bIns="0">
                <a:spAutoFit/>
              </a:bodyPr>
              <a:lstStyle/>
              <a:p>
                <a:pPr marL="220663" marR="0" lvl="0" indent="-220663" algn="ctr"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1" i="0" u="none" strike="noStrike" kern="0" cap="none" spc="0" normalizeH="0" baseline="0" noProof="0" dirty="0">
                    <a:ln>
                      <a:noFill/>
                    </a:ln>
                    <a:solidFill>
                      <a:srgbClr val="000000"/>
                    </a:solidFill>
                    <a:effectLst/>
                    <a:uLnTx/>
                    <a:uFillTx/>
                    <a:latin typeface="Arial" charset="0"/>
                    <a:ea typeface="ＭＳ Ｐゴシック" charset="0"/>
                  </a:rPr>
                  <a:t>BASIC:  EXPECTED:</a:t>
                </a:r>
                <a:endParaRPr kumimoji="0" lang="en-US" sz="2000" b="1" i="0" u="none" strike="noStrike" kern="0" cap="none" spc="0" normalizeH="0" baseline="0" noProof="0" dirty="0">
                  <a:ln>
                    <a:noFill/>
                  </a:ln>
                  <a:solidFill>
                    <a:srgbClr val="FAFD00"/>
                  </a:solidFill>
                  <a:effectLst/>
                  <a:uLnTx/>
                  <a:uFillTx/>
                  <a:latin typeface="Arial" charset="0"/>
                  <a:ea typeface="ＭＳ Ｐゴシック" charset="0"/>
                </a:endParaRPr>
              </a:p>
            </p:txBody>
          </p:sp>
          <p:sp>
            <p:nvSpPr>
              <p:cNvPr id="62" name="Rectangle 15">
                <a:extLst>
                  <a:ext uri="{FF2B5EF4-FFF2-40B4-BE49-F238E27FC236}">
                    <a16:creationId xmlns:a16="http://schemas.microsoft.com/office/drawing/2014/main" id="{3C3B1B63-A66A-4A5A-BAA5-5403527F534D}"/>
                  </a:ext>
                </a:extLst>
              </p:cNvPr>
              <p:cNvSpPr>
                <a:spLocks noChangeArrowheads="1"/>
              </p:cNvSpPr>
              <p:nvPr/>
            </p:nvSpPr>
            <p:spPr bwMode="auto">
              <a:xfrm>
                <a:off x="4656713" y="4940259"/>
                <a:ext cx="3930075" cy="430887"/>
              </a:xfrm>
              <a:prstGeom prst="rect">
                <a:avLst/>
              </a:prstGeom>
              <a:noFill/>
              <a:ln w="9525">
                <a:noFill/>
                <a:miter lim="800000"/>
                <a:headEnd/>
                <a:tailEnd/>
              </a:ln>
            </p:spPr>
            <p:txBody>
              <a:bodyPr wrap="square" lIns="0" tIns="0" rIns="0" bIns="0">
                <a:spAutoFit/>
              </a:bodyPr>
              <a:lstStyle/>
              <a:p>
                <a:pPr marL="220663" marR="0" lvl="0" indent="-220663" defTabSz="914400" eaLnBrk="1" fontAlgn="base" latinLnBrk="0" hangingPunct="1">
                  <a:lnSpc>
                    <a:spcPct val="100000"/>
                  </a:lnSpc>
                  <a:spcBef>
                    <a:spcPct val="0"/>
                  </a:spcBef>
                  <a:spcAft>
                    <a:spcPct val="0"/>
                  </a:spcAft>
                  <a:buClrTx/>
                  <a:buSzTx/>
                  <a:buFont typeface="Symbol" pitchFamily="18" charset="2"/>
                  <a:buNone/>
                  <a:tabLst/>
                  <a:defRPr/>
                </a:pPr>
                <a:r>
                  <a:rPr kumimoji="0" lang="en-US" sz="1400" b="0" i="0" u="none" strike="noStrike" kern="0" cap="none" spc="0" normalizeH="0" baseline="0" noProof="0" dirty="0">
                    <a:ln>
                      <a:noFill/>
                    </a:ln>
                    <a:solidFill>
                      <a:srgbClr val="000000"/>
                    </a:solidFill>
                    <a:effectLst/>
                    <a:uLnTx/>
                    <a:uFillTx/>
                    <a:latin typeface="Arial" charset="0"/>
                    <a:ea typeface="ＭＳ Ｐゴシック" charset="0"/>
                  </a:rPr>
                  <a:t>Characteristics that the customer fully expects. Show stoppers even if not articulated.</a:t>
                </a:r>
                <a:endParaRPr kumimoji="0" lang="en-US" sz="2000" b="1" i="0" u="none" strike="noStrike" kern="0" cap="none" spc="0" normalizeH="0" baseline="0" noProof="0" dirty="0">
                  <a:ln>
                    <a:noFill/>
                  </a:ln>
                  <a:solidFill>
                    <a:srgbClr val="FAFD00"/>
                  </a:solidFill>
                  <a:effectLst/>
                  <a:uLnTx/>
                  <a:uFillTx/>
                  <a:latin typeface="Arial" charset="0"/>
                  <a:ea typeface="ＭＳ Ｐゴシック" charset="0"/>
                </a:endParaRPr>
              </a:p>
            </p:txBody>
          </p:sp>
        </p:grpSp>
      </p:grpSp>
    </p:spTree>
    <p:extLst>
      <p:ext uri="{BB962C8B-B14F-4D97-AF65-F5344CB8AC3E}">
        <p14:creationId xmlns:p14="http://schemas.microsoft.com/office/powerpoint/2010/main" val="1074321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964" y="323316"/>
            <a:ext cx="7312025" cy="531812"/>
          </a:xfrm>
        </p:spPr>
        <p:txBody>
          <a:bodyPr/>
          <a:lstStyle/>
          <a:p>
            <a:r>
              <a:rPr lang="en-US" dirty="0"/>
              <a:t>Capability &amp; Mission Utility Modeling</a:t>
            </a:r>
          </a:p>
        </p:txBody>
      </p:sp>
      <p:pic>
        <p:nvPicPr>
          <p:cNvPr id="4" name="Picture 3"/>
          <p:cNvPicPr>
            <a:picLocks noChangeAspect="1"/>
          </p:cNvPicPr>
          <p:nvPr/>
        </p:nvPicPr>
        <p:blipFill rotWithShape="1">
          <a:blip r:embed="rId2"/>
          <a:srcRect r="6459"/>
          <a:stretch/>
        </p:blipFill>
        <p:spPr>
          <a:xfrm>
            <a:off x="1656980" y="914397"/>
            <a:ext cx="8597364" cy="4425788"/>
          </a:xfrm>
          <a:prstGeom prst="rect">
            <a:avLst/>
          </a:prstGeom>
        </p:spPr>
      </p:pic>
      <p:sp>
        <p:nvSpPr>
          <p:cNvPr id="6" name="Rectangle 5"/>
          <p:cNvSpPr/>
          <p:nvPr/>
        </p:nvSpPr>
        <p:spPr bwMode="auto">
          <a:xfrm>
            <a:off x="1894117" y="4451411"/>
            <a:ext cx="1480457" cy="528800"/>
          </a:xfrm>
          <a:prstGeom prst="rect">
            <a:avLst/>
          </a:prstGeom>
          <a:solidFill>
            <a:schemeClr val="tx2"/>
          </a:solidFill>
          <a:ln w="127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600" b="1" dirty="0">
                <a:latin typeface="Arial" pitchFamily="-112" charset="0"/>
              </a:rPr>
              <a:t>Performance Tiers</a:t>
            </a:r>
          </a:p>
        </p:txBody>
      </p:sp>
      <p:sp>
        <p:nvSpPr>
          <p:cNvPr id="8" name="AutoShape 80"/>
          <p:cNvSpPr>
            <a:spLocks noChangeArrowheads="1"/>
          </p:cNvSpPr>
          <p:nvPr/>
        </p:nvSpPr>
        <p:spPr bwMode="invGray">
          <a:xfrm>
            <a:off x="1900519" y="5842501"/>
            <a:ext cx="8265457" cy="401979"/>
          </a:xfrm>
          <a:prstGeom prst="bevel">
            <a:avLst>
              <a:gd name="adj" fmla="val 11310"/>
            </a:avLst>
          </a:prstGeom>
          <a:solidFill>
            <a:schemeClr val="bg1"/>
          </a:solidFill>
          <a:ln w="9525">
            <a:noFill/>
            <a:miter lim="800000"/>
            <a:headEnd/>
            <a:tailEnd/>
          </a:ln>
        </p:spPr>
        <p:txBody>
          <a:bodyPr wrap="square" lIns="228600" tIns="18288" rIns="228600" bIns="18288" anchor="b" anchorCtr="1">
            <a:spAutoFit/>
          </a:bodyPr>
          <a:lstStyle/>
          <a:p>
            <a:pPr algn="ctr">
              <a:spcBef>
                <a:spcPct val="50000"/>
              </a:spcBef>
            </a:pPr>
            <a:r>
              <a:rPr lang="en-US" altLang="en-US" i="1" dirty="0">
                <a:solidFill>
                  <a:schemeClr val="tx2"/>
                </a:solidFill>
                <a:latin typeface="Arial Narrow" panose="020B0606020202030204" pitchFamily="34" charset="0"/>
              </a:rPr>
              <a:t>Assessment of Mission Effectiveness &amp; Suitability, not just “Performance”</a:t>
            </a:r>
          </a:p>
        </p:txBody>
      </p:sp>
      <p:sp>
        <p:nvSpPr>
          <p:cNvPr id="3" name="TextBox 2"/>
          <p:cNvSpPr txBox="1"/>
          <p:nvPr/>
        </p:nvSpPr>
        <p:spPr>
          <a:xfrm>
            <a:off x="2700720" y="5140990"/>
            <a:ext cx="3090333" cy="338554"/>
          </a:xfrm>
          <a:prstGeom prst="rect">
            <a:avLst/>
          </a:prstGeom>
          <a:noFill/>
        </p:spPr>
        <p:txBody>
          <a:bodyPr wrap="square" rtlCol="0">
            <a:spAutoFit/>
          </a:bodyPr>
          <a:lstStyle/>
          <a:p>
            <a:r>
              <a:rPr lang="en-US" sz="1600" i="1" dirty="0">
                <a:solidFill>
                  <a:srgbClr val="003478"/>
                </a:solidFill>
              </a:rPr>
              <a:t>Concept Development Phase</a:t>
            </a:r>
          </a:p>
        </p:txBody>
      </p:sp>
      <p:sp>
        <p:nvSpPr>
          <p:cNvPr id="9" name="TextBox 8"/>
          <p:cNvSpPr txBox="1"/>
          <p:nvPr/>
        </p:nvSpPr>
        <p:spPr>
          <a:xfrm>
            <a:off x="6863296" y="5084475"/>
            <a:ext cx="3090333" cy="338554"/>
          </a:xfrm>
          <a:prstGeom prst="rect">
            <a:avLst/>
          </a:prstGeom>
          <a:noFill/>
        </p:spPr>
        <p:txBody>
          <a:bodyPr wrap="square" rtlCol="0">
            <a:spAutoFit/>
          </a:bodyPr>
          <a:lstStyle/>
          <a:p>
            <a:pPr algn="ctr"/>
            <a:r>
              <a:rPr lang="en-US" sz="1600" i="1" dirty="0">
                <a:solidFill>
                  <a:srgbClr val="003478"/>
                </a:solidFill>
              </a:rPr>
              <a:t>Design Phase</a:t>
            </a:r>
          </a:p>
        </p:txBody>
      </p:sp>
      <p:sp>
        <p:nvSpPr>
          <p:cNvPr id="7" name="TextBox 6"/>
          <p:cNvSpPr txBox="1"/>
          <p:nvPr/>
        </p:nvSpPr>
        <p:spPr>
          <a:xfrm>
            <a:off x="7092280" y="5329476"/>
            <a:ext cx="2632364" cy="461665"/>
          </a:xfrm>
          <a:prstGeom prst="rect">
            <a:avLst/>
          </a:prstGeom>
          <a:noFill/>
        </p:spPr>
        <p:txBody>
          <a:bodyPr wrap="square" rtlCol="0">
            <a:spAutoFit/>
          </a:bodyPr>
          <a:lstStyle/>
          <a:p>
            <a:pPr algn="ctr"/>
            <a:r>
              <a:rPr lang="en-US" sz="1200" dirty="0">
                <a:solidFill>
                  <a:srgbClr val="003478"/>
                </a:solidFill>
              </a:rPr>
              <a:t>Time-intensive, detail required, high level of granularity</a:t>
            </a:r>
          </a:p>
        </p:txBody>
      </p:sp>
      <p:sp>
        <p:nvSpPr>
          <p:cNvPr id="10" name="TextBox 9"/>
          <p:cNvSpPr txBox="1"/>
          <p:nvPr/>
        </p:nvSpPr>
        <p:spPr>
          <a:xfrm>
            <a:off x="2700720" y="5370235"/>
            <a:ext cx="2632364" cy="276999"/>
          </a:xfrm>
          <a:prstGeom prst="rect">
            <a:avLst/>
          </a:prstGeom>
          <a:noFill/>
        </p:spPr>
        <p:txBody>
          <a:bodyPr wrap="square" rtlCol="0">
            <a:spAutoFit/>
          </a:bodyPr>
          <a:lstStyle/>
          <a:p>
            <a:pPr algn="ctr"/>
            <a:r>
              <a:rPr lang="en-US" sz="1200" dirty="0">
                <a:solidFill>
                  <a:srgbClr val="003478"/>
                </a:solidFill>
              </a:rPr>
              <a:t>Fast, high-level analysis</a:t>
            </a:r>
          </a:p>
        </p:txBody>
      </p:sp>
      <p:sp>
        <p:nvSpPr>
          <p:cNvPr id="11" name="TextBox 10"/>
          <p:cNvSpPr txBox="1"/>
          <p:nvPr/>
        </p:nvSpPr>
        <p:spPr>
          <a:xfrm>
            <a:off x="4012269" y="6596390"/>
            <a:ext cx="4167462" cy="261610"/>
          </a:xfrm>
          <a:prstGeom prst="rect">
            <a:avLst/>
          </a:prstGeom>
          <a:noFill/>
        </p:spPr>
        <p:txBody>
          <a:bodyPr wrap="square" rtlCol="0">
            <a:spAutoFit/>
          </a:bodyPr>
          <a:lstStyle/>
          <a:p>
            <a:pPr algn="ctr"/>
            <a:r>
              <a:rPr lang="en-US" sz="1100" dirty="0"/>
              <a:t>Lockheed Martin Proprietary Information</a:t>
            </a:r>
          </a:p>
        </p:txBody>
      </p:sp>
    </p:spTree>
    <p:extLst>
      <p:ext uri="{BB962C8B-B14F-4D97-AF65-F5344CB8AC3E}">
        <p14:creationId xmlns:p14="http://schemas.microsoft.com/office/powerpoint/2010/main" val="1667405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a:xfrm>
            <a:off x="1771650" y="148856"/>
            <a:ext cx="7969250" cy="746066"/>
          </a:xfrm>
        </p:spPr>
        <p:txBody>
          <a:bodyPr anchor="ctr"/>
          <a:lstStyle/>
          <a:p>
            <a:r>
              <a:rPr lang="en-US" sz="3200" dirty="0"/>
              <a:t>Kano Diagram Example</a:t>
            </a:r>
          </a:p>
        </p:txBody>
      </p:sp>
      <p:sp>
        <p:nvSpPr>
          <p:cNvPr id="57" name="Rectangle 3"/>
          <p:cNvSpPr txBox="1">
            <a:spLocks noChangeArrowheads="1"/>
          </p:cNvSpPr>
          <p:nvPr/>
        </p:nvSpPr>
        <p:spPr>
          <a:xfrm>
            <a:off x="1756772" y="947815"/>
            <a:ext cx="3376196" cy="5224096"/>
          </a:xfrm>
          <a:prstGeom prst="rect">
            <a:avLst/>
          </a:prstGeom>
        </p:spPr>
        <p:txBody>
          <a:bodyPr/>
          <a:lstStyle>
            <a:lvl1pPr marL="222250" indent="-222250" algn="l" defTabSz="887413" rtl="0" fontAlgn="base">
              <a:spcBef>
                <a:spcPct val="20000"/>
              </a:spcBef>
              <a:spcAft>
                <a:spcPct val="0"/>
              </a:spcAft>
              <a:buSzPct val="100000"/>
              <a:buChar char="•"/>
              <a:defRPr sz="2400" b="1">
                <a:solidFill>
                  <a:schemeClr val="bg2"/>
                </a:solidFill>
                <a:latin typeface="+mn-lt"/>
                <a:ea typeface="ＭＳ Ｐゴシック" pitchFamily="-112" charset="-128"/>
                <a:cs typeface="ＭＳ Ｐゴシック" pitchFamily="-112" charset="-128"/>
              </a:defRPr>
            </a:lvl1pPr>
            <a:lvl2pPr marL="615950" indent="-279400" algn="l" defTabSz="887413" rtl="0" fontAlgn="base">
              <a:spcBef>
                <a:spcPct val="20000"/>
              </a:spcBef>
              <a:spcAft>
                <a:spcPct val="0"/>
              </a:spcAft>
              <a:buSzPct val="100000"/>
              <a:buChar char="–"/>
              <a:defRPr sz="2400" b="1">
                <a:solidFill>
                  <a:schemeClr val="bg2"/>
                </a:solidFill>
                <a:latin typeface="+mn-lt"/>
                <a:ea typeface="ＭＳ Ｐゴシック" pitchFamily="-112" charset="-128"/>
                <a:cs typeface="ＭＳ Ｐゴシック"/>
              </a:defRPr>
            </a:lvl2pPr>
            <a:lvl3pPr marL="998538" indent="-268288" algn="l" defTabSz="887413" rtl="0" fontAlgn="base">
              <a:spcBef>
                <a:spcPct val="20000"/>
              </a:spcBef>
              <a:spcAft>
                <a:spcPct val="0"/>
              </a:spcAft>
              <a:buSzPct val="80000"/>
              <a:buChar char="•"/>
              <a:defRPr sz="2400" b="1">
                <a:solidFill>
                  <a:schemeClr val="bg2"/>
                </a:solidFill>
                <a:latin typeface="+mn-lt"/>
                <a:ea typeface="ＭＳ Ｐゴシック" pitchFamily="-112" charset="-128"/>
                <a:cs typeface="ＭＳ Ｐゴシック"/>
              </a:defRPr>
            </a:lvl3pPr>
            <a:lvl4pPr marL="1550988" indent="-222250" algn="l" defTabSz="887413" rtl="0" fontAlgn="base">
              <a:spcBef>
                <a:spcPct val="20000"/>
              </a:spcBef>
              <a:spcAft>
                <a:spcPct val="0"/>
              </a:spcAft>
              <a:buChar char="–"/>
              <a:defRPr sz="2000" b="1">
                <a:solidFill>
                  <a:schemeClr val="bg2"/>
                </a:solidFill>
                <a:latin typeface="+mn-lt"/>
                <a:ea typeface="ＭＳ Ｐゴシック" pitchFamily="-112" charset="-128"/>
                <a:cs typeface="ＭＳ Ｐゴシック"/>
              </a:defRPr>
            </a:lvl4pPr>
            <a:lvl5pPr marL="1993900" indent="-222250" algn="l" defTabSz="887413" rtl="0" fontAlgn="base">
              <a:spcBef>
                <a:spcPct val="20000"/>
              </a:spcBef>
              <a:spcAft>
                <a:spcPct val="0"/>
              </a:spcAft>
              <a:buChar char="»"/>
              <a:defRPr sz="2000" b="1">
                <a:solidFill>
                  <a:schemeClr val="bg2"/>
                </a:solidFill>
                <a:latin typeface="+mn-lt"/>
                <a:ea typeface="ＭＳ Ｐゴシック" pitchFamily="-112" charset="-128"/>
                <a:cs typeface="ＭＳ Ｐゴシック"/>
              </a:defRPr>
            </a:lvl5pPr>
            <a:lvl6pPr marL="24511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3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5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7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a:lstStyle>
          <a:p>
            <a:pPr>
              <a:spcBef>
                <a:spcPts val="1200"/>
              </a:spcBef>
            </a:pPr>
            <a:r>
              <a:rPr lang="en-US" sz="1800" kern="0" dirty="0">
                <a:solidFill>
                  <a:schemeClr val="tx2"/>
                </a:solidFill>
              </a:rPr>
              <a:t>Interpretation of the QFD sorted the concepts into categories: </a:t>
            </a:r>
          </a:p>
          <a:p>
            <a:pPr lvl="1">
              <a:spcBef>
                <a:spcPts val="1200"/>
              </a:spcBef>
            </a:pPr>
            <a:r>
              <a:rPr lang="en-US" sz="1600" kern="0" dirty="0">
                <a:solidFill>
                  <a:schemeClr val="tx2"/>
                </a:solidFill>
              </a:rPr>
              <a:t>Exciters (Discriminators)</a:t>
            </a:r>
          </a:p>
          <a:p>
            <a:pPr lvl="1">
              <a:spcBef>
                <a:spcPts val="600"/>
              </a:spcBef>
            </a:pPr>
            <a:r>
              <a:rPr lang="en-US" sz="1600" kern="0" dirty="0">
                <a:solidFill>
                  <a:schemeClr val="tx2"/>
                </a:solidFill>
              </a:rPr>
              <a:t>Satisfiers (Asked for)</a:t>
            </a:r>
          </a:p>
          <a:p>
            <a:pPr lvl="1">
              <a:spcBef>
                <a:spcPts val="600"/>
              </a:spcBef>
            </a:pPr>
            <a:r>
              <a:rPr lang="en-US" sz="1600" kern="0" dirty="0">
                <a:solidFill>
                  <a:schemeClr val="tx2"/>
                </a:solidFill>
              </a:rPr>
              <a:t>Basic (</a:t>
            </a:r>
            <a:r>
              <a:rPr lang="en-US" sz="1600" kern="0" dirty="0" err="1">
                <a:solidFill>
                  <a:schemeClr val="tx2"/>
                </a:solidFill>
              </a:rPr>
              <a:t>Dissatisfiers</a:t>
            </a:r>
            <a:r>
              <a:rPr lang="en-US" sz="1600" kern="0" dirty="0">
                <a:solidFill>
                  <a:schemeClr val="tx2"/>
                </a:solidFill>
              </a:rPr>
              <a:t>) </a:t>
            </a:r>
          </a:p>
          <a:p>
            <a:pPr>
              <a:spcBef>
                <a:spcPts val="1200"/>
              </a:spcBef>
            </a:pPr>
            <a:r>
              <a:rPr lang="en-US" sz="1800" kern="0" dirty="0">
                <a:solidFill>
                  <a:schemeClr val="tx2"/>
                </a:solidFill>
              </a:rPr>
              <a:t>Arcs of the Kano Diagram identify highest value functions</a:t>
            </a:r>
          </a:p>
          <a:p>
            <a:pPr>
              <a:spcBef>
                <a:spcPts val="1200"/>
              </a:spcBef>
            </a:pPr>
            <a:r>
              <a:rPr lang="en-US" sz="1800" kern="0" dirty="0">
                <a:solidFill>
                  <a:schemeClr val="tx2"/>
                </a:solidFill>
              </a:rPr>
              <a:t>Notice the large gaps between the top and middle values along </a:t>
            </a:r>
            <a:br>
              <a:rPr lang="en-US" sz="1800" kern="0" dirty="0">
                <a:solidFill>
                  <a:schemeClr val="tx2"/>
                </a:solidFill>
              </a:rPr>
            </a:br>
            <a:r>
              <a:rPr lang="en-US" sz="1800" kern="0" dirty="0">
                <a:solidFill>
                  <a:schemeClr val="tx2"/>
                </a:solidFill>
              </a:rPr>
              <a:t>each line. </a:t>
            </a:r>
          </a:p>
        </p:txBody>
      </p:sp>
      <p:cxnSp>
        <p:nvCxnSpPr>
          <p:cNvPr id="55" name="Straight Connector 54"/>
          <p:cNvCxnSpPr/>
          <p:nvPr/>
        </p:nvCxnSpPr>
        <p:spPr bwMode="auto">
          <a:xfrm>
            <a:off x="5107558" y="3265287"/>
            <a:ext cx="5270341" cy="0"/>
          </a:xfrm>
          <a:prstGeom prst="line">
            <a:avLst/>
          </a:prstGeom>
          <a:gradFill rotWithShape="0">
            <a:gsLst>
              <a:gs pos="0">
                <a:schemeClr val="accent1">
                  <a:gamma/>
                  <a:shade val="46275"/>
                  <a:invGamma/>
                </a:schemeClr>
              </a:gs>
              <a:gs pos="100000">
                <a:schemeClr val="accent1"/>
              </a:gs>
            </a:gsLst>
            <a:lin ang="5400000" scaled="1"/>
          </a:gradFill>
          <a:ln w="38100" cap="flat" cmpd="sng" algn="ctr">
            <a:solidFill>
              <a:schemeClr val="accent3">
                <a:lumMod val="50000"/>
              </a:schemeClr>
            </a:solidFill>
            <a:prstDash val="sysDot"/>
            <a:round/>
            <a:headEnd type="none" w="med" len="med"/>
            <a:tailEnd type="none" w="med" len="med"/>
          </a:ln>
          <a:effectLst/>
        </p:spPr>
      </p:cxnSp>
      <p:grpSp>
        <p:nvGrpSpPr>
          <p:cNvPr id="10" name="Group 9"/>
          <p:cNvGrpSpPr/>
          <p:nvPr/>
        </p:nvGrpSpPr>
        <p:grpSpPr>
          <a:xfrm>
            <a:off x="5677932" y="767414"/>
            <a:ext cx="5469393" cy="4995745"/>
            <a:chOff x="3499507" y="1136147"/>
            <a:chExt cx="5469393" cy="4995745"/>
          </a:xfrm>
        </p:grpSpPr>
        <p:grpSp>
          <p:nvGrpSpPr>
            <p:cNvPr id="2" name="Group 1"/>
            <p:cNvGrpSpPr/>
            <p:nvPr/>
          </p:nvGrpSpPr>
          <p:grpSpPr>
            <a:xfrm>
              <a:off x="3559090" y="1136147"/>
              <a:ext cx="5317610" cy="4328183"/>
              <a:chOff x="3559090" y="1136147"/>
              <a:chExt cx="5317610" cy="4328183"/>
            </a:xfrm>
          </p:grpSpPr>
          <p:pic>
            <p:nvPicPr>
              <p:cNvPr id="46" name="Picture 45"/>
              <p:cNvPicPr>
                <a:picLocks noChangeAspect="1" noChangeArrowheads="1"/>
              </p:cNvPicPr>
              <p:nvPr/>
            </p:nvPicPr>
            <p:blipFill rotWithShape="1">
              <a:blip r:embed="rId2">
                <a:extLst>
                  <a:ext uri="{28A0092B-C50C-407E-A947-70E740481C1C}">
                    <a14:useLocalDpi xmlns:a14="http://schemas.microsoft.com/office/drawing/2010/main" val="0"/>
                  </a:ext>
                </a:extLst>
              </a:blip>
              <a:srcRect l="79400" t="26257" r="3366" b="34459"/>
              <a:stretch/>
            </p:blipFill>
            <p:spPr bwMode="auto">
              <a:xfrm>
                <a:off x="3559090" y="1136147"/>
                <a:ext cx="5294808" cy="432818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7" name="TextBox 46"/>
              <p:cNvSpPr txBox="1"/>
              <p:nvPr/>
            </p:nvSpPr>
            <p:spPr>
              <a:xfrm>
                <a:off x="7713622" y="2925887"/>
                <a:ext cx="1163078" cy="430887"/>
              </a:xfrm>
              <a:prstGeom prst="rect">
                <a:avLst/>
              </a:prstGeom>
              <a:noFill/>
            </p:spPr>
            <p:txBody>
              <a:bodyPr wrap="none" rtlCol="0">
                <a:spAutoFit/>
              </a:bodyPr>
              <a:lstStyle/>
              <a:p>
                <a:pPr algn="ctr"/>
                <a:r>
                  <a:rPr lang="en-US" sz="1100" dirty="0"/>
                  <a:t>Mobility</a:t>
                </a:r>
                <a:br>
                  <a:rPr lang="en-US" sz="1100" dirty="0"/>
                </a:br>
                <a:r>
                  <a:rPr lang="en-US" sz="1100" dirty="0"/>
                  <a:t>Secondary Roads</a:t>
                </a:r>
              </a:p>
            </p:txBody>
          </p:sp>
          <p:sp>
            <p:nvSpPr>
              <p:cNvPr id="48" name="TextBox 47"/>
              <p:cNvSpPr txBox="1"/>
              <p:nvPr/>
            </p:nvSpPr>
            <p:spPr>
              <a:xfrm>
                <a:off x="7383551" y="1334483"/>
                <a:ext cx="942685" cy="261610"/>
              </a:xfrm>
              <a:prstGeom prst="rect">
                <a:avLst/>
              </a:prstGeom>
              <a:noFill/>
            </p:spPr>
            <p:txBody>
              <a:bodyPr wrap="none" rtlCol="0">
                <a:spAutoFit/>
              </a:bodyPr>
              <a:lstStyle/>
              <a:p>
                <a:pPr algn="ctr"/>
                <a:r>
                  <a:rPr lang="en-US" sz="1100" dirty="0"/>
                  <a:t>RF Emissions</a:t>
                </a:r>
              </a:p>
            </p:txBody>
          </p:sp>
          <p:sp>
            <p:nvSpPr>
              <p:cNvPr id="49" name="TextBox 48"/>
              <p:cNvSpPr txBox="1"/>
              <p:nvPr/>
            </p:nvSpPr>
            <p:spPr>
              <a:xfrm>
                <a:off x="6762481" y="2602376"/>
                <a:ext cx="803425" cy="261610"/>
              </a:xfrm>
              <a:prstGeom prst="rect">
                <a:avLst/>
              </a:prstGeom>
              <a:noFill/>
            </p:spPr>
            <p:txBody>
              <a:bodyPr wrap="none" rtlCol="0">
                <a:spAutoFit/>
              </a:bodyPr>
              <a:lstStyle/>
              <a:p>
                <a:pPr algn="ctr"/>
                <a:r>
                  <a:rPr lang="en-US" sz="1100" dirty="0"/>
                  <a:t>EW Modes</a:t>
                </a:r>
              </a:p>
            </p:txBody>
          </p:sp>
          <p:sp>
            <p:nvSpPr>
              <p:cNvPr id="50" name="TextBox 49"/>
              <p:cNvSpPr txBox="1"/>
              <p:nvPr/>
            </p:nvSpPr>
            <p:spPr>
              <a:xfrm>
                <a:off x="4793147" y="2997265"/>
                <a:ext cx="983249" cy="430887"/>
              </a:xfrm>
              <a:prstGeom prst="rect">
                <a:avLst/>
              </a:prstGeom>
              <a:noFill/>
            </p:spPr>
            <p:txBody>
              <a:bodyPr wrap="none" rtlCol="0">
                <a:spAutoFit/>
              </a:bodyPr>
              <a:lstStyle/>
              <a:p>
                <a:pPr algn="ctr"/>
                <a:r>
                  <a:rPr lang="en-US" sz="1100" dirty="0"/>
                  <a:t>Mobility</a:t>
                </a:r>
                <a:br>
                  <a:rPr lang="en-US" sz="1100" dirty="0"/>
                </a:br>
                <a:r>
                  <a:rPr lang="en-US" sz="1100" dirty="0"/>
                  <a:t>Cross Country</a:t>
                </a:r>
              </a:p>
            </p:txBody>
          </p:sp>
          <p:sp>
            <p:nvSpPr>
              <p:cNvPr id="51" name="TextBox 50"/>
              <p:cNvSpPr txBox="1"/>
              <p:nvPr/>
            </p:nvSpPr>
            <p:spPr>
              <a:xfrm>
                <a:off x="5335349" y="2733269"/>
                <a:ext cx="1017050" cy="261610"/>
              </a:xfrm>
              <a:prstGeom prst="rect">
                <a:avLst/>
              </a:prstGeom>
              <a:noFill/>
            </p:spPr>
            <p:txBody>
              <a:bodyPr wrap="none" rtlCol="0">
                <a:spAutoFit/>
              </a:bodyPr>
              <a:lstStyle/>
              <a:p>
                <a:pPr algn="ctr"/>
                <a:r>
                  <a:rPr lang="en-US" sz="1100" dirty="0"/>
                  <a:t>RCC Functions</a:t>
                </a:r>
              </a:p>
            </p:txBody>
          </p:sp>
          <p:sp>
            <p:nvSpPr>
              <p:cNvPr id="52" name="TextBox 51"/>
              <p:cNvSpPr txBox="1"/>
              <p:nvPr/>
            </p:nvSpPr>
            <p:spPr>
              <a:xfrm>
                <a:off x="6165729" y="3124963"/>
                <a:ext cx="962123" cy="261610"/>
              </a:xfrm>
              <a:prstGeom prst="rect">
                <a:avLst/>
              </a:prstGeom>
              <a:noFill/>
            </p:spPr>
            <p:txBody>
              <a:bodyPr wrap="none" rtlCol="0">
                <a:spAutoFit/>
              </a:bodyPr>
              <a:lstStyle/>
              <a:p>
                <a:pPr algn="ctr"/>
                <a:r>
                  <a:rPr lang="en-US" sz="1100" dirty="0"/>
                  <a:t>Hi Availability</a:t>
                </a:r>
              </a:p>
            </p:txBody>
          </p:sp>
          <p:sp>
            <p:nvSpPr>
              <p:cNvPr id="53" name="TextBox 52"/>
              <p:cNvSpPr txBox="1"/>
              <p:nvPr/>
            </p:nvSpPr>
            <p:spPr>
              <a:xfrm>
                <a:off x="4788822" y="2170408"/>
                <a:ext cx="619080" cy="430887"/>
              </a:xfrm>
              <a:prstGeom prst="rect">
                <a:avLst/>
              </a:prstGeom>
              <a:noFill/>
            </p:spPr>
            <p:txBody>
              <a:bodyPr wrap="none" rtlCol="0">
                <a:spAutoFit/>
              </a:bodyPr>
              <a:lstStyle/>
              <a:p>
                <a:pPr algn="ctr"/>
                <a:r>
                  <a:rPr lang="en-US" sz="1100" dirty="0"/>
                  <a:t>Built In</a:t>
                </a:r>
                <a:br>
                  <a:rPr lang="en-US" sz="1100" dirty="0"/>
                </a:br>
                <a:r>
                  <a:rPr lang="en-US" sz="1100" dirty="0"/>
                  <a:t>Growth</a:t>
                </a:r>
              </a:p>
            </p:txBody>
          </p:sp>
          <p:sp>
            <p:nvSpPr>
              <p:cNvPr id="54" name="5-Point Star 53"/>
              <p:cNvSpPr/>
              <p:nvPr/>
            </p:nvSpPr>
            <p:spPr bwMode="auto">
              <a:xfrm>
                <a:off x="5356629" y="2360082"/>
                <a:ext cx="115103" cy="135765"/>
              </a:xfrm>
              <a:prstGeom prst="star5">
                <a:avLst/>
              </a:prstGeom>
              <a:solidFill>
                <a:schemeClr val="bg1">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42" name="TextBox 41"/>
              <p:cNvSpPr txBox="1"/>
              <p:nvPr/>
            </p:nvSpPr>
            <p:spPr>
              <a:xfrm rot="16200000">
                <a:off x="3877704" y="1845269"/>
                <a:ext cx="1027396" cy="523220"/>
              </a:xfrm>
              <a:prstGeom prst="rect">
                <a:avLst/>
              </a:prstGeom>
              <a:noFill/>
            </p:spPr>
            <p:txBody>
              <a:bodyPr wrap="none" rtlCol="0">
                <a:spAutoFit/>
              </a:bodyPr>
              <a:lstStyle/>
              <a:p>
                <a:pPr algn="ctr"/>
                <a:r>
                  <a:rPr lang="en-US" sz="1400" dirty="0">
                    <a:solidFill>
                      <a:schemeClr val="tx2">
                        <a:lumMod val="50000"/>
                      </a:schemeClr>
                    </a:solidFill>
                  </a:rPr>
                  <a:t>Customer</a:t>
                </a:r>
                <a:br>
                  <a:rPr lang="en-US" sz="1400" dirty="0">
                    <a:solidFill>
                      <a:schemeClr val="tx2">
                        <a:lumMod val="50000"/>
                      </a:schemeClr>
                    </a:solidFill>
                  </a:rPr>
                </a:br>
                <a:r>
                  <a:rPr lang="en-US" sz="1400" dirty="0">
                    <a:solidFill>
                      <a:schemeClr val="tx2">
                        <a:lumMod val="50000"/>
                      </a:schemeClr>
                    </a:solidFill>
                  </a:rPr>
                  <a:t>Satisfaction</a:t>
                </a:r>
              </a:p>
            </p:txBody>
          </p:sp>
          <p:sp>
            <p:nvSpPr>
              <p:cNvPr id="43" name="TextBox 42"/>
              <p:cNvSpPr txBox="1"/>
              <p:nvPr/>
            </p:nvSpPr>
            <p:spPr>
              <a:xfrm>
                <a:off x="7648576" y="4114505"/>
                <a:ext cx="1135246" cy="523220"/>
              </a:xfrm>
              <a:prstGeom prst="rect">
                <a:avLst/>
              </a:prstGeom>
              <a:noFill/>
            </p:spPr>
            <p:txBody>
              <a:bodyPr wrap="none" rtlCol="0">
                <a:spAutoFit/>
              </a:bodyPr>
              <a:lstStyle/>
              <a:p>
                <a:pPr algn="ctr"/>
                <a:r>
                  <a:rPr lang="en-US" sz="1400" dirty="0">
                    <a:solidFill>
                      <a:schemeClr val="tx2">
                        <a:lumMod val="50000"/>
                      </a:schemeClr>
                    </a:solidFill>
                  </a:rPr>
                  <a:t>System</a:t>
                </a:r>
                <a:br>
                  <a:rPr lang="en-US" sz="1400" dirty="0">
                    <a:solidFill>
                      <a:schemeClr val="tx2">
                        <a:lumMod val="50000"/>
                      </a:schemeClr>
                    </a:solidFill>
                  </a:rPr>
                </a:br>
                <a:r>
                  <a:rPr lang="en-US" sz="1400" dirty="0">
                    <a:solidFill>
                      <a:schemeClr val="tx2">
                        <a:lumMod val="50000"/>
                      </a:schemeClr>
                    </a:solidFill>
                  </a:rPr>
                  <a:t>Functionality</a:t>
                </a:r>
              </a:p>
            </p:txBody>
          </p:sp>
        </p:grpSp>
        <p:sp>
          <p:nvSpPr>
            <p:cNvPr id="7" name="TextBox 6"/>
            <p:cNvSpPr txBox="1"/>
            <p:nvPr/>
          </p:nvSpPr>
          <p:spPr>
            <a:xfrm>
              <a:off x="3499507" y="4931563"/>
              <a:ext cx="5469393" cy="1200329"/>
            </a:xfrm>
            <a:prstGeom prst="rect">
              <a:avLst/>
            </a:prstGeom>
            <a:solidFill>
              <a:schemeClr val="tx2"/>
            </a:solidFill>
            <a:ln w="28575">
              <a:noFill/>
            </a:ln>
          </p:spPr>
          <p:txBody>
            <a:bodyPr wrap="square" rtlCol="0">
              <a:spAutoFit/>
            </a:bodyPr>
            <a:lstStyle/>
            <a:p>
              <a:pPr marL="342900" indent="-342900">
                <a:buFont typeface="Arial" panose="020B0604020202020204" pitchFamily="34" charset="0"/>
                <a:buChar char="•"/>
              </a:pPr>
              <a:endParaRPr lang="en-US" kern="0" dirty="0">
                <a:solidFill>
                  <a:schemeClr val="bg2"/>
                </a:solidFill>
              </a:endParaRPr>
            </a:p>
            <a:p>
              <a:pPr marL="342900" indent="-342900">
                <a:buFont typeface="Arial" panose="020B0604020202020204" pitchFamily="34" charset="0"/>
                <a:buChar char="•"/>
              </a:pPr>
              <a:r>
                <a:rPr lang="en-US" kern="0" dirty="0">
                  <a:solidFill>
                    <a:schemeClr val="bg2"/>
                  </a:solidFill>
                </a:rPr>
                <a:t>Adding a “cut line” to demark this gap, provides insight into what design attributes must be retained and which are </a:t>
              </a:r>
              <a:r>
                <a:rPr lang="en-US" kern="0" dirty="0" err="1">
                  <a:solidFill>
                    <a:schemeClr val="bg2"/>
                  </a:solidFill>
                </a:rPr>
                <a:t>tradeable</a:t>
              </a:r>
              <a:r>
                <a:rPr lang="en-US" kern="0" dirty="0">
                  <a:solidFill>
                    <a:schemeClr val="bg2"/>
                  </a:solidFill>
                </a:rPr>
                <a:t>.</a:t>
              </a:r>
              <a:endParaRPr lang="en-US" dirty="0">
                <a:solidFill>
                  <a:schemeClr val="bg2"/>
                </a:solidFill>
              </a:endParaRPr>
            </a:p>
          </p:txBody>
        </p:sp>
        <p:cxnSp>
          <p:nvCxnSpPr>
            <p:cNvPr id="6" name="Straight Connector 5"/>
            <p:cNvCxnSpPr/>
            <p:nvPr/>
          </p:nvCxnSpPr>
          <p:spPr bwMode="auto">
            <a:xfrm>
              <a:off x="3530496" y="4931563"/>
              <a:ext cx="5338280" cy="0"/>
            </a:xfrm>
            <a:prstGeom prst="line">
              <a:avLst/>
            </a:prstGeom>
            <a:gradFill rotWithShape="0">
              <a:gsLst>
                <a:gs pos="0">
                  <a:schemeClr val="accent1">
                    <a:gamma/>
                    <a:shade val="46275"/>
                    <a:invGamma/>
                  </a:schemeClr>
                </a:gs>
                <a:gs pos="100000">
                  <a:schemeClr val="accent1"/>
                </a:gs>
              </a:gsLst>
              <a:lin ang="5400000" scaled="1"/>
            </a:gradFill>
            <a:ln w="28575" cap="flat" cmpd="sng" algn="ctr">
              <a:solidFill>
                <a:schemeClr val="tx1"/>
              </a:solidFill>
              <a:prstDash val="solid"/>
              <a:round/>
              <a:headEnd type="none" w="med" len="med"/>
              <a:tailEnd type="none" w="med" len="med"/>
            </a:ln>
            <a:effectLst/>
          </p:spPr>
        </p:cxnSp>
      </p:grpSp>
      <p:cxnSp>
        <p:nvCxnSpPr>
          <p:cNvPr id="4" name="Straight Connector 3"/>
          <p:cNvCxnSpPr/>
          <p:nvPr/>
        </p:nvCxnSpPr>
        <p:spPr bwMode="auto">
          <a:xfrm>
            <a:off x="5107558" y="3265287"/>
            <a:ext cx="5301067" cy="0"/>
          </a:xfrm>
          <a:prstGeom prst="line">
            <a:avLst/>
          </a:prstGeom>
          <a:gradFill rotWithShape="0">
            <a:gsLst>
              <a:gs pos="0">
                <a:schemeClr val="accent1">
                  <a:gamma/>
                  <a:shade val="46275"/>
                  <a:invGamma/>
                </a:schemeClr>
              </a:gs>
              <a:gs pos="100000">
                <a:schemeClr val="accent1"/>
              </a:gs>
            </a:gsLst>
            <a:lin ang="5400000" scaled="1"/>
          </a:gradFill>
          <a:ln w="28575" cap="flat" cmpd="sng" algn="ctr">
            <a:solidFill>
              <a:schemeClr val="accent5">
                <a:lumMod val="50000"/>
              </a:schemeClr>
            </a:solidFill>
            <a:prstDash val="sysDash"/>
            <a:round/>
            <a:headEnd type="none" w="med" len="med"/>
            <a:tailEnd type="none" w="med" len="med"/>
          </a:ln>
          <a:effectLst/>
        </p:spPr>
      </p:cxnSp>
      <p:sp>
        <p:nvSpPr>
          <p:cNvPr id="22" name="AutoShape 80"/>
          <p:cNvSpPr>
            <a:spLocks noChangeArrowheads="1"/>
          </p:cNvSpPr>
          <p:nvPr/>
        </p:nvSpPr>
        <p:spPr bwMode="invGray">
          <a:xfrm>
            <a:off x="1876424" y="5789143"/>
            <a:ext cx="8439152" cy="480798"/>
          </a:xfrm>
          <a:prstGeom prst="bevel">
            <a:avLst>
              <a:gd name="adj" fmla="val 11310"/>
            </a:avLst>
          </a:prstGeom>
          <a:solidFill>
            <a:schemeClr val="bg1"/>
          </a:solidFill>
          <a:ln w="9525">
            <a:noFill/>
            <a:miter lim="800000"/>
            <a:headEnd/>
            <a:tailEnd/>
          </a:ln>
        </p:spPr>
        <p:txBody>
          <a:bodyPr lIns="228600" tIns="18288" rIns="228600" bIns="18288" anchor="b" anchorCtr="1">
            <a:spAutoFit/>
          </a:bodyPr>
          <a:lstStyle/>
          <a:p>
            <a:pPr algn="ctr">
              <a:defRPr/>
            </a:pPr>
            <a:r>
              <a:rPr lang="en-US" sz="2200" i="1" dirty="0">
                <a:solidFill>
                  <a:schemeClr val="tx2"/>
                </a:solidFill>
                <a:effectLst>
                  <a:outerShdw blurRad="38100" dist="38100" dir="2700000" algn="tl">
                    <a:srgbClr val="000000">
                      <a:alpha val="43137"/>
                    </a:srgbClr>
                  </a:outerShdw>
                </a:effectLst>
                <a:latin typeface="Arial Narrow" panose="020B0606020202030204" pitchFamily="34" charset="0"/>
                <a:ea typeface="MS PGothic" pitchFamily="34" charset="-128"/>
                <a:cs typeface="Arial" pitchFamily="34" charset="0"/>
              </a:rPr>
              <a:t>Identifies where to focus during development to optimize value </a:t>
            </a:r>
          </a:p>
        </p:txBody>
      </p:sp>
    </p:spTree>
    <p:extLst>
      <p:ext uri="{BB962C8B-B14F-4D97-AF65-F5344CB8AC3E}">
        <p14:creationId xmlns:p14="http://schemas.microsoft.com/office/powerpoint/2010/main" val="315442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44413" y="426139"/>
            <a:ext cx="7123389" cy="531812"/>
          </a:xfrm>
        </p:spPr>
        <p:txBody>
          <a:bodyPr anchor="ctr"/>
          <a:lstStyle/>
          <a:p>
            <a:r>
              <a:rPr lang="en-US" dirty="0"/>
              <a:t>Cost vs Capability Analysis</a:t>
            </a:r>
          </a:p>
        </p:txBody>
      </p:sp>
      <p:sp>
        <p:nvSpPr>
          <p:cNvPr id="84" name="AutoShape 80"/>
          <p:cNvSpPr>
            <a:spLocks noChangeArrowheads="1"/>
          </p:cNvSpPr>
          <p:nvPr/>
        </p:nvSpPr>
        <p:spPr bwMode="invGray">
          <a:xfrm>
            <a:off x="1944413" y="5773614"/>
            <a:ext cx="8439152" cy="401979"/>
          </a:xfrm>
          <a:prstGeom prst="bevel">
            <a:avLst>
              <a:gd name="adj" fmla="val 11310"/>
            </a:avLst>
          </a:prstGeom>
          <a:solidFill>
            <a:schemeClr val="bg1"/>
          </a:solidFill>
          <a:ln w="9525">
            <a:noFill/>
            <a:miter lim="800000"/>
            <a:headEnd/>
            <a:tailEnd/>
          </a:ln>
        </p:spPr>
        <p:txBody>
          <a:bodyPr lIns="228600" tIns="18288" rIns="228600" bIns="18288" anchor="b" anchorCtr="1">
            <a:spAutoFit/>
          </a:bodyPr>
          <a:lstStyle/>
          <a:p>
            <a:pPr algn="ctr"/>
            <a:r>
              <a:rPr lang="en-US" i="1" kern="0" dirty="0">
                <a:solidFill>
                  <a:schemeClr val="tx2"/>
                </a:solidFill>
                <a:latin typeface="Arial Narrow" panose="020B0606020202030204" pitchFamily="34" charset="0"/>
              </a:rPr>
              <a:t>Successful offering must meet both cost and performance targets</a:t>
            </a:r>
          </a:p>
        </p:txBody>
      </p:sp>
      <p:sp>
        <p:nvSpPr>
          <p:cNvPr id="28" name="Rectangle 27"/>
          <p:cNvSpPr/>
          <p:nvPr/>
        </p:nvSpPr>
        <p:spPr bwMode="auto">
          <a:xfrm>
            <a:off x="8974754" y="4072195"/>
            <a:ext cx="2284917" cy="1607631"/>
          </a:xfrm>
          <a:prstGeom prst="rect">
            <a:avLst/>
          </a:prstGeom>
          <a:solidFill>
            <a:srgbClr val="E5F0FF"/>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600" b="1" u="sng" dirty="0">
                <a:latin typeface="Arial" pitchFamily="-112" charset="0"/>
              </a:rPr>
              <a:t>Augustine’s Law #15: </a:t>
            </a:r>
            <a:r>
              <a:rPr lang="en-US" sz="1600" b="1" dirty="0">
                <a:latin typeface="Arial" pitchFamily="-112" charset="0"/>
              </a:rPr>
              <a:t>“The last 10% of performance generates 1/3 of the cost &amp; 2/3 of the problems”</a:t>
            </a:r>
          </a:p>
        </p:txBody>
      </p:sp>
      <p:pic>
        <p:nvPicPr>
          <p:cNvPr id="4" name="Picture 3"/>
          <p:cNvPicPr>
            <a:picLocks noChangeAspect="1"/>
          </p:cNvPicPr>
          <p:nvPr/>
        </p:nvPicPr>
        <p:blipFill rotWithShape="1">
          <a:blip r:embed="rId3"/>
          <a:srcRect l="1969" t="859" r="19853" b="3849"/>
          <a:stretch/>
        </p:blipFill>
        <p:spPr>
          <a:xfrm>
            <a:off x="2174008" y="1173346"/>
            <a:ext cx="5427111" cy="4535215"/>
          </a:xfrm>
          <a:prstGeom prst="rect">
            <a:avLst/>
          </a:prstGeom>
        </p:spPr>
      </p:pic>
      <p:sp>
        <p:nvSpPr>
          <p:cNvPr id="6" name="TextBox 5">
            <a:extLst>
              <a:ext uri="{FF2B5EF4-FFF2-40B4-BE49-F238E27FC236}">
                <a16:creationId xmlns:a16="http://schemas.microsoft.com/office/drawing/2014/main" id="{8881C53F-5098-4153-A9B6-D22EF23EFB54}"/>
              </a:ext>
            </a:extLst>
          </p:cNvPr>
          <p:cNvSpPr txBox="1"/>
          <p:nvPr/>
        </p:nvSpPr>
        <p:spPr>
          <a:xfrm>
            <a:off x="8344294" y="775488"/>
            <a:ext cx="2915377" cy="3231654"/>
          </a:xfrm>
          <a:prstGeom prst="rect">
            <a:avLst/>
          </a:prstGeom>
          <a:noFill/>
        </p:spPr>
        <p:txBody>
          <a:bodyPr wrap="square" rtlCol="0">
            <a:spAutoFit/>
          </a:bodyPr>
          <a:lstStyle/>
          <a:p>
            <a:pPr>
              <a:spcBef>
                <a:spcPts val="600"/>
              </a:spcBef>
            </a:pPr>
            <a:r>
              <a:rPr lang="en-US" sz="1800" dirty="0">
                <a:solidFill>
                  <a:schemeClr val="tx2"/>
                </a:solidFill>
                <a:latin typeface="Arial Narrow" panose="020B0606020202030204" pitchFamily="34" charset="0"/>
              </a:rPr>
              <a:t>The optimal frontier is a mathematical ideal solution.  It always has this marginal returns shape.  This helps by:</a:t>
            </a:r>
          </a:p>
          <a:p>
            <a:pPr marL="285750" indent="-285750">
              <a:spcBef>
                <a:spcPts val="600"/>
              </a:spcBef>
              <a:buFont typeface="Arial" panose="020B0604020202020204" pitchFamily="34" charset="0"/>
              <a:buChar char="•"/>
            </a:pPr>
            <a:r>
              <a:rPr lang="en-US" sz="1600" dirty="0">
                <a:solidFill>
                  <a:schemeClr val="tx2"/>
                </a:solidFill>
                <a:latin typeface="Arial Narrow" panose="020B0606020202030204" pitchFamily="34" charset="0"/>
              </a:rPr>
              <a:t>Visualizing the trade space</a:t>
            </a:r>
          </a:p>
          <a:p>
            <a:pPr marL="285750" indent="-285750">
              <a:spcBef>
                <a:spcPts val="600"/>
              </a:spcBef>
              <a:buFont typeface="Arial" panose="020B0604020202020204" pitchFamily="34" charset="0"/>
              <a:buChar char="•"/>
            </a:pPr>
            <a:r>
              <a:rPr lang="en-US" sz="1600" dirty="0">
                <a:solidFill>
                  <a:schemeClr val="tx2"/>
                </a:solidFill>
                <a:latin typeface="Arial Narrow" panose="020B0606020202030204" pitchFamily="34" charset="0"/>
              </a:rPr>
              <a:t>Eases the calculation of the estimated optimal frontier</a:t>
            </a:r>
          </a:p>
          <a:p>
            <a:pPr marL="285750" indent="-285750">
              <a:spcBef>
                <a:spcPts val="600"/>
              </a:spcBef>
              <a:buFont typeface="Arial" panose="020B0604020202020204" pitchFamily="34" charset="0"/>
              <a:buChar char="•"/>
            </a:pPr>
            <a:r>
              <a:rPr lang="en-US" sz="1600" dirty="0">
                <a:solidFill>
                  <a:schemeClr val="tx2"/>
                </a:solidFill>
                <a:latin typeface="Arial Narrow" panose="020B0606020202030204" pitchFamily="34" charset="0"/>
              </a:rPr>
              <a:t>Helps avoid the “no win” regions</a:t>
            </a:r>
          </a:p>
          <a:p>
            <a:pPr marL="285750" indent="-285750">
              <a:spcBef>
                <a:spcPts val="600"/>
              </a:spcBef>
              <a:buFont typeface="Arial" panose="020B0604020202020204" pitchFamily="34" charset="0"/>
              <a:buChar char="•"/>
            </a:pPr>
            <a:r>
              <a:rPr lang="en-US" sz="1600" dirty="0">
                <a:solidFill>
                  <a:schemeClr val="tx2"/>
                </a:solidFill>
                <a:latin typeface="Arial Narrow" panose="020B0606020202030204" pitchFamily="34" charset="0"/>
              </a:rPr>
              <a:t>Similarly relates with other dimensions such as risk, weight and schedule</a:t>
            </a:r>
          </a:p>
        </p:txBody>
      </p:sp>
    </p:spTree>
    <p:extLst>
      <p:ext uri="{BB962C8B-B14F-4D97-AF65-F5344CB8AC3E}">
        <p14:creationId xmlns:p14="http://schemas.microsoft.com/office/powerpoint/2010/main" val="1498577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DF5445-3DAB-479E-87F1-A281E2AB3200}"/>
              </a:ext>
            </a:extLst>
          </p:cNvPr>
          <p:cNvPicPr>
            <a:picLocks noChangeAspect="1"/>
          </p:cNvPicPr>
          <p:nvPr/>
        </p:nvPicPr>
        <p:blipFill>
          <a:blip r:embed="rId2"/>
          <a:stretch>
            <a:fillRect/>
          </a:stretch>
        </p:blipFill>
        <p:spPr>
          <a:xfrm>
            <a:off x="1952065" y="1018465"/>
            <a:ext cx="8101254" cy="4843482"/>
          </a:xfrm>
          <a:prstGeom prst="rect">
            <a:avLst/>
          </a:prstGeom>
        </p:spPr>
      </p:pic>
      <p:sp>
        <p:nvSpPr>
          <p:cNvPr id="2" name="Title 1"/>
          <p:cNvSpPr>
            <a:spLocks noGrp="1"/>
          </p:cNvSpPr>
          <p:nvPr>
            <p:ph type="title"/>
          </p:nvPr>
        </p:nvSpPr>
        <p:spPr>
          <a:xfrm>
            <a:off x="349385" y="279801"/>
            <a:ext cx="10978880" cy="1477328"/>
          </a:xfrm>
        </p:spPr>
        <p:txBody>
          <a:bodyPr/>
          <a:lstStyle/>
          <a:p>
            <a:r>
              <a:rPr lang="en-US" dirty="0"/>
              <a:t>Cost Capability Analysis</a:t>
            </a:r>
          </a:p>
        </p:txBody>
      </p:sp>
      <p:sp>
        <p:nvSpPr>
          <p:cNvPr id="43" name="Rounded Rectangle 42"/>
          <p:cNvSpPr/>
          <p:nvPr/>
        </p:nvSpPr>
        <p:spPr bwMode="auto">
          <a:xfrm>
            <a:off x="3406986" y="5710519"/>
            <a:ext cx="6646333" cy="448234"/>
          </a:xfrm>
          <a:prstGeom prst="roundRect">
            <a:avLst/>
          </a:prstGeom>
          <a:solidFill>
            <a:srgbClr val="002F6C"/>
          </a:solidFill>
          <a:ln w="12700" cap="flat" cmpd="sng" algn="ctr">
            <a:solidFill>
              <a:srgbClr val="00A3E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b="1" i="1" dirty="0">
                <a:solidFill>
                  <a:schemeClr val="tx2"/>
                </a:solidFill>
                <a:effectLst>
                  <a:outerShdw blurRad="38100" dist="38100" dir="2700000" algn="tl">
                    <a:srgbClr val="000000">
                      <a:alpha val="43137"/>
                    </a:srgbClr>
                  </a:outerShdw>
                </a:effectLst>
                <a:latin typeface="Arial" pitchFamily="-112" charset="0"/>
              </a:rPr>
              <a:t>Facilitates Customer Collaboration on Value &amp; Cost</a:t>
            </a:r>
          </a:p>
        </p:txBody>
      </p:sp>
    </p:spTree>
    <p:extLst>
      <p:ext uri="{BB962C8B-B14F-4D97-AF65-F5344CB8AC3E}">
        <p14:creationId xmlns:p14="http://schemas.microsoft.com/office/powerpoint/2010/main" val="1937228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endParaRPr lang="en-US" sz="2800" dirty="0"/>
          </a:p>
        </p:txBody>
      </p:sp>
      <p:sp>
        <p:nvSpPr>
          <p:cNvPr id="17" name="AutoShape 80"/>
          <p:cNvSpPr>
            <a:spLocks noChangeArrowheads="1"/>
          </p:cNvSpPr>
          <p:nvPr/>
        </p:nvSpPr>
        <p:spPr bwMode="invGray">
          <a:xfrm>
            <a:off x="1890532" y="5781338"/>
            <a:ext cx="8439150" cy="401979"/>
          </a:xfrm>
          <a:prstGeom prst="bevel">
            <a:avLst>
              <a:gd name="adj" fmla="val 11310"/>
            </a:avLst>
          </a:prstGeom>
          <a:solidFill>
            <a:schemeClr val="bg1"/>
          </a:solidFill>
          <a:ln w="9525">
            <a:noFill/>
            <a:miter lim="800000"/>
            <a:headEnd/>
            <a:tailEnd/>
          </a:ln>
        </p:spPr>
        <p:txBody>
          <a:bodyPr lIns="228600" tIns="18288" rIns="228600" bIns="18288" anchor="b" anchorCtr="1">
            <a:spAutoFit/>
          </a:bodyPr>
          <a:lstStyle/>
          <a:p>
            <a:pPr algn="ctr"/>
            <a:r>
              <a:rPr lang="en-US" i="1" dirty="0">
                <a:solidFill>
                  <a:schemeClr val="tx2"/>
                </a:solidFill>
                <a:latin typeface="Arial Narrow" panose="020B0606020202030204" pitchFamily="34" charset="0"/>
              </a:rPr>
              <a:t>Combinatorial Trades Determine Best Value for Each Cost Tier</a:t>
            </a:r>
          </a:p>
        </p:txBody>
      </p:sp>
      <p:sp>
        <p:nvSpPr>
          <p:cNvPr id="7" name="Rectangle 4"/>
          <p:cNvSpPr>
            <a:spLocks noChangeArrowheads="1"/>
          </p:cNvSpPr>
          <p:nvPr/>
        </p:nvSpPr>
        <p:spPr bwMode="auto">
          <a:xfrm>
            <a:off x="3295796" y="3813578"/>
            <a:ext cx="349559" cy="1072822"/>
          </a:xfrm>
          <a:prstGeom prst="rect">
            <a:avLst/>
          </a:prstGeom>
          <a:solidFill>
            <a:srgbClr val="FF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8" name="Rectangle 5"/>
          <p:cNvSpPr>
            <a:spLocks noChangeArrowheads="1"/>
          </p:cNvSpPr>
          <p:nvPr/>
        </p:nvSpPr>
        <p:spPr bwMode="auto">
          <a:xfrm>
            <a:off x="4156906" y="3790137"/>
            <a:ext cx="349559" cy="1096263"/>
          </a:xfrm>
          <a:prstGeom prst="rect">
            <a:avLst/>
          </a:prstGeom>
          <a:solidFill>
            <a:srgbClr val="FF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9" name="Rectangle 6"/>
          <p:cNvSpPr>
            <a:spLocks noChangeArrowheads="1"/>
          </p:cNvSpPr>
          <p:nvPr/>
        </p:nvSpPr>
        <p:spPr bwMode="auto">
          <a:xfrm>
            <a:off x="5018015" y="3790137"/>
            <a:ext cx="349559" cy="1096263"/>
          </a:xfrm>
          <a:prstGeom prst="rect">
            <a:avLst/>
          </a:prstGeom>
          <a:solidFill>
            <a:srgbClr val="FF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10" name="Rectangle 7"/>
          <p:cNvSpPr>
            <a:spLocks noChangeArrowheads="1"/>
          </p:cNvSpPr>
          <p:nvPr/>
        </p:nvSpPr>
        <p:spPr bwMode="auto">
          <a:xfrm>
            <a:off x="5879124" y="3790137"/>
            <a:ext cx="336771" cy="1096263"/>
          </a:xfrm>
          <a:prstGeom prst="rect">
            <a:avLst/>
          </a:prstGeom>
          <a:solidFill>
            <a:srgbClr val="FF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11" name="Rectangle 8"/>
          <p:cNvSpPr>
            <a:spLocks noChangeArrowheads="1"/>
          </p:cNvSpPr>
          <p:nvPr/>
        </p:nvSpPr>
        <p:spPr bwMode="auto">
          <a:xfrm>
            <a:off x="6727446" y="3777725"/>
            <a:ext cx="349559" cy="1108674"/>
          </a:xfrm>
          <a:prstGeom prst="rect">
            <a:avLst/>
          </a:prstGeom>
          <a:solidFill>
            <a:srgbClr val="FF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12" name="Rectangle 9"/>
          <p:cNvSpPr>
            <a:spLocks noChangeArrowheads="1"/>
          </p:cNvSpPr>
          <p:nvPr/>
        </p:nvSpPr>
        <p:spPr bwMode="auto">
          <a:xfrm>
            <a:off x="7588555" y="3754284"/>
            <a:ext cx="349559" cy="1132116"/>
          </a:xfrm>
          <a:prstGeom prst="rect">
            <a:avLst/>
          </a:prstGeom>
          <a:solidFill>
            <a:srgbClr val="FF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13" name="Rectangle 10"/>
          <p:cNvSpPr>
            <a:spLocks noChangeArrowheads="1"/>
          </p:cNvSpPr>
          <p:nvPr/>
        </p:nvSpPr>
        <p:spPr bwMode="auto">
          <a:xfrm>
            <a:off x="8449665" y="3706020"/>
            <a:ext cx="349559" cy="1180380"/>
          </a:xfrm>
          <a:prstGeom prst="rect">
            <a:avLst/>
          </a:prstGeom>
          <a:solidFill>
            <a:srgbClr val="FF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14" name="Rectangle 11"/>
          <p:cNvSpPr>
            <a:spLocks noChangeArrowheads="1"/>
          </p:cNvSpPr>
          <p:nvPr/>
        </p:nvSpPr>
        <p:spPr bwMode="auto">
          <a:xfrm>
            <a:off x="3295796" y="3741874"/>
            <a:ext cx="349559" cy="71705"/>
          </a:xfrm>
          <a:prstGeom prst="rect">
            <a:avLst/>
          </a:prstGeom>
          <a:solidFill>
            <a:srgbClr val="00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15" name="Rectangle 12"/>
          <p:cNvSpPr>
            <a:spLocks noChangeArrowheads="1"/>
          </p:cNvSpPr>
          <p:nvPr/>
        </p:nvSpPr>
        <p:spPr bwMode="auto">
          <a:xfrm>
            <a:off x="4156906" y="3717053"/>
            <a:ext cx="349559" cy="73085"/>
          </a:xfrm>
          <a:prstGeom prst="rect">
            <a:avLst/>
          </a:prstGeom>
          <a:solidFill>
            <a:srgbClr val="00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16" name="Rectangle 13"/>
          <p:cNvSpPr>
            <a:spLocks noChangeArrowheads="1"/>
          </p:cNvSpPr>
          <p:nvPr/>
        </p:nvSpPr>
        <p:spPr bwMode="auto">
          <a:xfrm>
            <a:off x="5018015" y="3548820"/>
            <a:ext cx="349559" cy="241316"/>
          </a:xfrm>
          <a:prstGeom prst="rect">
            <a:avLst/>
          </a:prstGeom>
          <a:solidFill>
            <a:srgbClr val="00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18" name="Rectangle 14"/>
          <p:cNvSpPr>
            <a:spLocks noChangeArrowheads="1"/>
          </p:cNvSpPr>
          <p:nvPr/>
        </p:nvSpPr>
        <p:spPr bwMode="auto">
          <a:xfrm>
            <a:off x="5879124" y="3573642"/>
            <a:ext cx="336771" cy="216495"/>
          </a:xfrm>
          <a:prstGeom prst="rect">
            <a:avLst/>
          </a:prstGeom>
          <a:solidFill>
            <a:srgbClr val="00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19" name="Rectangle 15"/>
          <p:cNvSpPr>
            <a:spLocks noChangeArrowheads="1"/>
          </p:cNvSpPr>
          <p:nvPr/>
        </p:nvSpPr>
        <p:spPr bwMode="auto">
          <a:xfrm>
            <a:off x="6727446" y="3464706"/>
            <a:ext cx="349559" cy="313021"/>
          </a:xfrm>
          <a:prstGeom prst="rect">
            <a:avLst/>
          </a:prstGeom>
          <a:solidFill>
            <a:srgbClr val="00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0" name="Rectangle 16"/>
          <p:cNvSpPr>
            <a:spLocks noChangeArrowheads="1"/>
          </p:cNvSpPr>
          <p:nvPr/>
        </p:nvSpPr>
        <p:spPr bwMode="auto">
          <a:xfrm>
            <a:off x="7588555" y="3439884"/>
            <a:ext cx="349559" cy="314400"/>
          </a:xfrm>
          <a:prstGeom prst="rect">
            <a:avLst/>
          </a:prstGeom>
          <a:solidFill>
            <a:srgbClr val="00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1" name="Rectangle 17"/>
          <p:cNvSpPr>
            <a:spLocks noChangeArrowheads="1"/>
          </p:cNvSpPr>
          <p:nvPr/>
        </p:nvSpPr>
        <p:spPr bwMode="auto">
          <a:xfrm>
            <a:off x="8449665" y="3404032"/>
            <a:ext cx="349559" cy="301989"/>
          </a:xfrm>
          <a:prstGeom prst="rect">
            <a:avLst/>
          </a:prstGeom>
          <a:solidFill>
            <a:srgbClr val="00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2" name="Rectangle 18"/>
          <p:cNvSpPr>
            <a:spLocks noChangeArrowheads="1"/>
          </p:cNvSpPr>
          <p:nvPr/>
        </p:nvSpPr>
        <p:spPr bwMode="auto">
          <a:xfrm>
            <a:off x="3295796" y="3391621"/>
            <a:ext cx="349559" cy="350253"/>
          </a:xfrm>
          <a:prstGeom prst="rect">
            <a:avLst/>
          </a:prstGeom>
          <a:solidFill>
            <a:srgbClr val="00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3" name="Rectangle 19"/>
          <p:cNvSpPr>
            <a:spLocks noChangeArrowheads="1"/>
          </p:cNvSpPr>
          <p:nvPr/>
        </p:nvSpPr>
        <p:spPr bwMode="auto">
          <a:xfrm>
            <a:off x="4156906" y="3332326"/>
            <a:ext cx="349559" cy="384726"/>
          </a:xfrm>
          <a:prstGeom prst="rect">
            <a:avLst/>
          </a:prstGeom>
          <a:solidFill>
            <a:srgbClr val="00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4" name="Rectangle 20"/>
          <p:cNvSpPr>
            <a:spLocks noChangeArrowheads="1"/>
          </p:cNvSpPr>
          <p:nvPr/>
        </p:nvSpPr>
        <p:spPr bwMode="auto">
          <a:xfrm>
            <a:off x="5018015" y="3139274"/>
            <a:ext cx="349559" cy="409547"/>
          </a:xfrm>
          <a:prstGeom prst="rect">
            <a:avLst/>
          </a:prstGeom>
          <a:solidFill>
            <a:srgbClr val="00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5" name="Rectangle 21"/>
          <p:cNvSpPr>
            <a:spLocks noChangeArrowheads="1"/>
          </p:cNvSpPr>
          <p:nvPr/>
        </p:nvSpPr>
        <p:spPr bwMode="auto">
          <a:xfrm>
            <a:off x="5879124" y="3162716"/>
            <a:ext cx="336771" cy="410927"/>
          </a:xfrm>
          <a:prstGeom prst="rect">
            <a:avLst/>
          </a:prstGeom>
          <a:solidFill>
            <a:srgbClr val="00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6" name="Rectangle 22"/>
          <p:cNvSpPr>
            <a:spLocks noChangeArrowheads="1"/>
          </p:cNvSpPr>
          <p:nvPr/>
        </p:nvSpPr>
        <p:spPr bwMode="auto">
          <a:xfrm>
            <a:off x="6727446" y="3055157"/>
            <a:ext cx="349559" cy="409548"/>
          </a:xfrm>
          <a:prstGeom prst="rect">
            <a:avLst/>
          </a:prstGeom>
          <a:solidFill>
            <a:srgbClr val="00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7" name="Rectangle 23"/>
          <p:cNvSpPr>
            <a:spLocks noChangeArrowheads="1"/>
          </p:cNvSpPr>
          <p:nvPr/>
        </p:nvSpPr>
        <p:spPr bwMode="auto">
          <a:xfrm>
            <a:off x="7588555" y="3030336"/>
            <a:ext cx="349559" cy="409548"/>
          </a:xfrm>
          <a:prstGeom prst="rect">
            <a:avLst/>
          </a:prstGeom>
          <a:solidFill>
            <a:srgbClr val="00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8" name="Rectangle 24"/>
          <p:cNvSpPr>
            <a:spLocks noChangeArrowheads="1"/>
          </p:cNvSpPr>
          <p:nvPr/>
        </p:nvSpPr>
        <p:spPr bwMode="auto">
          <a:xfrm>
            <a:off x="8449665" y="2982073"/>
            <a:ext cx="349559" cy="421958"/>
          </a:xfrm>
          <a:prstGeom prst="rect">
            <a:avLst/>
          </a:prstGeom>
          <a:solidFill>
            <a:srgbClr val="00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29" name="Rectangle 25"/>
          <p:cNvSpPr>
            <a:spLocks noChangeArrowheads="1"/>
          </p:cNvSpPr>
          <p:nvPr/>
        </p:nvSpPr>
        <p:spPr bwMode="auto">
          <a:xfrm>
            <a:off x="3295796" y="2958630"/>
            <a:ext cx="349559" cy="432990"/>
          </a:xfrm>
          <a:prstGeom prst="rect">
            <a:avLst/>
          </a:prstGeom>
          <a:solidFill>
            <a:srgbClr val="FF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30" name="Rectangle 26"/>
          <p:cNvSpPr>
            <a:spLocks noChangeArrowheads="1"/>
          </p:cNvSpPr>
          <p:nvPr/>
        </p:nvSpPr>
        <p:spPr bwMode="auto">
          <a:xfrm>
            <a:off x="4156906" y="2729726"/>
            <a:ext cx="349559" cy="602601"/>
          </a:xfrm>
          <a:prstGeom prst="rect">
            <a:avLst/>
          </a:prstGeom>
          <a:solidFill>
            <a:srgbClr val="FF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31" name="Rectangle 27"/>
          <p:cNvSpPr>
            <a:spLocks noChangeArrowheads="1"/>
          </p:cNvSpPr>
          <p:nvPr/>
        </p:nvSpPr>
        <p:spPr bwMode="auto">
          <a:xfrm>
            <a:off x="5018015" y="2488409"/>
            <a:ext cx="349559" cy="650864"/>
          </a:xfrm>
          <a:prstGeom prst="rect">
            <a:avLst/>
          </a:prstGeom>
          <a:solidFill>
            <a:srgbClr val="FF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32" name="Rectangle 28"/>
          <p:cNvSpPr>
            <a:spLocks noChangeArrowheads="1"/>
          </p:cNvSpPr>
          <p:nvPr/>
        </p:nvSpPr>
        <p:spPr bwMode="auto">
          <a:xfrm>
            <a:off x="5879124" y="2236062"/>
            <a:ext cx="336771" cy="926653"/>
          </a:xfrm>
          <a:prstGeom prst="rect">
            <a:avLst/>
          </a:prstGeom>
          <a:solidFill>
            <a:srgbClr val="FF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33" name="Rectangle 29"/>
          <p:cNvSpPr>
            <a:spLocks noChangeArrowheads="1"/>
          </p:cNvSpPr>
          <p:nvPr/>
        </p:nvSpPr>
        <p:spPr bwMode="auto">
          <a:xfrm>
            <a:off x="6727446" y="1994747"/>
            <a:ext cx="349559" cy="1060411"/>
          </a:xfrm>
          <a:prstGeom prst="rect">
            <a:avLst/>
          </a:prstGeom>
          <a:solidFill>
            <a:srgbClr val="FF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34" name="Rectangle 30"/>
          <p:cNvSpPr>
            <a:spLocks noChangeArrowheads="1"/>
          </p:cNvSpPr>
          <p:nvPr/>
        </p:nvSpPr>
        <p:spPr bwMode="auto">
          <a:xfrm>
            <a:off x="7588555" y="1801693"/>
            <a:ext cx="349559" cy="1228642"/>
          </a:xfrm>
          <a:prstGeom prst="rect">
            <a:avLst/>
          </a:prstGeom>
          <a:solidFill>
            <a:srgbClr val="FF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35" name="Rectangle 31"/>
          <p:cNvSpPr>
            <a:spLocks noChangeArrowheads="1"/>
          </p:cNvSpPr>
          <p:nvPr/>
        </p:nvSpPr>
        <p:spPr bwMode="auto">
          <a:xfrm>
            <a:off x="8449665" y="1753430"/>
            <a:ext cx="349559" cy="1228643"/>
          </a:xfrm>
          <a:prstGeom prst="rect">
            <a:avLst/>
          </a:prstGeom>
          <a:solidFill>
            <a:srgbClr val="FF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36" name="Line 41"/>
          <p:cNvSpPr>
            <a:spLocks noChangeShapeType="1"/>
          </p:cNvSpPr>
          <p:nvPr/>
        </p:nvSpPr>
        <p:spPr bwMode="auto">
          <a:xfrm>
            <a:off x="3047126" y="4886401"/>
            <a:ext cx="6013557" cy="137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 name="Group 133"/>
          <p:cNvGrpSpPr>
            <a:grpSpLocks/>
          </p:cNvGrpSpPr>
          <p:nvPr/>
        </p:nvGrpSpPr>
        <p:grpSpPr bwMode="auto">
          <a:xfrm>
            <a:off x="2995970" y="1441788"/>
            <a:ext cx="125046" cy="3447371"/>
            <a:chOff x="4945" y="975"/>
            <a:chExt cx="88" cy="2500"/>
          </a:xfrm>
        </p:grpSpPr>
        <p:sp>
          <p:nvSpPr>
            <p:cNvPr id="90" name="Line 42"/>
            <p:cNvSpPr>
              <a:spLocks noChangeShapeType="1"/>
            </p:cNvSpPr>
            <p:nvPr/>
          </p:nvSpPr>
          <p:spPr bwMode="auto">
            <a:xfrm>
              <a:off x="4989" y="975"/>
              <a:ext cx="1" cy="249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43"/>
            <p:cNvSpPr>
              <a:spLocks noChangeShapeType="1"/>
            </p:cNvSpPr>
            <p:nvPr/>
          </p:nvSpPr>
          <p:spPr bwMode="auto">
            <a:xfrm>
              <a:off x="4954" y="3474"/>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44"/>
            <p:cNvSpPr>
              <a:spLocks noChangeShapeType="1"/>
            </p:cNvSpPr>
            <p:nvPr/>
          </p:nvSpPr>
          <p:spPr bwMode="auto">
            <a:xfrm>
              <a:off x="4954" y="3238"/>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45"/>
            <p:cNvSpPr>
              <a:spLocks noChangeShapeType="1"/>
            </p:cNvSpPr>
            <p:nvPr/>
          </p:nvSpPr>
          <p:spPr bwMode="auto">
            <a:xfrm>
              <a:off x="4954" y="3002"/>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46"/>
            <p:cNvSpPr>
              <a:spLocks noChangeShapeType="1"/>
            </p:cNvSpPr>
            <p:nvPr/>
          </p:nvSpPr>
          <p:spPr bwMode="auto">
            <a:xfrm>
              <a:off x="4954" y="2766"/>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47"/>
            <p:cNvSpPr>
              <a:spLocks noChangeShapeType="1"/>
            </p:cNvSpPr>
            <p:nvPr/>
          </p:nvSpPr>
          <p:spPr bwMode="auto">
            <a:xfrm>
              <a:off x="4954" y="2530"/>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48"/>
            <p:cNvSpPr>
              <a:spLocks noChangeShapeType="1"/>
            </p:cNvSpPr>
            <p:nvPr/>
          </p:nvSpPr>
          <p:spPr bwMode="auto">
            <a:xfrm>
              <a:off x="4954" y="2294"/>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49"/>
            <p:cNvSpPr>
              <a:spLocks noChangeShapeType="1"/>
            </p:cNvSpPr>
            <p:nvPr/>
          </p:nvSpPr>
          <p:spPr bwMode="auto">
            <a:xfrm>
              <a:off x="4954" y="2058"/>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50"/>
            <p:cNvSpPr>
              <a:spLocks noChangeShapeType="1"/>
            </p:cNvSpPr>
            <p:nvPr/>
          </p:nvSpPr>
          <p:spPr bwMode="auto">
            <a:xfrm>
              <a:off x="4954" y="1823"/>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51"/>
            <p:cNvSpPr>
              <a:spLocks noChangeShapeType="1"/>
            </p:cNvSpPr>
            <p:nvPr/>
          </p:nvSpPr>
          <p:spPr bwMode="auto">
            <a:xfrm>
              <a:off x="4954" y="1587"/>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52"/>
            <p:cNvSpPr>
              <a:spLocks noChangeShapeType="1"/>
            </p:cNvSpPr>
            <p:nvPr/>
          </p:nvSpPr>
          <p:spPr bwMode="auto">
            <a:xfrm>
              <a:off x="4954" y="1351"/>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53"/>
            <p:cNvSpPr>
              <a:spLocks noChangeShapeType="1"/>
            </p:cNvSpPr>
            <p:nvPr/>
          </p:nvSpPr>
          <p:spPr bwMode="auto">
            <a:xfrm>
              <a:off x="4954" y="1115"/>
              <a:ext cx="7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54"/>
            <p:cNvSpPr>
              <a:spLocks noChangeShapeType="1"/>
            </p:cNvSpPr>
            <p:nvPr/>
          </p:nvSpPr>
          <p:spPr bwMode="auto">
            <a:xfrm>
              <a:off x="4945" y="3474"/>
              <a:ext cx="8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55"/>
            <p:cNvSpPr>
              <a:spLocks noChangeShapeType="1"/>
            </p:cNvSpPr>
            <p:nvPr/>
          </p:nvSpPr>
          <p:spPr bwMode="auto">
            <a:xfrm>
              <a:off x="4945" y="3002"/>
              <a:ext cx="8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56"/>
            <p:cNvSpPr>
              <a:spLocks noChangeShapeType="1"/>
            </p:cNvSpPr>
            <p:nvPr/>
          </p:nvSpPr>
          <p:spPr bwMode="auto">
            <a:xfrm>
              <a:off x="4945" y="2530"/>
              <a:ext cx="8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57"/>
            <p:cNvSpPr>
              <a:spLocks noChangeShapeType="1"/>
            </p:cNvSpPr>
            <p:nvPr/>
          </p:nvSpPr>
          <p:spPr bwMode="auto">
            <a:xfrm>
              <a:off x="4945" y="2058"/>
              <a:ext cx="8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58"/>
            <p:cNvSpPr>
              <a:spLocks noChangeShapeType="1"/>
            </p:cNvSpPr>
            <p:nvPr/>
          </p:nvSpPr>
          <p:spPr bwMode="auto">
            <a:xfrm>
              <a:off x="4945" y="1587"/>
              <a:ext cx="8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59"/>
            <p:cNvSpPr>
              <a:spLocks noChangeShapeType="1"/>
            </p:cNvSpPr>
            <p:nvPr/>
          </p:nvSpPr>
          <p:spPr bwMode="auto">
            <a:xfrm>
              <a:off x="4945" y="1115"/>
              <a:ext cx="8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Freeform 60"/>
          <p:cNvSpPr>
            <a:spLocks/>
          </p:cNvSpPr>
          <p:nvPr/>
        </p:nvSpPr>
        <p:spPr bwMode="auto">
          <a:xfrm>
            <a:off x="3408052" y="2789448"/>
            <a:ext cx="125046" cy="119969"/>
          </a:xfrm>
          <a:custGeom>
            <a:avLst/>
            <a:gdLst>
              <a:gd name="T0" fmla="*/ 110886886 w 88"/>
              <a:gd name="T1" fmla="*/ 0 h 87"/>
              <a:gd name="T2" fmla="*/ 221773772 w 88"/>
              <a:gd name="T3" fmla="*/ 219255204 h 87"/>
              <a:gd name="T4" fmla="*/ 0 w 88"/>
              <a:gd name="T5" fmla="*/ 219255204 h 87"/>
              <a:gd name="T6" fmla="*/ 110886886 w 88"/>
              <a:gd name="T7" fmla="*/ 0 h 87"/>
              <a:gd name="T8" fmla="*/ 0 60000 65536"/>
              <a:gd name="T9" fmla="*/ 0 60000 65536"/>
              <a:gd name="T10" fmla="*/ 0 60000 65536"/>
              <a:gd name="T11" fmla="*/ 0 60000 65536"/>
              <a:gd name="T12" fmla="*/ 0 w 88"/>
              <a:gd name="T13" fmla="*/ 0 h 87"/>
              <a:gd name="T14" fmla="*/ 88 w 88"/>
              <a:gd name="T15" fmla="*/ 87 h 87"/>
            </a:gdLst>
            <a:ahLst/>
            <a:cxnLst>
              <a:cxn ang="T8">
                <a:pos x="T0" y="T1"/>
              </a:cxn>
              <a:cxn ang="T9">
                <a:pos x="T2" y="T3"/>
              </a:cxn>
              <a:cxn ang="T10">
                <a:pos x="T4" y="T5"/>
              </a:cxn>
              <a:cxn ang="T11">
                <a:pos x="T6" y="T7"/>
              </a:cxn>
            </a:cxnLst>
            <a:rect l="T12" t="T13" r="T14" b="T15"/>
            <a:pathLst>
              <a:path w="88" h="87">
                <a:moveTo>
                  <a:pt x="44" y="0"/>
                </a:moveTo>
                <a:lnTo>
                  <a:pt x="88" y="87"/>
                </a:lnTo>
                <a:lnTo>
                  <a:pt x="0" y="87"/>
                </a:lnTo>
                <a:lnTo>
                  <a:pt x="44" y="0"/>
                </a:lnTo>
                <a:close/>
              </a:path>
            </a:pathLst>
          </a:custGeom>
          <a:solidFill>
            <a:srgbClr val="000000"/>
          </a:solidFill>
          <a:ln w="14288">
            <a:solidFill>
              <a:srgbClr val="000000"/>
            </a:solidFill>
            <a:prstDash val="solid"/>
            <a:round/>
            <a:headEnd/>
            <a:tailEnd/>
          </a:ln>
        </p:spPr>
        <p:txBody>
          <a:bodyPr/>
          <a:lstStyle/>
          <a:p>
            <a:endParaRPr lang="en-US"/>
          </a:p>
        </p:txBody>
      </p:sp>
      <p:sp>
        <p:nvSpPr>
          <p:cNvPr id="39" name="Freeform 61"/>
          <p:cNvSpPr>
            <a:spLocks/>
          </p:cNvSpPr>
          <p:nvPr/>
        </p:nvSpPr>
        <p:spPr bwMode="auto">
          <a:xfrm>
            <a:off x="4269162" y="2320078"/>
            <a:ext cx="125046" cy="119969"/>
          </a:xfrm>
          <a:custGeom>
            <a:avLst/>
            <a:gdLst>
              <a:gd name="T0" fmla="*/ 110886886 w 88"/>
              <a:gd name="T1" fmla="*/ 0 h 87"/>
              <a:gd name="T2" fmla="*/ 221773772 w 88"/>
              <a:gd name="T3" fmla="*/ 219255204 h 87"/>
              <a:gd name="T4" fmla="*/ 0 w 88"/>
              <a:gd name="T5" fmla="*/ 219255204 h 87"/>
              <a:gd name="T6" fmla="*/ 110886886 w 88"/>
              <a:gd name="T7" fmla="*/ 0 h 87"/>
              <a:gd name="T8" fmla="*/ 0 60000 65536"/>
              <a:gd name="T9" fmla="*/ 0 60000 65536"/>
              <a:gd name="T10" fmla="*/ 0 60000 65536"/>
              <a:gd name="T11" fmla="*/ 0 60000 65536"/>
              <a:gd name="T12" fmla="*/ 0 w 88"/>
              <a:gd name="T13" fmla="*/ 0 h 87"/>
              <a:gd name="T14" fmla="*/ 88 w 88"/>
              <a:gd name="T15" fmla="*/ 87 h 87"/>
            </a:gdLst>
            <a:ahLst/>
            <a:cxnLst>
              <a:cxn ang="T8">
                <a:pos x="T0" y="T1"/>
              </a:cxn>
              <a:cxn ang="T9">
                <a:pos x="T2" y="T3"/>
              </a:cxn>
              <a:cxn ang="T10">
                <a:pos x="T4" y="T5"/>
              </a:cxn>
              <a:cxn ang="T11">
                <a:pos x="T6" y="T7"/>
              </a:cxn>
            </a:cxnLst>
            <a:rect l="T12" t="T13" r="T14" b="T15"/>
            <a:pathLst>
              <a:path w="88" h="87">
                <a:moveTo>
                  <a:pt x="44" y="0"/>
                </a:moveTo>
                <a:lnTo>
                  <a:pt x="88" y="87"/>
                </a:lnTo>
                <a:lnTo>
                  <a:pt x="0" y="87"/>
                </a:lnTo>
                <a:lnTo>
                  <a:pt x="44" y="0"/>
                </a:lnTo>
                <a:close/>
              </a:path>
            </a:pathLst>
          </a:custGeom>
          <a:solidFill>
            <a:srgbClr val="000000"/>
          </a:solidFill>
          <a:ln w="14288">
            <a:solidFill>
              <a:srgbClr val="000000"/>
            </a:solidFill>
            <a:prstDash val="solid"/>
            <a:round/>
            <a:headEnd/>
            <a:tailEnd/>
          </a:ln>
        </p:spPr>
        <p:txBody>
          <a:bodyPr/>
          <a:lstStyle/>
          <a:p>
            <a:endParaRPr lang="en-US"/>
          </a:p>
        </p:txBody>
      </p:sp>
      <p:sp>
        <p:nvSpPr>
          <p:cNvPr id="40" name="Freeform 62"/>
          <p:cNvSpPr>
            <a:spLocks/>
          </p:cNvSpPr>
          <p:nvPr/>
        </p:nvSpPr>
        <p:spPr bwMode="auto">
          <a:xfrm>
            <a:off x="5130272" y="1886842"/>
            <a:ext cx="125046" cy="119969"/>
          </a:xfrm>
          <a:custGeom>
            <a:avLst/>
            <a:gdLst>
              <a:gd name="T0" fmla="*/ 110886886 w 88"/>
              <a:gd name="T1" fmla="*/ 0 h 87"/>
              <a:gd name="T2" fmla="*/ 221773772 w 88"/>
              <a:gd name="T3" fmla="*/ 219255204 h 87"/>
              <a:gd name="T4" fmla="*/ 0 w 88"/>
              <a:gd name="T5" fmla="*/ 219255204 h 87"/>
              <a:gd name="T6" fmla="*/ 110886886 w 88"/>
              <a:gd name="T7" fmla="*/ 0 h 87"/>
              <a:gd name="T8" fmla="*/ 0 60000 65536"/>
              <a:gd name="T9" fmla="*/ 0 60000 65536"/>
              <a:gd name="T10" fmla="*/ 0 60000 65536"/>
              <a:gd name="T11" fmla="*/ 0 60000 65536"/>
              <a:gd name="T12" fmla="*/ 0 w 88"/>
              <a:gd name="T13" fmla="*/ 0 h 87"/>
              <a:gd name="T14" fmla="*/ 88 w 88"/>
              <a:gd name="T15" fmla="*/ 87 h 87"/>
            </a:gdLst>
            <a:ahLst/>
            <a:cxnLst>
              <a:cxn ang="T8">
                <a:pos x="T0" y="T1"/>
              </a:cxn>
              <a:cxn ang="T9">
                <a:pos x="T2" y="T3"/>
              </a:cxn>
              <a:cxn ang="T10">
                <a:pos x="T4" y="T5"/>
              </a:cxn>
              <a:cxn ang="T11">
                <a:pos x="T6" y="T7"/>
              </a:cxn>
            </a:cxnLst>
            <a:rect l="T12" t="T13" r="T14" b="T15"/>
            <a:pathLst>
              <a:path w="88" h="87">
                <a:moveTo>
                  <a:pt x="44" y="0"/>
                </a:moveTo>
                <a:lnTo>
                  <a:pt x="88" y="87"/>
                </a:lnTo>
                <a:lnTo>
                  <a:pt x="0" y="87"/>
                </a:lnTo>
                <a:lnTo>
                  <a:pt x="44" y="0"/>
                </a:lnTo>
                <a:close/>
              </a:path>
            </a:pathLst>
          </a:custGeom>
          <a:solidFill>
            <a:srgbClr val="000000"/>
          </a:solidFill>
          <a:ln w="14288">
            <a:solidFill>
              <a:srgbClr val="000000"/>
            </a:solidFill>
            <a:prstDash val="solid"/>
            <a:round/>
            <a:headEnd/>
            <a:tailEnd/>
          </a:ln>
        </p:spPr>
        <p:txBody>
          <a:bodyPr/>
          <a:lstStyle/>
          <a:p>
            <a:endParaRPr lang="en-US"/>
          </a:p>
        </p:txBody>
      </p:sp>
      <p:sp>
        <p:nvSpPr>
          <p:cNvPr id="41" name="Freeform 63"/>
          <p:cNvSpPr>
            <a:spLocks/>
          </p:cNvSpPr>
          <p:nvPr/>
        </p:nvSpPr>
        <p:spPr bwMode="auto">
          <a:xfrm>
            <a:off x="5991381" y="1456598"/>
            <a:ext cx="125046" cy="119969"/>
          </a:xfrm>
          <a:custGeom>
            <a:avLst/>
            <a:gdLst>
              <a:gd name="T0" fmla="*/ 110886886 w 88"/>
              <a:gd name="T1" fmla="*/ 0 h 87"/>
              <a:gd name="T2" fmla="*/ 221773772 w 88"/>
              <a:gd name="T3" fmla="*/ 219255204 h 87"/>
              <a:gd name="T4" fmla="*/ 0 w 88"/>
              <a:gd name="T5" fmla="*/ 219255204 h 87"/>
              <a:gd name="T6" fmla="*/ 110886886 w 88"/>
              <a:gd name="T7" fmla="*/ 0 h 87"/>
              <a:gd name="T8" fmla="*/ 0 60000 65536"/>
              <a:gd name="T9" fmla="*/ 0 60000 65536"/>
              <a:gd name="T10" fmla="*/ 0 60000 65536"/>
              <a:gd name="T11" fmla="*/ 0 60000 65536"/>
              <a:gd name="T12" fmla="*/ 0 w 88"/>
              <a:gd name="T13" fmla="*/ 0 h 87"/>
              <a:gd name="T14" fmla="*/ 88 w 88"/>
              <a:gd name="T15" fmla="*/ 87 h 87"/>
            </a:gdLst>
            <a:ahLst/>
            <a:cxnLst>
              <a:cxn ang="T8">
                <a:pos x="T0" y="T1"/>
              </a:cxn>
              <a:cxn ang="T9">
                <a:pos x="T2" y="T3"/>
              </a:cxn>
              <a:cxn ang="T10">
                <a:pos x="T4" y="T5"/>
              </a:cxn>
              <a:cxn ang="T11">
                <a:pos x="T6" y="T7"/>
              </a:cxn>
            </a:cxnLst>
            <a:rect l="T12" t="T13" r="T14" b="T15"/>
            <a:pathLst>
              <a:path w="88" h="87">
                <a:moveTo>
                  <a:pt x="44" y="0"/>
                </a:moveTo>
                <a:lnTo>
                  <a:pt x="88" y="87"/>
                </a:lnTo>
                <a:lnTo>
                  <a:pt x="0" y="87"/>
                </a:lnTo>
                <a:lnTo>
                  <a:pt x="44" y="0"/>
                </a:lnTo>
                <a:close/>
              </a:path>
            </a:pathLst>
          </a:custGeom>
          <a:solidFill>
            <a:srgbClr val="000000"/>
          </a:solidFill>
          <a:ln w="14288">
            <a:solidFill>
              <a:srgbClr val="000000"/>
            </a:solidFill>
            <a:prstDash val="solid"/>
            <a:round/>
            <a:headEnd/>
            <a:tailEnd/>
          </a:ln>
        </p:spPr>
        <p:txBody>
          <a:bodyPr/>
          <a:lstStyle/>
          <a:p>
            <a:endParaRPr lang="en-US"/>
          </a:p>
        </p:txBody>
      </p:sp>
      <p:sp>
        <p:nvSpPr>
          <p:cNvPr id="42" name="Freeform 64"/>
          <p:cNvSpPr>
            <a:spLocks/>
          </p:cNvSpPr>
          <p:nvPr/>
        </p:nvSpPr>
        <p:spPr bwMode="auto">
          <a:xfrm>
            <a:off x="6852490" y="1383514"/>
            <a:ext cx="125046" cy="121347"/>
          </a:xfrm>
          <a:custGeom>
            <a:avLst/>
            <a:gdLst>
              <a:gd name="T0" fmla="*/ 110886886 w 88"/>
              <a:gd name="T1" fmla="*/ 0 h 88"/>
              <a:gd name="T2" fmla="*/ 221773772 w 88"/>
              <a:gd name="T3" fmla="*/ 221773772 h 88"/>
              <a:gd name="T4" fmla="*/ 0 w 88"/>
              <a:gd name="T5" fmla="*/ 221773772 h 88"/>
              <a:gd name="T6" fmla="*/ 110886886 w 88"/>
              <a:gd name="T7" fmla="*/ 0 h 88"/>
              <a:gd name="T8" fmla="*/ 0 60000 65536"/>
              <a:gd name="T9" fmla="*/ 0 60000 65536"/>
              <a:gd name="T10" fmla="*/ 0 60000 65536"/>
              <a:gd name="T11" fmla="*/ 0 60000 65536"/>
              <a:gd name="T12" fmla="*/ 0 w 88"/>
              <a:gd name="T13" fmla="*/ 0 h 88"/>
              <a:gd name="T14" fmla="*/ 88 w 88"/>
              <a:gd name="T15" fmla="*/ 88 h 88"/>
            </a:gdLst>
            <a:ahLst/>
            <a:cxnLst>
              <a:cxn ang="T8">
                <a:pos x="T0" y="T1"/>
              </a:cxn>
              <a:cxn ang="T9">
                <a:pos x="T2" y="T3"/>
              </a:cxn>
              <a:cxn ang="T10">
                <a:pos x="T4" y="T5"/>
              </a:cxn>
              <a:cxn ang="T11">
                <a:pos x="T6" y="T7"/>
              </a:cxn>
            </a:cxnLst>
            <a:rect l="T12" t="T13" r="T14" b="T15"/>
            <a:pathLst>
              <a:path w="88" h="88">
                <a:moveTo>
                  <a:pt x="44" y="0"/>
                </a:moveTo>
                <a:lnTo>
                  <a:pt x="88" y="88"/>
                </a:lnTo>
                <a:lnTo>
                  <a:pt x="0" y="88"/>
                </a:lnTo>
                <a:lnTo>
                  <a:pt x="44" y="0"/>
                </a:lnTo>
                <a:close/>
              </a:path>
            </a:pathLst>
          </a:custGeom>
          <a:solidFill>
            <a:srgbClr val="000000"/>
          </a:solidFill>
          <a:ln w="14288">
            <a:solidFill>
              <a:srgbClr val="000000"/>
            </a:solidFill>
            <a:prstDash val="solid"/>
            <a:round/>
            <a:headEnd/>
            <a:tailEnd/>
          </a:ln>
        </p:spPr>
        <p:txBody>
          <a:bodyPr/>
          <a:lstStyle/>
          <a:p>
            <a:endParaRPr lang="en-US"/>
          </a:p>
        </p:txBody>
      </p:sp>
      <p:sp>
        <p:nvSpPr>
          <p:cNvPr id="43" name="Freeform 65"/>
          <p:cNvSpPr>
            <a:spLocks/>
          </p:cNvSpPr>
          <p:nvPr/>
        </p:nvSpPr>
        <p:spPr bwMode="auto">
          <a:xfrm>
            <a:off x="7713600" y="1360071"/>
            <a:ext cx="125046" cy="119969"/>
          </a:xfrm>
          <a:custGeom>
            <a:avLst/>
            <a:gdLst>
              <a:gd name="T0" fmla="*/ 110886886 w 88"/>
              <a:gd name="T1" fmla="*/ 0 h 87"/>
              <a:gd name="T2" fmla="*/ 221773772 w 88"/>
              <a:gd name="T3" fmla="*/ 219255204 h 87"/>
              <a:gd name="T4" fmla="*/ 0 w 88"/>
              <a:gd name="T5" fmla="*/ 219255204 h 87"/>
              <a:gd name="T6" fmla="*/ 110886886 w 88"/>
              <a:gd name="T7" fmla="*/ 0 h 87"/>
              <a:gd name="T8" fmla="*/ 0 60000 65536"/>
              <a:gd name="T9" fmla="*/ 0 60000 65536"/>
              <a:gd name="T10" fmla="*/ 0 60000 65536"/>
              <a:gd name="T11" fmla="*/ 0 60000 65536"/>
              <a:gd name="T12" fmla="*/ 0 w 88"/>
              <a:gd name="T13" fmla="*/ 0 h 87"/>
              <a:gd name="T14" fmla="*/ 88 w 88"/>
              <a:gd name="T15" fmla="*/ 87 h 87"/>
            </a:gdLst>
            <a:ahLst/>
            <a:cxnLst>
              <a:cxn ang="T8">
                <a:pos x="T0" y="T1"/>
              </a:cxn>
              <a:cxn ang="T9">
                <a:pos x="T2" y="T3"/>
              </a:cxn>
              <a:cxn ang="T10">
                <a:pos x="T4" y="T5"/>
              </a:cxn>
              <a:cxn ang="T11">
                <a:pos x="T6" y="T7"/>
              </a:cxn>
            </a:cxnLst>
            <a:rect l="T12" t="T13" r="T14" b="T15"/>
            <a:pathLst>
              <a:path w="88" h="87">
                <a:moveTo>
                  <a:pt x="44" y="0"/>
                </a:moveTo>
                <a:lnTo>
                  <a:pt x="88" y="87"/>
                </a:lnTo>
                <a:lnTo>
                  <a:pt x="0" y="87"/>
                </a:lnTo>
                <a:lnTo>
                  <a:pt x="44" y="0"/>
                </a:lnTo>
                <a:close/>
              </a:path>
            </a:pathLst>
          </a:custGeom>
          <a:solidFill>
            <a:srgbClr val="000000"/>
          </a:solidFill>
          <a:ln w="14288">
            <a:solidFill>
              <a:srgbClr val="000000"/>
            </a:solidFill>
            <a:prstDash val="solid"/>
            <a:round/>
            <a:headEnd/>
            <a:tailEnd/>
          </a:ln>
        </p:spPr>
        <p:txBody>
          <a:bodyPr/>
          <a:lstStyle/>
          <a:p>
            <a:endParaRPr lang="en-US"/>
          </a:p>
        </p:txBody>
      </p:sp>
      <p:sp>
        <p:nvSpPr>
          <p:cNvPr id="44" name="Freeform 66"/>
          <p:cNvSpPr>
            <a:spLocks/>
          </p:cNvSpPr>
          <p:nvPr/>
        </p:nvSpPr>
        <p:spPr bwMode="auto">
          <a:xfrm>
            <a:off x="8574709" y="1360071"/>
            <a:ext cx="125046" cy="119969"/>
          </a:xfrm>
          <a:custGeom>
            <a:avLst/>
            <a:gdLst>
              <a:gd name="T0" fmla="*/ 110886886 w 88"/>
              <a:gd name="T1" fmla="*/ 0 h 87"/>
              <a:gd name="T2" fmla="*/ 221773772 w 88"/>
              <a:gd name="T3" fmla="*/ 219255204 h 87"/>
              <a:gd name="T4" fmla="*/ 0 w 88"/>
              <a:gd name="T5" fmla="*/ 219255204 h 87"/>
              <a:gd name="T6" fmla="*/ 110886886 w 88"/>
              <a:gd name="T7" fmla="*/ 0 h 87"/>
              <a:gd name="T8" fmla="*/ 0 60000 65536"/>
              <a:gd name="T9" fmla="*/ 0 60000 65536"/>
              <a:gd name="T10" fmla="*/ 0 60000 65536"/>
              <a:gd name="T11" fmla="*/ 0 60000 65536"/>
              <a:gd name="T12" fmla="*/ 0 w 88"/>
              <a:gd name="T13" fmla="*/ 0 h 87"/>
              <a:gd name="T14" fmla="*/ 88 w 88"/>
              <a:gd name="T15" fmla="*/ 87 h 87"/>
            </a:gdLst>
            <a:ahLst/>
            <a:cxnLst>
              <a:cxn ang="T8">
                <a:pos x="T0" y="T1"/>
              </a:cxn>
              <a:cxn ang="T9">
                <a:pos x="T2" y="T3"/>
              </a:cxn>
              <a:cxn ang="T10">
                <a:pos x="T4" y="T5"/>
              </a:cxn>
              <a:cxn ang="T11">
                <a:pos x="T6" y="T7"/>
              </a:cxn>
            </a:cxnLst>
            <a:rect l="T12" t="T13" r="T14" b="T15"/>
            <a:pathLst>
              <a:path w="88" h="87">
                <a:moveTo>
                  <a:pt x="44" y="0"/>
                </a:moveTo>
                <a:lnTo>
                  <a:pt x="88" y="87"/>
                </a:lnTo>
                <a:lnTo>
                  <a:pt x="0" y="87"/>
                </a:lnTo>
                <a:lnTo>
                  <a:pt x="44" y="0"/>
                </a:lnTo>
                <a:close/>
              </a:path>
            </a:pathLst>
          </a:custGeom>
          <a:solidFill>
            <a:srgbClr val="000000"/>
          </a:solidFill>
          <a:ln w="14288">
            <a:solidFill>
              <a:srgbClr val="000000"/>
            </a:solidFill>
            <a:prstDash val="solid"/>
            <a:round/>
            <a:headEnd/>
            <a:tailEnd/>
          </a:ln>
        </p:spPr>
        <p:txBody>
          <a:bodyPr/>
          <a:lstStyle/>
          <a:p>
            <a:endParaRPr lang="en-US"/>
          </a:p>
        </p:txBody>
      </p:sp>
      <p:sp>
        <p:nvSpPr>
          <p:cNvPr id="45" name="Rectangle 75"/>
          <p:cNvSpPr>
            <a:spLocks noChangeArrowheads="1"/>
          </p:cNvSpPr>
          <p:nvPr/>
        </p:nvSpPr>
        <p:spPr bwMode="auto">
          <a:xfrm>
            <a:off x="3255706" y="5018780"/>
            <a:ext cx="4648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300" b="1" dirty="0">
                <a:solidFill>
                  <a:srgbClr val="000000"/>
                </a:solidFill>
              </a:rPr>
              <a:t>$3.0M</a:t>
            </a:r>
            <a:endParaRPr lang="en-US" altLang="en-US" sz="1800" dirty="0"/>
          </a:p>
        </p:txBody>
      </p:sp>
      <p:sp>
        <p:nvSpPr>
          <p:cNvPr id="46" name="Rectangle 76"/>
          <p:cNvSpPr>
            <a:spLocks noChangeArrowheads="1"/>
          </p:cNvSpPr>
          <p:nvPr/>
        </p:nvSpPr>
        <p:spPr bwMode="auto">
          <a:xfrm>
            <a:off x="4115167" y="5018780"/>
            <a:ext cx="4648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300" b="1" dirty="0">
                <a:solidFill>
                  <a:srgbClr val="000000"/>
                </a:solidFill>
              </a:rPr>
              <a:t>$3.5M</a:t>
            </a:r>
            <a:endParaRPr lang="en-US" altLang="en-US" sz="1800" dirty="0"/>
          </a:p>
        </p:txBody>
      </p:sp>
      <p:sp>
        <p:nvSpPr>
          <p:cNvPr id="47" name="Rectangle 77"/>
          <p:cNvSpPr>
            <a:spLocks noChangeArrowheads="1"/>
          </p:cNvSpPr>
          <p:nvPr/>
        </p:nvSpPr>
        <p:spPr bwMode="auto">
          <a:xfrm>
            <a:off x="4974628" y="5018780"/>
            <a:ext cx="4648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300" b="1" dirty="0">
                <a:solidFill>
                  <a:srgbClr val="000000"/>
                </a:solidFill>
              </a:rPr>
              <a:t>$4.0M</a:t>
            </a:r>
            <a:endParaRPr lang="en-US" altLang="en-US" sz="1800" dirty="0"/>
          </a:p>
        </p:txBody>
      </p:sp>
      <p:sp>
        <p:nvSpPr>
          <p:cNvPr id="48" name="Rectangle 78"/>
          <p:cNvSpPr>
            <a:spLocks noChangeArrowheads="1"/>
          </p:cNvSpPr>
          <p:nvPr/>
        </p:nvSpPr>
        <p:spPr bwMode="auto">
          <a:xfrm>
            <a:off x="5834089" y="5018780"/>
            <a:ext cx="4648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300" b="1" dirty="0">
                <a:solidFill>
                  <a:srgbClr val="000000"/>
                </a:solidFill>
              </a:rPr>
              <a:t>$4.5M</a:t>
            </a:r>
            <a:endParaRPr lang="en-US" altLang="en-US" sz="1800" dirty="0"/>
          </a:p>
        </p:txBody>
      </p:sp>
      <p:sp>
        <p:nvSpPr>
          <p:cNvPr id="49" name="Rectangle 79"/>
          <p:cNvSpPr>
            <a:spLocks noChangeArrowheads="1"/>
          </p:cNvSpPr>
          <p:nvPr/>
        </p:nvSpPr>
        <p:spPr bwMode="auto">
          <a:xfrm>
            <a:off x="6693550" y="5018780"/>
            <a:ext cx="4648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300" b="1" dirty="0">
                <a:solidFill>
                  <a:srgbClr val="000000"/>
                </a:solidFill>
              </a:rPr>
              <a:t>$5.0M</a:t>
            </a:r>
            <a:endParaRPr lang="en-US" altLang="en-US" sz="1800" dirty="0"/>
          </a:p>
        </p:txBody>
      </p:sp>
      <p:sp>
        <p:nvSpPr>
          <p:cNvPr id="50" name="Rectangle 80"/>
          <p:cNvSpPr>
            <a:spLocks noChangeArrowheads="1"/>
          </p:cNvSpPr>
          <p:nvPr/>
        </p:nvSpPr>
        <p:spPr bwMode="auto">
          <a:xfrm>
            <a:off x="7553011" y="5018780"/>
            <a:ext cx="4648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300" b="1" dirty="0">
                <a:solidFill>
                  <a:srgbClr val="000000"/>
                </a:solidFill>
              </a:rPr>
              <a:t>$5.5M</a:t>
            </a:r>
            <a:endParaRPr lang="en-US" altLang="en-US" sz="1800" dirty="0"/>
          </a:p>
        </p:txBody>
      </p:sp>
      <p:sp>
        <p:nvSpPr>
          <p:cNvPr id="51" name="Rectangle 81"/>
          <p:cNvSpPr>
            <a:spLocks noChangeArrowheads="1"/>
          </p:cNvSpPr>
          <p:nvPr/>
        </p:nvSpPr>
        <p:spPr bwMode="auto">
          <a:xfrm>
            <a:off x="8412475" y="5018780"/>
            <a:ext cx="4648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300" b="1" dirty="0">
                <a:solidFill>
                  <a:srgbClr val="000000"/>
                </a:solidFill>
              </a:rPr>
              <a:t>$6.0M</a:t>
            </a:r>
            <a:endParaRPr lang="en-US" altLang="en-US" sz="1800" dirty="0"/>
          </a:p>
        </p:txBody>
      </p:sp>
      <p:sp>
        <p:nvSpPr>
          <p:cNvPr id="52" name="Rectangle 82"/>
          <p:cNvSpPr>
            <a:spLocks noChangeArrowheads="1"/>
          </p:cNvSpPr>
          <p:nvPr/>
        </p:nvSpPr>
        <p:spPr bwMode="auto">
          <a:xfrm>
            <a:off x="5450596" y="5294543"/>
            <a:ext cx="12968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500" b="1" dirty="0">
                <a:solidFill>
                  <a:srgbClr val="000000"/>
                </a:solidFill>
              </a:rPr>
              <a:t>Cost Brackets</a:t>
            </a:r>
            <a:endParaRPr lang="en-US" altLang="en-US" sz="1800" dirty="0"/>
          </a:p>
        </p:txBody>
      </p:sp>
      <p:grpSp>
        <p:nvGrpSpPr>
          <p:cNvPr id="53" name="Group 136"/>
          <p:cNvGrpSpPr>
            <a:grpSpLocks/>
          </p:cNvGrpSpPr>
          <p:nvPr/>
        </p:nvGrpSpPr>
        <p:grpSpPr bwMode="auto">
          <a:xfrm>
            <a:off x="2592415" y="1512114"/>
            <a:ext cx="449027" cy="3530108"/>
            <a:chOff x="5130" y="1036"/>
            <a:chExt cx="316" cy="2560"/>
          </a:xfrm>
        </p:grpSpPr>
        <p:sp>
          <p:nvSpPr>
            <p:cNvPr id="84" name="Rectangle 84"/>
            <p:cNvSpPr>
              <a:spLocks noChangeArrowheads="1"/>
            </p:cNvSpPr>
            <p:nvPr/>
          </p:nvSpPr>
          <p:spPr bwMode="auto">
            <a:xfrm>
              <a:off x="5130" y="3395"/>
              <a:ext cx="31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800" b="1">
                  <a:solidFill>
                    <a:srgbClr val="000000"/>
                  </a:solidFill>
                </a:rPr>
                <a:t>0.30</a:t>
              </a:r>
              <a:endParaRPr lang="en-US" altLang="en-US" sz="1800"/>
            </a:p>
          </p:txBody>
        </p:sp>
        <p:sp>
          <p:nvSpPr>
            <p:cNvPr id="85" name="Rectangle 85"/>
            <p:cNvSpPr>
              <a:spLocks noChangeArrowheads="1"/>
            </p:cNvSpPr>
            <p:nvPr/>
          </p:nvSpPr>
          <p:spPr bwMode="auto">
            <a:xfrm>
              <a:off x="5130" y="2923"/>
              <a:ext cx="31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800" b="1">
                  <a:solidFill>
                    <a:srgbClr val="000000"/>
                  </a:solidFill>
                </a:rPr>
                <a:t>0.40</a:t>
              </a:r>
              <a:endParaRPr lang="en-US" altLang="en-US" sz="1800"/>
            </a:p>
          </p:txBody>
        </p:sp>
        <p:sp>
          <p:nvSpPr>
            <p:cNvPr id="86" name="Rectangle 86"/>
            <p:cNvSpPr>
              <a:spLocks noChangeArrowheads="1"/>
            </p:cNvSpPr>
            <p:nvPr/>
          </p:nvSpPr>
          <p:spPr bwMode="auto">
            <a:xfrm>
              <a:off x="5130" y="2452"/>
              <a:ext cx="31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800" b="1">
                  <a:solidFill>
                    <a:srgbClr val="000000"/>
                  </a:solidFill>
                </a:rPr>
                <a:t>0.50</a:t>
              </a:r>
              <a:endParaRPr lang="en-US" altLang="en-US" sz="1800"/>
            </a:p>
          </p:txBody>
        </p:sp>
        <p:sp>
          <p:nvSpPr>
            <p:cNvPr id="87" name="Rectangle 87"/>
            <p:cNvSpPr>
              <a:spLocks noChangeArrowheads="1"/>
            </p:cNvSpPr>
            <p:nvPr/>
          </p:nvSpPr>
          <p:spPr bwMode="auto">
            <a:xfrm>
              <a:off x="5130" y="1980"/>
              <a:ext cx="31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800" b="1">
                  <a:solidFill>
                    <a:srgbClr val="000000"/>
                  </a:solidFill>
                </a:rPr>
                <a:t>0.60</a:t>
              </a:r>
              <a:endParaRPr lang="en-US" altLang="en-US" sz="1800"/>
            </a:p>
          </p:txBody>
        </p:sp>
        <p:sp>
          <p:nvSpPr>
            <p:cNvPr id="88" name="Rectangle 88"/>
            <p:cNvSpPr>
              <a:spLocks noChangeArrowheads="1"/>
            </p:cNvSpPr>
            <p:nvPr/>
          </p:nvSpPr>
          <p:spPr bwMode="auto">
            <a:xfrm>
              <a:off x="5130" y="1508"/>
              <a:ext cx="31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800" b="1">
                  <a:solidFill>
                    <a:srgbClr val="000000"/>
                  </a:solidFill>
                </a:rPr>
                <a:t>0.70</a:t>
              </a:r>
              <a:endParaRPr lang="en-US" altLang="en-US" sz="1800"/>
            </a:p>
          </p:txBody>
        </p:sp>
        <p:sp>
          <p:nvSpPr>
            <p:cNvPr id="89" name="Rectangle 89"/>
            <p:cNvSpPr>
              <a:spLocks noChangeArrowheads="1"/>
            </p:cNvSpPr>
            <p:nvPr/>
          </p:nvSpPr>
          <p:spPr bwMode="auto">
            <a:xfrm>
              <a:off x="5130" y="1036"/>
              <a:ext cx="31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800" b="1">
                  <a:solidFill>
                    <a:srgbClr val="000000"/>
                  </a:solidFill>
                </a:rPr>
                <a:t>0.80</a:t>
              </a:r>
              <a:endParaRPr lang="en-US" altLang="en-US" sz="1800"/>
            </a:p>
          </p:txBody>
        </p:sp>
      </p:grpSp>
      <p:sp>
        <p:nvSpPr>
          <p:cNvPr id="54" name="Rectangle 90"/>
          <p:cNvSpPr>
            <a:spLocks noChangeArrowheads="1"/>
          </p:cNvSpPr>
          <p:nvPr/>
        </p:nvSpPr>
        <p:spPr bwMode="auto">
          <a:xfrm rot="16200000">
            <a:off x="1374296" y="3065585"/>
            <a:ext cx="19493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800" b="1" dirty="0">
                <a:solidFill>
                  <a:srgbClr val="000000"/>
                </a:solidFill>
              </a:rPr>
              <a:t>Operational Value</a:t>
            </a:r>
            <a:endParaRPr lang="en-US" altLang="en-US" sz="1800" dirty="0"/>
          </a:p>
        </p:txBody>
      </p:sp>
      <p:sp>
        <p:nvSpPr>
          <p:cNvPr id="55" name="Rectangle 93"/>
          <p:cNvSpPr>
            <a:spLocks noChangeArrowheads="1"/>
          </p:cNvSpPr>
          <p:nvPr/>
        </p:nvSpPr>
        <p:spPr bwMode="auto">
          <a:xfrm>
            <a:off x="8929116" y="3869780"/>
            <a:ext cx="176201" cy="122727"/>
          </a:xfrm>
          <a:prstGeom prst="rect">
            <a:avLst/>
          </a:prstGeom>
          <a:solidFill>
            <a:srgbClr val="FF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56" name="Rectangle 94"/>
          <p:cNvSpPr>
            <a:spLocks noChangeArrowheads="1"/>
          </p:cNvSpPr>
          <p:nvPr/>
        </p:nvSpPr>
        <p:spPr bwMode="auto">
          <a:xfrm>
            <a:off x="9178498" y="3837291"/>
            <a:ext cx="53014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200" b="1" dirty="0">
                <a:solidFill>
                  <a:srgbClr val="000000"/>
                </a:solidFill>
              </a:rPr>
              <a:t>Vehicle</a:t>
            </a:r>
            <a:endParaRPr lang="en-US" altLang="en-US" sz="1800" dirty="0"/>
          </a:p>
        </p:txBody>
      </p:sp>
      <p:sp>
        <p:nvSpPr>
          <p:cNvPr id="57" name="Rectangle 95"/>
          <p:cNvSpPr>
            <a:spLocks noChangeArrowheads="1"/>
          </p:cNvSpPr>
          <p:nvPr/>
        </p:nvSpPr>
        <p:spPr bwMode="auto">
          <a:xfrm>
            <a:off x="8921301" y="3477240"/>
            <a:ext cx="176201" cy="122727"/>
          </a:xfrm>
          <a:prstGeom prst="rect">
            <a:avLst/>
          </a:prstGeom>
          <a:solidFill>
            <a:srgbClr val="00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58" name="Rectangle 96"/>
          <p:cNvSpPr>
            <a:spLocks noChangeArrowheads="1"/>
          </p:cNvSpPr>
          <p:nvPr/>
        </p:nvSpPr>
        <p:spPr bwMode="auto">
          <a:xfrm>
            <a:off x="9178498" y="3440321"/>
            <a:ext cx="9153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200" b="1" dirty="0">
                <a:solidFill>
                  <a:srgbClr val="000000"/>
                </a:solidFill>
              </a:rPr>
              <a:t>Survivability</a:t>
            </a:r>
            <a:endParaRPr lang="en-US" altLang="en-US" sz="1800" dirty="0"/>
          </a:p>
        </p:txBody>
      </p:sp>
      <p:sp>
        <p:nvSpPr>
          <p:cNvPr id="59" name="Rectangle 97"/>
          <p:cNvSpPr>
            <a:spLocks noChangeArrowheads="1"/>
          </p:cNvSpPr>
          <p:nvPr/>
        </p:nvSpPr>
        <p:spPr bwMode="auto">
          <a:xfrm>
            <a:off x="8918458" y="3084699"/>
            <a:ext cx="179043" cy="122727"/>
          </a:xfrm>
          <a:prstGeom prst="rect">
            <a:avLst/>
          </a:prstGeom>
          <a:solidFill>
            <a:srgbClr val="00FF00"/>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60" name="Rectangle 98"/>
          <p:cNvSpPr>
            <a:spLocks noChangeArrowheads="1"/>
          </p:cNvSpPr>
          <p:nvPr/>
        </p:nvSpPr>
        <p:spPr bwMode="auto">
          <a:xfrm>
            <a:off x="9178497" y="3054603"/>
            <a:ext cx="2388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200" b="1" dirty="0">
                <a:solidFill>
                  <a:srgbClr val="000000"/>
                </a:solidFill>
              </a:rPr>
              <a:t>C4I</a:t>
            </a:r>
            <a:endParaRPr lang="en-US" altLang="en-US" sz="1800" dirty="0"/>
          </a:p>
        </p:txBody>
      </p:sp>
      <p:sp>
        <p:nvSpPr>
          <p:cNvPr id="61" name="Rectangle 99"/>
          <p:cNvSpPr>
            <a:spLocks noChangeArrowheads="1"/>
          </p:cNvSpPr>
          <p:nvPr/>
        </p:nvSpPr>
        <p:spPr bwMode="auto">
          <a:xfrm>
            <a:off x="8919466" y="2692158"/>
            <a:ext cx="176201" cy="122727"/>
          </a:xfrm>
          <a:prstGeom prst="rect">
            <a:avLst/>
          </a:prstGeom>
          <a:solidFill>
            <a:srgbClr val="FF00FF"/>
          </a:solidFill>
          <a:ln w="14288">
            <a:solidFill>
              <a:srgbClr val="000000"/>
            </a:solidFill>
            <a:miter lim="800000"/>
            <a:headEnd/>
            <a:tailEnd/>
          </a:ln>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62" name="Rectangle 100"/>
          <p:cNvSpPr>
            <a:spLocks noChangeArrowheads="1"/>
          </p:cNvSpPr>
          <p:nvPr/>
        </p:nvSpPr>
        <p:spPr bwMode="auto">
          <a:xfrm>
            <a:off x="9178498" y="2678369"/>
            <a:ext cx="6059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US" altLang="en-US" sz="1200" b="1" dirty="0">
                <a:solidFill>
                  <a:srgbClr val="000000"/>
                </a:solidFill>
              </a:rPr>
              <a:t>Sensors</a:t>
            </a:r>
            <a:endParaRPr lang="en-US" altLang="en-US" sz="1800" dirty="0"/>
          </a:p>
        </p:txBody>
      </p:sp>
      <p:sp>
        <p:nvSpPr>
          <p:cNvPr id="65" name="Rectangle 103"/>
          <p:cNvSpPr>
            <a:spLocks noChangeArrowheads="1"/>
          </p:cNvSpPr>
          <p:nvPr/>
        </p:nvSpPr>
        <p:spPr bwMode="auto">
          <a:xfrm>
            <a:off x="2123494" y="1272177"/>
            <a:ext cx="8112707" cy="428706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66" name="Rectangle 104"/>
          <p:cNvSpPr>
            <a:spLocks noChangeArrowheads="1"/>
          </p:cNvSpPr>
          <p:nvPr/>
        </p:nvSpPr>
        <p:spPr bwMode="auto">
          <a:xfrm>
            <a:off x="5330629" y="4006632"/>
            <a:ext cx="62523" cy="28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67" name="Rectangle 105"/>
          <p:cNvSpPr>
            <a:spLocks noChangeArrowheads="1"/>
          </p:cNvSpPr>
          <p:nvPr/>
        </p:nvSpPr>
        <p:spPr bwMode="auto">
          <a:xfrm>
            <a:off x="5330629" y="4006632"/>
            <a:ext cx="62523" cy="28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69" name="Rectangle 118"/>
          <p:cNvSpPr>
            <a:spLocks noChangeArrowheads="1"/>
          </p:cNvSpPr>
          <p:nvPr/>
        </p:nvSpPr>
        <p:spPr bwMode="auto">
          <a:xfrm>
            <a:off x="3737719" y="3333704"/>
            <a:ext cx="346717" cy="60674"/>
          </a:xfrm>
          <a:prstGeom prst="rect">
            <a:avLst/>
          </a:prstGeom>
          <a:solidFill>
            <a:srgbClr val="00FF00"/>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0" name="Rectangle 121"/>
          <p:cNvSpPr>
            <a:spLocks noChangeArrowheads="1"/>
          </p:cNvSpPr>
          <p:nvPr/>
        </p:nvSpPr>
        <p:spPr bwMode="auto">
          <a:xfrm>
            <a:off x="4584619" y="3554336"/>
            <a:ext cx="352401" cy="159958"/>
          </a:xfrm>
          <a:prstGeom prst="rect">
            <a:avLst/>
          </a:prstGeom>
          <a:solidFill>
            <a:srgbClr val="0000FF"/>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1" name="Rectangle 122"/>
          <p:cNvSpPr>
            <a:spLocks noChangeArrowheads="1"/>
          </p:cNvSpPr>
          <p:nvPr/>
        </p:nvSpPr>
        <p:spPr bwMode="auto">
          <a:xfrm>
            <a:off x="7148054" y="3755662"/>
            <a:ext cx="352401" cy="37232"/>
          </a:xfrm>
          <a:prstGeom prst="rect">
            <a:avLst/>
          </a:prstGeom>
          <a:solidFill>
            <a:srgbClr val="FFFF00"/>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2" name="Rectangle 123"/>
          <p:cNvSpPr>
            <a:spLocks noChangeArrowheads="1"/>
          </p:cNvSpPr>
          <p:nvPr/>
        </p:nvSpPr>
        <p:spPr bwMode="auto">
          <a:xfrm>
            <a:off x="3697932" y="2776610"/>
            <a:ext cx="352401" cy="173747"/>
          </a:xfrm>
          <a:prstGeom prst="rect">
            <a:avLst/>
          </a:prstGeom>
          <a:solidFill>
            <a:srgbClr val="FF00FF"/>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3" name="Rectangle 124"/>
          <p:cNvSpPr>
            <a:spLocks noChangeArrowheads="1"/>
          </p:cNvSpPr>
          <p:nvPr/>
        </p:nvSpPr>
        <p:spPr bwMode="auto">
          <a:xfrm>
            <a:off x="4584619" y="2677325"/>
            <a:ext cx="352401" cy="46884"/>
          </a:xfrm>
          <a:prstGeom prst="rect">
            <a:avLst/>
          </a:prstGeom>
          <a:solidFill>
            <a:srgbClr val="FF00FF"/>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4" name="Rectangle 125"/>
          <p:cNvSpPr>
            <a:spLocks noChangeArrowheads="1"/>
          </p:cNvSpPr>
          <p:nvPr/>
        </p:nvSpPr>
        <p:spPr bwMode="auto">
          <a:xfrm>
            <a:off x="5435781" y="2231925"/>
            <a:ext cx="352401" cy="267516"/>
          </a:xfrm>
          <a:prstGeom prst="rect">
            <a:avLst/>
          </a:prstGeom>
          <a:solidFill>
            <a:srgbClr val="FF00FF"/>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5" name="Rectangle 126"/>
          <p:cNvSpPr>
            <a:spLocks noChangeArrowheads="1"/>
          </p:cNvSpPr>
          <p:nvPr/>
        </p:nvSpPr>
        <p:spPr bwMode="auto">
          <a:xfrm>
            <a:off x="6298312" y="2098168"/>
            <a:ext cx="352401" cy="137895"/>
          </a:xfrm>
          <a:prstGeom prst="rect">
            <a:avLst/>
          </a:prstGeom>
          <a:solidFill>
            <a:srgbClr val="FF00FF"/>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6" name="Rectangle 128"/>
          <p:cNvSpPr>
            <a:spLocks noChangeArrowheads="1"/>
          </p:cNvSpPr>
          <p:nvPr/>
        </p:nvSpPr>
        <p:spPr bwMode="auto">
          <a:xfrm>
            <a:off x="7146632" y="1815483"/>
            <a:ext cx="352401" cy="170990"/>
          </a:xfrm>
          <a:prstGeom prst="rect">
            <a:avLst/>
          </a:prstGeom>
          <a:solidFill>
            <a:srgbClr val="FF00FF"/>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7" name="Rectangle 129"/>
          <p:cNvSpPr>
            <a:spLocks noChangeArrowheads="1"/>
          </p:cNvSpPr>
          <p:nvPr/>
        </p:nvSpPr>
        <p:spPr bwMode="auto">
          <a:xfrm>
            <a:off x="5459938" y="3762558"/>
            <a:ext cx="352401" cy="39989"/>
          </a:xfrm>
          <a:prstGeom prst="rect">
            <a:avLst/>
          </a:prstGeom>
          <a:solidFill>
            <a:srgbClr val="0000FF"/>
          </a:solidFill>
          <a:ln w="9525">
            <a:solidFill>
              <a:srgbClr val="0000FF"/>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8" name="Rectangle 130"/>
          <p:cNvSpPr>
            <a:spLocks noChangeArrowheads="1"/>
          </p:cNvSpPr>
          <p:nvPr/>
        </p:nvSpPr>
        <p:spPr bwMode="auto">
          <a:xfrm>
            <a:off x="3734877" y="3783241"/>
            <a:ext cx="352401" cy="37232"/>
          </a:xfrm>
          <a:prstGeom prst="rect">
            <a:avLst/>
          </a:prstGeom>
          <a:solidFill>
            <a:srgbClr val="FFFF00"/>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79" name="Rectangle 131"/>
          <p:cNvSpPr>
            <a:spLocks noChangeArrowheads="1"/>
          </p:cNvSpPr>
          <p:nvPr/>
        </p:nvSpPr>
        <p:spPr bwMode="auto">
          <a:xfrm>
            <a:off x="6298312" y="3463325"/>
            <a:ext cx="352401" cy="99284"/>
          </a:xfrm>
          <a:prstGeom prst="rect">
            <a:avLst/>
          </a:prstGeom>
          <a:solidFill>
            <a:srgbClr val="0000FF"/>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80" name="Rectangle 132"/>
          <p:cNvSpPr>
            <a:spLocks noChangeArrowheads="1"/>
          </p:cNvSpPr>
          <p:nvPr/>
        </p:nvSpPr>
        <p:spPr bwMode="auto">
          <a:xfrm>
            <a:off x="8016267" y="3714294"/>
            <a:ext cx="352401" cy="37232"/>
          </a:xfrm>
          <a:prstGeom prst="rect">
            <a:avLst/>
          </a:prstGeom>
          <a:solidFill>
            <a:srgbClr val="FFFF00"/>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eaLnBrk="1" hangingPunct="1"/>
            <a:endParaRPr lang="en-US" altLang="en-US"/>
          </a:p>
        </p:txBody>
      </p:sp>
      <p:sp>
        <p:nvSpPr>
          <p:cNvPr id="81" name="Line 141"/>
          <p:cNvSpPr>
            <a:spLocks noChangeShapeType="1"/>
          </p:cNvSpPr>
          <p:nvPr/>
        </p:nvSpPr>
        <p:spPr bwMode="auto">
          <a:xfrm>
            <a:off x="5525302" y="3597084"/>
            <a:ext cx="221672" cy="3723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142"/>
          <p:cNvSpPr>
            <a:spLocks noChangeShapeType="1"/>
          </p:cNvSpPr>
          <p:nvPr/>
        </p:nvSpPr>
        <p:spPr bwMode="auto">
          <a:xfrm flipH="1">
            <a:off x="5525302" y="3595704"/>
            <a:ext cx="221672" cy="3723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 name="TextBox 121"/>
          <p:cNvSpPr txBox="1">
            <a:spLocks noChangeArrowheads="1"/>
          </p:cNvSpPr>
          <p:nvPr/>
        </p:nvSpPr>
        <p:spPr bwMode="auto">
          <a:xfrm>
            <a:off x="2198953" y="989998"/>
            <a:ext cx="78223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ctr" eaLnBrk="1" hangingPunct="1"/>
            <a:r>
              <a:rPr lang="en-US" altLang="en-US" sz="1400" dirty="0"/>
              <a:t>Vehicle System Configurations Performance as a </a:t>
            </a:r>
            <a:r>
              <a:rPr lang="en-US" altLang="en-US" sz="1400" i="1" dirty="0"/>
              <a:t>f </a:t>
            </a:r>
            <a:r>
              <a:rPr lang="en-US" altLang="en-US" sz="1400" dirty="0"/>
              <a:t>(AUPC)</a:t>
            </a:r>
          </a:p>
        </p:txBody>
      </p:sp>
      <p:cxnSp>
        <p:nvCxnSpPr>
          <p:cNvPr id="4" name="Straight Connector 3"/>
          <p:cNvCxnSpPr/>
          <p:nvPr/>
        </p:nvCxnSpPr>
        <p:spPr bwMode="auto">
          <a:xfrm flipV="1">
            <a:off x="3408053" y="2391281"/>
            <a:ext cx="939549" cy="485479"/>
          </a:xfrm>
          <a:prstGeom prst="line">
            <a:avLst/>
          </a:prstGeom>
          <a:gradFill rotWithShape="0">
            <a:gsLst>
              <a:gs pos="0">
                <a:schemeClr val="accent1">
                  <a:gamma/>
                  <a:shade val="46275"/>
                  <a:invGamma/>
                </a:schemeClr>
              </a:gs>
              <a:gs pos="100000">
                <a:schemeClr val="accent1"/>
              </a:gs>
            </a:gsLst>
            <a:lin ang="5400000" scaled="1"/>
          </a:gradFill>
          <a:ln w="12700"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flipV="1">
            <a:off x="4297581" y="1946826"/>
            <a:ext cx="943218" cy="473959"/>
          </a:xfrm>
          <a:prstGeom prst="line">
            <a:avLst/>
          </a:prstGeom>
          <a:gradFill rotWithShape="0">
            <a:gsLst>
              <a:gs pos="0">
                <a:schemeClr val="accent1">
                  <a:gamma/>
                  <a:shade val="46275"/>
                  <a:invGamma/>
                </a:schemeClr>
              </a:gs>
              <a:gs pos="100000">
                <a:schemeClr val="accent1"/>
              </a:gs>
            </a:gsLst>
            <a:lin ang="5400000" scaled="1"/>
          </a:gradFill>
          <a:ln w="12700"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flipV="1">
            <a:off x="5192487" y="1535780"/>
            <a:ext cx="874037" cy="434535"/>
          </a:xfrm>
          <a:prstGeom prst="line">
            <a:avLst/>
          </a:prstGeom>
          <a:gradFill rotWithShape="0">
            <a:gsLst>
              <a:gs pos="0">
                <a:schemeClr val="accent1">
                  <a:gamma/>
                  <a:shade val="46275"/>
                  <a:invGamma/>
                </a:schemeClr>
              </a:gs>
              <a:gs pos="100000">
                <a:schemeClr val="accent1"/>
              </a:gs>
            </a:gsLst>
            <a:lin ang="5400000" scaled="1"/>
          </a:gradFill>
          <a:ln w="12700" cap="flat" cmpd="sng" algn="ctr">
            <a:solidFill>
              <a:schemeClr val="tx1"/>
            </a:solidFill>
            <a:prstDash val="solid"/>
            <a:round/>
            <a:headEnd type="none" w="med" len="med"/>
            <a:tailEnd type="none" w="med" len="med"/>
          </a:ln>
          <a:effectLst/>
        </p:spPr>
      </p:cxnSp>
      <p:cxnSp>
        <p:nvCxnSpPr>
          <p:cNvPr id="111" name="Straight Connector 110"/>
          <p:cNvCxnSpPr/>
          <p:nvPr/>
        </p:nvCxnSpPr>
        <p:spPr bwMode="auto">
          <a:xfrm flipV="1">
            <a:off x="6099012" y="1456597"/>
            <a:ext cx="826973" cy="59984"/>
          </a:xfrm>
          <a:prstGeom prst="line">
            <a:avLst/>
          </a:prstGeom>
          <a:gradFill rotWithShape="0">
            <a:gsLst>
              <a:gs pos="0">
                <a:schemeClr val="accent1">
                  <a:gamma/>
                  <a:shade val="46275"/>
                  <a:invGamma/>
                </a:schemeClr>
              </a:gs>
              <a:gs pos="100000">
                <a:schemeClr val="accent1"/>
              </a:gs>
            </a:gsLst>
            <a:lin ang="5400000" scaled="1"/>
          </a:gra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6902225" y="1444187"/>
            <a:ext cx="883221" cy="12411"/>
          </a:xfrm>
          <a:prstGeom prst="line">
            <a:avLst/>
          </a:prstGeom>
          <a:gradFill rotWithShape="0">
            <a:gsLst>
              <a:gs pos="0">
                <a:schemeClr val="accent1">
                  <a:gamma/>
                  <a:shade val="46275"/>
                  <a:invGamma/>
                </a:schemeClr>
              </a:gs>
              <a:gs pos="100000">
                <a:schemeClr val="accent1"/>
              </a:gs>
            </a:gsLst>
            <a:lin ang="5400000" scaled="1"/>
          </a:gradFill>
          <a:ln w="12700" cap="flat" cmpd="sng" algn="ctr">
            <a:solidFill>
              <a:schemeClr val="tx1"/>
            </a:solidFill>
            <a:prstDash val="solid"/>
            <a:round/>
            <a:headEnd type="none" w="med" len="med"/>
            <a:tailEnd type="none" w="med" len="med"/>
          </a:ln>
          <a:effectLst/>
        </p:spPr>
      </p:cxnSp>
      <p:cxnSp>
        <p:nvCxnSpPr>
          <p:cNvPr id="121" name="Straight Connector 120"/>
          <p:cNvCxnSpPr/>
          <p:nvPr/>
        </p:nvCxnSpPr>
        <p:spPr bwMode="auto">
          <a:xfrm flipH="1">
            <a:off x="7761913" y="1450391"/>
            <a:ext cx="882997" cy="0"/>
          </a:xfrm>
          <a:prstGeom prst="line">
            <a:avLst/>
          </a:prstGeom>
          <a:gradFill rotWithShape="0">
            <a:gsLst>
              <a:gs pos="0">
                <a:schemeClr val="accent1">
                  <a:gamma/>
                  <a:shade val="46275"/>
                  <a:invGamma/>
                </a:schemeClr>
              </a:gs>
              <a:gs pos="100000">
                <a:schemeClr val="accent1"/>
              </a:gs>
            </a:gsLst>
            <a:lin ang="5400000" scaled="1"/>
          </a:gradFill>
          <a:ln w="12700" cap="flat" cmpd="sng" algn="ctr">
            <a:solidFill>
              <a:schemeClr val="tx1"/>
            </a:solidFill>
            <a:prstDash val="solid"/>
            <a:round/>
            <a:headEnd type="none" w="med" len="med"/>
            <a:tailEnd type="none" w="med" len="med"/>
          </a:ln>
          <a:effectLst/>
        </p:spPr>
      </p:cxnSp>
      <p:sp>
        <p:nvSpPr>
          <p:cNvPr id="108" name="Title 1">
            <a:extLst>
              <a:ext uri="{FF2B5EF4-FFF2-40B4-BE49-F238E27FC236}">
                <a16:creationId xmlns:a16="http://schemas.microsoft.com/office/drawing/2014/main" id="{200AA0BC-642E-4E36-BAA0-DF1BC656D30C}"/>
              </a:ext>
            </a:extLst>
          </p:cNvPr>
          <p:cNvSpPr txBox="1">
            <a:spLocks/>
          </p:cNvSpPr>
          <p:nvPr/>
        </p:nvSpPr>
        <p:spPr>
          <a:xfrm>
            <a:off x="461963" y="458788"/>
            <a:ext cx="7312025" cy="531812"/>
          </a:xfrm>
        </p:spPr>
        <p:txBody>
          <a:bodyPr anchor="ctr"/>
          <a:lstStyle>
            <a:lvl1pPr algn="l" defTabSz="914400" rtl="0" eaLnBrk="1" latinLnBrk="0" hangingPunct="1">
              <a:lnSpc>
                <a:spcPct val="90000"/>
              </a:lnSpc>
              <a:spcBef>
                <a:spcPct val="0"/>
              </a:spcBef>
              <a:buNone/>
              <a:tabLst/>
              <a:defRPr sz="3600" kern="1200">
                <a:solidFill>
                  <a:srgbClr val="003478"/>
                </a:solidFill>
                <a:effectLst/>
                <a:latin typeface="+mj-lt"/>
                <a:ea typeface="+mj-ea"/>
                <a:cs typeface="+mj-cs"/>
              </a:defRPr>
            </a:lvl1pPr>
          </a:lstStyle>
          <a:p>
            <a:r>
              <a:rPr lang="en-US" sz="2800"/>
              <a:t>Cost as an Independent Variable</a:t>
            </a:r>
            <a:endParaRPr lang="en-US" sz="2800" dirty="0"/>
          </a:p>
        </p:txBody>
      </p:sp>
    </p:spTree>
    <p:extLst>
      <p:ext uri="{BB962C8B-B14F-4D97-AF65-F5344CB8AC3E}">
        <p14:creationId xmlns:p14="http://schemas.microsoft.com/office/powerpoint/2010/main" val="3091482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097"/>
          <a:stretch/>
        </p:blipFill>
        <p:spPr bwMode="auto">
          <a:xfrm>
            <a:off x="1924050" y="1540915"/>
            <a:ext cx="8334375" cy="408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3148264" y="2971348"/>
            <a:ext cx="2093495" cy="866708"/>
          </a:xfrm>
          <a:prstGeom prst="rect">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dirty="0">
              <a:solidFill>
                <a:srgbClr val="FAFD00"/>
              </a:solidFill>
              <a:effectLst>
                <a:outerShdw blurRad="38100" dist="38100" dir="2700000" algn="tl">
                  <a:srgbClr val="000000">
                    <a:alpha val="43137"/>
                  </a:srgbClr>
                </a:outerShdw>
              </a:effectLst>
              <a:latin typeface="Arial" pitchFamily="-112" charset="0"/>
            </a:endParaRPr>
          </a:p>
        </p:txBody>
      </p:sp>
      <p:sp>
        <p:nvSpPr>
          <p:cNvPr id="7" name="Rectangle 6"/>
          <p:cNvSpPr/>
          <p:nvPr/>
        </p:nvSpPr>
        <p:spPr bwMode="auto">
          <a:xfrm>
            <a:off x="3156731" y="4346947"/>
            <a:ext cx="2093495" cy="252663"/>
          </a:xfrm>
          <a:prstGeom prst="rect">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dirty="0">
              <a:solidFill>
                <a:srgbClr val="FAFD00"/>
              </a:solidFill>
              <a:effectLst>
                <a:outerShdw blurRad="38100" dist="38100" dir="2700000" algn="tl">
                  <a:srgbClr val="000000">
                    <a:alpha val="43137"/>
                  </a:srgbClr>
                </a:outerShdw>
              </a:effectLst>
              <a:latin typeface="Arial" pitchFamily="-112" charset="0"/>
            </a:endParaRPr>
          </a:p>
        </p:txBody>
      </p:sp>
      <p:sp>
        <p:nvSpPr>
          <p:cNvPr id="9" name="Rectangle 8"/>
          <p:cNvSpPr/>
          <p:nvPr/>
        </p:nvSpPr>
        <p:spPr bwMode="auto">
          <a:xfrm>
            <a:off x="5250226" y="4346946"/>
            <a:ext cx="2418347" cy="252663"/>
          </a:xfrm>
          <a:prstGeom prst="rect">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dirty="0">
              <a:solidFill>
                <a:srgbClr val="FAFD00"/>
              </a:solidFill>
              <a:effectLst>
                <a:outerShdw blurRad="38100" dist="38100" dir="2700000" algn="tl">
                  <a:srgbClr val="000000">
                    <a:alpha val="43137"/>
                  </a:srgbClr>
                </a:outerShdw>
              </a:effectLst>
              <a:latin typeface="Arial" pitchFamily="-112" charset="0"/>
            </a:endParaRPr>
          </a:p>
        </p:txBody>
      </p:sp>
      <p:sp>
        <p:nvSpPr>
          <p:cNvPr id="10" name="Rectangle 9"/>
          <p:cNvSpPr/>
          <p:nvPr/>
        </p:nvSpPr>
        <p:spPr bwMode="auto">
          <a:xfrm>
            <a:off x="7972928" y="4351767"/>
            <a:ext cx="2285497" cy="229694"/>
          </a:xfrm>
          <a:prstGeom prst="rect">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dirty="0">
              <a:solidFill>
                <a:srgbClr val="FAFD00"/>
              </a:solidFill>
              <a:effectLst>
                <a:outerShdw blurRad="38100" dist="38100" dir="2700000" algn="tl">
                  <a:srgbClr val="000000">
                    <a:alpha val="43137"/>
                  </a:srgbClr>
                </a:outerShdw>
              </a:effectLst>
              <a:latin typeface="Arial" pitchFamily="-112" charset="0"/>
            </a:endParaRPr>
          </a:p>
        </p:txBody>
      </p:sp>
      <p:sp>
        <p:nvSpPr>
          <p:cNvPr id="11" name="Rectangle 10"/>
          <p:cNvSpPr/>
          <p:nvPr/>
        </p:nvSpPr>
        <p:spPr bwMode="auto">
          <a:xfrm>
            <a:off x="7972928" y="3787734"/>
            <a:ext cx="2285497" cy="219183"/>
          </a:xfrm>
          <a:prstGeom prst="rect">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dirty="0">
              <a:solidFill>
                <a:srgbClr val="FAFD00"/>
              </a:solidFill>
              <a:effectLst>
                <a:outerShdw blurRad="38100" dist="38100" dir="2700000" algn="tl">
                  <a:srgbClr val="000000">
                    <a:alpha val="43137"/>
                  </a:srgbClr>
                </a:outerShdw>
              </a:effectLst>
              <a:latin typeface="Arial" pitchFamily="-112" charset="0"/>
            </a:endParaRPr>
          </a:p>
        </p:txBody>
      </p:sp>
      <p:sp>
        <p:nvSpPr>
          <p:cNvPr id="12" name="Rectangle 11"/>
          <p:cNvSpPr/>
          <p:nvPr/>
        </p:nvSpPr>
        <p:spPr bwMode="auto">
          <a:xfrm>
            <a:off x="5374609" y="1826211"/>
            <a:ext cx="2285497" cy="208813"/>
          </a:xfrm>
          <a:prstGeom prst="rect">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dirty="0">
              <a:solidFill>
                <a:srgbClr val="FAFD00"/>
              </a:solidFill>
              <a:effectLst>
                <a:outerShdw blurRad="38100" dist="38100" dir="2700000" algn="tl">
                  <a:srgbClr val="000000">
                    <a:alpha val="43137"/>
                  </a:srgbClr>
                </a:outerShdw>
              </a:effectLst>
              <a:latin typeface="Arial" pitchFamily="-112" charset="0"/>
            </a:endParaRPr>
          </a:p>
        </p:txBody>
      </p:sp>
      <p:sp>
        <p:nvSpPr>
          <p:cNvPr id="13" name="Rectangle 12"/>
          <p:cNvSpPr/>
          <p:nvPr/>
        </p:nvSpPr>
        <p:spPr bwMode="auto">
          <a:xfrm>
            <a:off x="7972927" y="1826211"/>
            <a:ext cx="2285497" cy="208813"/>
          </a:xfrm>
          <a:prstGeom prst="rect">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dirty="0">
              <a:solidFill>
                <a:srgbClr val="FAFD00"/>
              </a:solidFill>
              <a:effectLst>
                <a:outerShdw blurRad="38100" dist="38100" dir="2700000" algn="tl">
                  <a:srgbClr val="000000">
                    <a:alpha val="43137"/>
                  </a:srgbClr>
                </a:outerShdw>
              </a:effectLst>
              <a:latin typeface="Arial" pitchFamily="-112" charset="0"/>
            </a:endParaRPr>
          </a:p>
        </p:txBody>
      </p:sp>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965" b="77540"/>
          <a:stretch/>
        </p:blipFill>
        <p:spPr bwMode="auto">
          <a:xfrm>
            <a:off x="1924049" y="346717"/>
            <a:ext cx="7253818" cy="119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3156731" y="5351784"/>
            <a:ext cx="2093495" cy="252663"/>
          </a:xfrm>
          <a:prstGeom prst="rect">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18" name="Rectangle 17"/>
          <p:cNvSpPr/>
          <p:nvPr/>
        </p:nvSpPr>
        <p:spPr bwMode="auto">
          <a:xfrm>
            <a:off x="7972926" y="3001741"/>
            <a:ext cx="2285497" cy="208813"/>
          </a:xfrm>
          <a:prstGeom prst="rect">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14" name="AutoShape 9"/>
          <p:cNvSpPr>
            <a:spLocks noChangeArrowheads="1"/>
          </p:cNvSpPr>
          <p:nvPr/>
        </p:nvSpPr>
        <p:spPr bwMode="blackWhite">
          <a:xfrm>
            <a:off x="1924049" y="5647449"/>
            <a:ext cx="8229600" cy="572502"/>
          </a:xfrm>
          <a:prstGeom prst="bevel">
            <a:avLst>
              <a:gd name="adj" fmla="val 5079"/>
            </a:avLst>
          </a:prstGeom>
          <a:solidFill>
            <a:schemeClr val="bg1"/>
          </a:solidFill>
          <a:ln w="12700">
            <a:noFill/>
            <a:miter lim="800000"/>
            <a:headEnd/>
            <a:tailEnd/>
          </a:ln>
          <a:effectLst/>
        </p:spPr>
        <p:txBody>
          <a:bodyPr wrap="none" anchor="ctr"/>
          <a:lstStyle/>
          <a:p>
            <a:pPr algn="ctr">
              <a:lnSpc>
                <a:spcPct val="120000"/>
              </a:lnSpc>
              <a:defRPr/>
            </a:pPr>
            <a:r>
              <a:rPr lang="en-US" sz="2400" i="1" dirty="0">
                <a:solidFill>
                  <a:schemeClr val="tx2"/>
                </a:solidFill>
                <a:latin typeface="Arial Narrow" panose="020B0606020202030204" pitchFamily="34" charset="0"/>
              </a:rPr>
              <a:t>MFC’s Culture Optimization Initiative Supports </a:t>
            </a:r>
            <a:r>
              <a:rPr lang="en-US" sz="2400" i="1" dirty="0" err="1">
                <a:solidFill>
                  <a:schemeClr val="tx2"/>
                </a:solidFill>
                <a:latin typeface="Arial Narrow" panose="020B0606020202030204" pitchFamily="34" charset="0"/>
              </a:rPr>
              <a:t>NextGenLM</a:t>
            </a:r>
            <a:endParaRPr lang="en-US" sz="2400" i="1"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4073055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Rapid Collaborative Development</a:t>
            </a:r>
          </a:p>
        </p:txBody>
      </p:sp>
      <p:sp>
        <p:nvSpPr>
          <p:cNvPr id="5" name="Rectangle 4"/>
          <p:cNvSpPr/>
          <p:nvPr/>
        </p:nvSpPr>
        <p:spPr bwMode="auto">
          <a:xfrm>
            <a:off x="6500865" y="1181602"/>
            <a:ext cx="3746393" cy="1336871"/>
          </a:xfrm>
          <a:prstGeom prst="rect">
            <a:avLst/>
          </a:prstGeom>
          <a:solidFill>
            <a:srgbClr val="34B233">
              <a:lumMod val="20000"/>
              <a:lumOff val="8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effectLst>
                <a:outerShdw blurRad="38100" dist="38100" dir="2700000" algn="tl">
                  <a:srgbClr val="000000">
                    <a:alpha val="43137"/>
                  </a:srgbClr>
                </a:outerShdw>
              </a:effectLst>
              <a:latin typeface="Arial" pitchFamily="-112" charset="0"/>
            </a:endParaRPr>
          </a:p>
        </p:txBody>
      </p:sp>
      <p:pic>
        <p:nvPicPr>
          <p:cNvPr id="6" name="Picture 5"/>
          <p:cNvPicPr>
            <a:picLocks noChangeAspect="1"/>
          </p:cNvPicPr>
          <p:nvPr/>
        </p:nvPicPr>
        <p:blipFill rotWithShape="1">
          <a:blip r:embed="rId2"/>
          <a:srcRect l="1" t="-1" r="1137" b="11006"/>
          <a:stretch/>
        </p:blipFill>
        <p:spPr>
          <a:xfrm>
            <a:off x="6500864" y="2662291"/>
            <a:ext cx="1639836" cy="1618882"/>
          </a:xfrm>
          <a:prstGeom prst="rect">
            <a:avLst/>
          </a:prstGeom>
          <a:solidFill>
            <a:srgbClr val="FFFFFF">
              <a:lumMod val="95000"/>
            </a:srgbClr>
          </a:solidFill>
          <a:ln w="12700">
            <a:solidFill>
              <a:srgbClr val="000000"/>
            </a:solidFill>
          </a:ln>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3"/>
          <a:srcRect t="14253" r="11385"/>
          <a:stretch/>
        </p:blipFill>
        <p:spPr>
          <a:xfrm>
            <a:off x="6500864" y="4365019"/>
            <a:ext cx="2046236" cy="1490280"/>
          </a:xfrm>
          <a:prstGeom prst="rect">
            <a:avLst/>
          </a:prstGeom>
          <a:ln>
            <a:solidFill>
              <a:srgbClr val="000000"/>
            </a:solidFill>
          </a:ln>
          <a:effectLst>
            <a:outerShdw blurRad="50800" dist="38100" dir="2700000" algn="tl" rotWithShape="0">
              <a:prstClr val="black">
                <a:alpha val="40000"/>
              </a:prstClr>
            </a:outerShdw>
          </a:effectLst>
        </p:spPr>
      </p:pic>
      <p:sp>
        <p:nvSpPr>
          <p:cNvPr id="8" name="TextBox 7"/>
          <p:cNvSpPr txBox="1"/>
          <p:nvPr/>
        </p:nvSpPr>
        <p:spPr>
          <a:xfrm>
            <a:off x="8070671" y="1195035"/>
            <a:ext cx="2246471" cy="1323439"/>
          </a:xfrm>
          <a:prstGeom prst="rect">
            <a:avLst/>
          </a:prstGeom>
          <a:noFill/>
        </p:spPr>
        <p:txBody>
          <a:bodyPr wrap="square" rtlCol="0">
            <a:spAutoFit/>
          </a:bodyPr>
          <a:lstStyle/>
          <a:p>
            <a:pPr marL="285750" indent="-285750">
              <a:buFont typeface="Arial" panose="020B0604020202020204" pitchFamily="34" charset="0"/>
              <a:buChar char="$"/>
              <a:defRPr/>
            </a:pPr>
            <a:r>
              <a:rPr lang="en-US" sz="1600" kern="0" dirty="0">
                <a:solidFill>
                  <a:srgbClr val="000000"/>
                </a:solidFill>
              </a:rPr>
              <a:t>Cost Competitive</a:t>
            </a:r>
          </a:p>
          <a:p>
            <a:pPr marL="285750" indent="-285750">
              <a:buFont typeface="Arial" panose="020B0604020202020204" pitchFamily="34" charset="0"/>
              <a:buChar char="$"/>
              <a:defRPr/>
            </a:pPr>
            <a:r>
              <a:rPr lang="en-US" sz="1600" kern="0" dirty="0">
                <a:solidFill>
                  <a:srgbClr val="000000"/>
                </a:solidFill>
              </a:rPr>
              <a:t>High-Value</a:t>
            </a:r>
          </a:p>
          <a:p>
            <a:pPr marL="285750" indent="-285750">
              <a:buFont typeface="Arial" panose="020B0604020202020204" pitchFamily="34" charset="0"/>
              <a:buChar char="$"/>
              <a:defRPr/>
            </a:pPr>
            <a:r>
              <a:rPr lang="en-US" sz="1600" kern="0" dirty="0">
                <a:solidFill>
                  <a:srgbClr val="000000"/>
                </a:solidFill>
              </a:rPr>
              <a:t>Sourceable</a:t>
            </a:r>
          </a:p>
          <a:p>
            <a:pPr marL="285750" indent="-285750">
              <a:buFont typeface="Arial" panose="020B0604020202020204" pitchFamily="34" charset="0"/>
              <a:buChar char="$"/>
              <a:defRPr/>
            </a:pPr>
            <a:r>
              <a:rPr lang="en-US" sz="1600" kern="0" dirty="0">
                <a:solidFill>
                  <a:srgbClr val="000000"/>
                </a:solidFill>
              </a:rPr>
              <a:t>Producible</a:t>
            </a:r>
          </a:p>
          <a:p>
            <a:pPr marL="285750" indent="-285750">
              <a:buFont typeface="Arial" panose="020B0604020202020204" pitchFamily="34" charset="0"/>
              <a:buChar char="$"/>
              <a:defRPr/>
            </a:pPr>
            <a:r>
              <a:rPr lang="en-US" sz="1600" kern="0" dirty="0">
                <a:solidFill>
                  <a:srgbClr val="000000"/>
                </a:solidFill>
              </a:rPr>
              <a:t>Sustainable</a:t>
            </a:r>
          </a:p>
        </p:txBody>
      </p:sp>
      <p:sp>
        <p:nvSpPr>
          <p:cNvPr id="9" name="TextBox 8"/>
          <p:cNvSpPr txBox="1"/>
          <p:nvPr/>
        </p:nvSpPr>
        <p:spPr>
          <a:xfrm>
            <a:off x="6602464" y="1242486"/>
            <a:ext cx="1835252" cy="1200329"/>
          </a:xfrm>
          <a:prstGeom prst="rect">
            <a:avLst/>
          </a:prstGeom>
          <a:noFill/>
        </p:spPr>
        <p:txBody>
          <a:bodyPr wrap="square" rtlCol="0">
            <a:spAutoFit/>
          </a:bodyPr>
          <a:lstStyle/>
          <a:p>
            <a:pPr>
              <a:defRPr/>
            </a:pPr>
            <a:r>
              <a:rPr lang="en-US" kern="0" dirty="0">
                <a:solidFill>
                  <a:srgbClr val="000000"/>
                </a:solidFill>
              </a:rPr>
              <a:t>Using Data </a:t>
            </a:r>
            <a:br>
              <a:rPr lang="en-US" kern="0" dirty="0">
                <a:solidFill>
                  <a:srgbClr val="000000"/>
                </a:solidFill>
              </a:rPr>
            </a:br>
            <a:r>
              <a:rPr lang="en-US" kern="0" dirty="0">
                <a:solidFill>
                  <a:srgbClr val="000000"/>
                </a:solidFill>
              </a:rPr>
              <a:t>to Design Solutions </a:t>
            </a:r>
            <a:br>
              <a:rPr lang="en-US" kern="0" dirty="0">
                <a:solidFill>
                  <a:srgbClr val="000000"/>
                </a:solidFill>
              </a:rPr>
            </a:br>
            <a:r>
              <a:rPr lang="en-US" kern="0" dirty="0">
                <a:solidFill>
                  <a:srgbClr val="000000"/>
                </a:solidFill>
              </a:rPr>
              <a:t>that are:</a:t>
            </a:r>
          </a:p>
        </p:txBody>
      </p:sp>
      <p:sp>
        <p:nvSpPr>
          <p:cNvPr id="11" name="Right Arrow 10"/>
          <p:cNvSpPr/>
          <p:nvPr/>
        </p:nvSpPr>
        <p:spPr bwMode="auto">
          <a:xfrm rot="8674679">
            <a:off x="4703299" y="2731818"/>
            <a:ext cx="490429" cy="432876"/>
          </a:xfrm>
          <a:prstGeom prst="rightArrow">
            <a:avLst/>
          </a:prstGeom>
          <a:solidFill>
            <a:srgbClr val="4F81BD">
              <a:lumMod val="20000"/>
              <a:lumOff val="80000"/>
            </a:srgbClr>
          </a:solidFill>
          <a:ln w="12700"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ndParaRPr>
          </a:p>
        </p:txBody>
      </p:sp>
      <p:sp>
        <p:nvSpPr>
          <p:cNvPr id="12" name="Right Arrow 11"/>
          <p:cNvSpPr/>
          <p:nvPr/>
        </p:nvSpPr>
        <p:spPr bwMode="auto">
          <a:xfrm rot="12261601">
            <a:off x="4731110" y="3632439"/>
            <a:ext cx="490429" cy="432876"/>
          </a:xfrm>
          <a:prstGeom prst="rightArrow">
            <a:avLst/>
          </a:prstGeom>
          <a:solidFill>
            <a:srgbClr val="4F81BD">
              <a:lumMod val="20000"/>
              <a:lumOff val="80000"/>
            </a:srgbClr>
          </a:solidFill>
          <a:ln w="12700"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ndParaRPr>
          </a:p>
        </p:txBody>
      </p:sp>
      <p:pic>
        <p:nvPicPr>
          <p:cNvPr id="13" name="Picture 12"/>
          <p:cNvPicPr>
            <a:picLocks noChangeAspect="1"/>
          </p:cNvPicPr>
          <p:nvPr/>
        </p:nvPicPr>
        <p:blipFill>
          <a:blip r:embed="rId4"/>
          <a:stretch>
            <a:fillRect/>
          </a:stretch>
        </p:blipFill>
        <p:spPr>
          <a:xfrm>
            <a:off x="4973299" y="2276032"/>
            <a:ext cx="756525" cy="756525"/>
          </a:xfrm>
          <a:prstGeom prst="rect">
            <a:avLst/>
          </a:prstGeom>
        </p:spPr>
      </p:pic>
      <p:pic>
        <p:nvPicPr>
          <p:cNvPr id="14" name="Picture 13"/>
          <p:cNvPicPr>
            <a:picLocks noChangeAspect="1"/>
          </p:cNvPicPr>
          <p:nvPr/>
        </p:nvPicPr>
        <p:blipFill>
          <a:blip r:embed="rId5"/>
          <a:stretch>
            <a:fillRect/>
          </a:stretch>
        </p:blipFill>
        <p:spPr>
          <a:xfrm>
            <a:off x="5056557" y="3672198"/>
            <a:ext cx="756525" cy="756525"/>
          </a:xfrm>
          <a:prstGeom prst="rect">
            <a:avLst/>
          </a:prstGeom>
        </p:spPr>
      </p:pic>
      <p:sp>
        <p:nvSpPr>
          <p:cNvPr id="15" name="Pentagon 14"/>
          <p:cNvSpPr/>
          <p:nvPr/>
        </p:nvSpPr>
        <p:spPr bwMode="auto">
          <a:xfrm>
            <a:off x="4755094" y="4545296"/>
            <a:ext cx="1575364" cy="395417"/>
          </a:xfrm>
          <a:prstGeom prst="homePlate">
            <a:avLst/>
          </a:prstGeom>
          <a:solidFill>
            <a:sysClr val="windowText" lastClr="000000"/>
          </a:solidFill>
          <a:ln w="12700" cap="flat" cmpd="sng" algn="ctr">
            <a:solidFill>
              <a:sysClr val="windowText" lastClr="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defRPr/>
            </a:pPr>
            <a:r>
              <a:rPr lang="en-US" sz="1600" kern="0" dirty="0">
                <a:solidFill>
                  <a:prstClr val="white"/>
                </a:solidFill>
                <a:effectLst>
                  <a:outerShdw blurRad="38100" dist="38100" dir="2700000" algn="tl">
                    <a:srgbClr val="000000">
                      <a:alpha val="43137"/>
                    </a:srgbClr>
                  </a:outerShdw>
                </a:effectLst>
                <a:latin typeface="Arial Narrow" panose="020B0606020202030204" pitchFamily="34" charset="0"/>
              </a:rPr>
              <a:t>IRAD Execution</a:t>
            </a:r>
          </a:p>
        </p:txBody>
      </p:sp>
      <p:sp>
        <p:nvSpPr>
          <p:cNvPr id="16" name="Bent Arrow 15"/>
          <p:cNvSpPr/>
          <p:nvPr/>
        </p:nvSpPr>
        <p:spPr bwMode="auto">
          <a:xfrm flipV="1">
            <a:off x="3997552" y="4124385"/>
            <a:ext cx="697337" cy="808186"/>
          </a:xfrm>
          <a:prstGeom prst="bentArrow">
            <a:avLst/>
          </a:prstGeom>
          <a:solidFill>
            <a:sysClr val="windowText" lastClr="000000"/>
          </a:solidFill>
          <a:ln w="12700"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ndParaRPr>
          </a:p>
        </p:txBody>
      </p:sp>
      <p:sp>
        <p:nvSpPr>
          <p:cNvPr id="17" name="Oval 16"/>
          <p:cNvSpPr/>
          <p:nvPr/>
        </p:nvSpPr>
        <p:spPr bwMode="auto">
          <a:xfrm>
            <a:off x="3217718" y="2732782"/>
            <a:ext cx="1599505" cy="1428677"/>
          </a:xfrm>
          <a:prstGeom prst="ellipse">
            <a:avLst/>
          </a:prstGeom>
          <a:solidFill>
            <a:srgbClr val="003399"/>
          </a:solidFill>
          <a:ln w="12700" cap="flat" cmpd="sng" algn="ctr">
            <a:solidFill>
              <a:sysClr val="windowText" lastClr="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defRPr/>
            </a:pPr>
            <a:r>
              <a:rPr lang="en-US" kern="0" dirty="0">
                <a:solidFill>
                  <a:prstClr val="white"/>
                </a:solidFill>
                <a:effectLst>
                  <a:outerShdw blurRad="38100" dist="38100" dir="2700000" algn="tl">
                    <a:srgbClr val="000000">
                      <a:alpha val="43137"/>
                    </a:srgbClr>
                  </a:outerShdw>
                </a:effectLst>
                <a:latin typeface="Arial Narrow" panose="020B0606020202030204" pitchFamily="34" charset="0"/>
              </a:rPr>
              <a:t>Point of Departure Architecture</a:t>
            </a:r>
          </a:p>
        </p:txBody>
      </p:sp>
      <p:sp>
        <p:nvSpPr>
          <p:cNvPr id="18" name="Pentagon 17"/>
          <p:cNvSpPr/>
          <p:nvPr/>
        </p:nvSpPr>
        <p:spPr bwMode="auto">
          <a:xfrm>
            <a:off x="1580350" y="1443197"/>
            <a:ext cx="1874575" cy="703977"/>
          </a:xfrm>
          <a:prstGeom prst="homePlate">
            <a:avLst/>
          </a:prstGeom>
          <a:solidFill>
            <a:sysClr val="windowText" lastClr="000000"/>
          </a:solidFill>
          <a:ln w="12700" cap="flat" cmpd="sng" algn="ctr">
            <a:solidFill>
              <a:sysClr val="windowText" lastClr="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defRPr/>
            </a:pPr>
            <a:r>
              <a:rPr lang="en-US" sz="1600" kern="0" dirty="0">
                <a:solidFill>
                  <a:prstClr val="white"/>
                </a:solidFill>
                <a:effectLst>
                  <a:outerShdw blurRad="38100" dist="38100" dir="2700000" algn="tl">
                    <a:srgbClr val="000000">
                      <a:alpha val="43137"/>
                    </a:srgbClr>
                  </a:outerShdw>
                </a:effectLst>
                <a:latin typeface="Arial Narrow" panose="020B0606020202030204" pitchFamily="34" charset="0"/>
              </a:rPr>
              <a:t>Executive Initiation </a:t>
            </a:r>
          </a:p>
          <a:p>
            <a:pPr algn="ctr" eaLnBrk="0" hangingPunct="0">
              <a:defRPr/>
            </a:pPr>
            <a:r>
              <a:rPr lang="en-US" sz="1600" kern="0" dirty="0">
                <a:solidFill>
                  <a:prstClr val="white"/>
                </a:solidFill>
                <a:effectLst>
                  <a:outerShdw blurRad="38100" dist="38100" dir="2700000" algn="tl">
                    <a:srgbClr val="000000">
                      <a:alpha val="43137"/>
                    </a:srgbClr>
                  </a:outerShdw>
                </a:effectLst>
                <a:latin typeface="Arial Narrow" panose="020B0606020202030204" pitchFamily="34" charset="0"/>
              </a:rPr>
              <a:t>&amp; Support</a:t>
            </a:r>
          </a:p>
        </p:txBody>
      </p:sp>
      <p:sp>
        <p:nvSpPr>
          <p:cNvPr id="19" name="Right Arrow 18"/>
          <p:cNvSpPr/>
          <p:nvPr/>
        </p:nvSpPr>
        <p:spPr bwMode="auto">
          <a:xfrm rot="5400000">
            <a:off x="3792447" y="2228753"/>
            <a:ext cx="494435" cy="432876"/>
          </a:xfrm>
          <a:prstGeom prst="rightArrow">
            <a:avLst/>
          </a:prstGeom>
          <a:solidFill>
            <a:srgbClr val="4F81BD">
              <a:lumMod val="20000"/>
              <a:lumOff val="80000"/>
            </a:srgbClr>
          </a:solidFill>
          <a:ln w="12700"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ndParaRPr>
          </a:p>
        </p:txBody>
      </p:sp>
      <p:sp>
        <p:nvSpPr>
          <p:cNvPr id="20" name="Right Arrow 19"/>
          <p:cNvSpPr/>
          <p:nvPr/>
        </p:nvSpPr>
        <p:spPr bwMode="auto">
          <a:xfrm rot="1401395">
            <a:off x="2829893" y="2772655"/>
            <a:ext cx="490429" cy="432876"/>
          </a:xfrm>
          <a:prstGeom prst="rightArrow">
            <a:avLst/>
          </a:prstGeom>
          <a:solidFill>
            <a:srgbClr val="4F81BD">
              <a:lumMod val="20000"/>
              <a:lumOff val="80000"/>
            </a:srgbClr>
          </a:solidFill>
          <a:ln w="12700"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ndParaRPr>
          </a:p>
        </p:txBody>
      </p:sp>
      <p:pic>
        <p:nvPicPr>
          <p:cNvPr id="21" name="Picture 20"/>
          <p:cNvPicPr>
            <a:picLocks noChangeAspect="1"/>
          </p:cNvPicPr>
          <p:nvPr/>
        </p:nvPicPr>
        <p:blipFill>
          <a:blip r:embed="rId6"/>
          <a:stretch>
            <a:fillRect/>
          </a:stretch>
        </p:blipFill>
        <p:spPr>
          <a:xfrm>
            <a:off x="2276558" y="2383275"/>
            <a:ext cx="756525" cy="756525"/>
          </a:xfrm>
          <a:prstGeom prst="rect">
            <a:avLst/>
          </a:prstGeom>
        </p:spPr>
      </p:pic>
      <p:pic>
        <p:nvPicPr>
          <p:cNvPr id="22" name="Picture 21"/>
          <p:cNvPicPr>
            <a:picLocks noChangeAspect="1"/>
          </p:cNvPicPr>
          <p:nvPr/>
        </p:nvPicPr>
        <p:blipFill>
          <a:blip r:embed="rId7"/>
          <a:stretch>
            <a:fillRect/>
          </a:stretch>
        </p:blipFill>
        <p:spPr>
          <a:xfrm>
            <a:off x="3661403" y="1570151"/>
            <a:ext cx="756525" cy="759369"/>
          </a:xfrm>
          <a:prstGeom prst="rect">
            <a:avLst/>
          </a:prstGeom>
        </p:spPr>
      </p:pic>
      <p:sp>
        <p:nvSpPr>
          <p:cNvPr id="23" name="Right Arrow 22"/>
          <p:cNvSpPr/>
          <p:nvPr/>
        </p:nvSpPr>
        <p:spPr bwMode="auto">
          <a:xfrm rot="19604827">
            <a:off x="2911730" y="3735987"/>
            <a:ext cx="398801" cy="432876"/>
          </a:xfrm>
          <a:prstGeom prst="rightArrow">
            <a:avLst/>
          </a:prstGeom>
          <a:solidFill>
            <a:srgbClr val="4F81BD">
              <a:lumMod val="20000"/>
              <a:lumOff val="80000"/>
            </a:srgbClr>
          </a:solidFill>
          <a:ln w="12700"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ysClr val="windowText" lastClr="000000"/>
              </a:solidFill>
              <a:effectLst>
                <a:outerShdw blurRad="38100" dist="38100" dir="2700000" algn="tl">
                  <a:srgbClr val="000000">
                    <a:alpha val="43137"/>
                  </a:srgbClr>
                </a:outerShdw>
              </a:effectLst>
              <a:latin typeface="Arial" pitchFamily="-112" charset="0"/>
            </a:endParaRPr>
          </a:p>
        </p:txBody>
      </p:sp>
      <p:pic>
        <p:nvPicPr>
          <p:cNvPr id="24" name="Picture 23"/>
          <p:cNvPicPr>
            <a:picLocks noChangeAspect="1"/>
          </p:cNvPicPr>
          <p:nvPr/>
        </p:nvPicPr>
        <p:blipFill>
          <a:blip r:embed="rId8"/>
          <a:stretch>
            <a:fillRect/>
          </a:stretch>
        </p:blipFill>
        <p:spPr>
          <a:xfrm>
            <a:off x="2269809" y="3882746"/>
            <a:ext cx="756525" cy="756525"/>
          </a:xfrm>
          <a:prstGeom prst="rect">
            <a:avLst/>
          </a:prstGeom>
        </p:spPr>
      </p:pic>
      <p:sp>
        <p:nvSpPr>
          <p:cNvPr id="25" name="TextBox 24"/>
          <p:cNvSpPr txBox="1"/>
          <p:nvPr/>
        </p:nvSpPr>
        <p:spPr>
          <a:xfrm>
            <a:off x="3595149" y="1251580"/>
            <a:ext cx="898296" cy="369332"/>
          </a:xfrm>
          <a:prstGeom prst="rect">
            <a:avLst/>
          </a:prstGeom>
          <a:noFill/>
        </p:spPr>
        <p:txBody>
          <a:bodyPr wrap="square" rtlCol="0">
            <a:spAutoFit/>
          </a:bodyPr>
          <a:lstStyle/>
          <a:p>
            <a:pPr algn="ctr"/>
            <a:r>
              <a:rPr lang="en-US" sz="900" dirty="0">
                <a:solidFill>
                  <a:prstClr val="black"/>
                </a:solidFill>
                <a:latin typeface="Arial"/>
              </a:rPr>
              <a:t>Material Acquisition</a:t>
            </a:r>
          </a:p>
        </p:txBody>
      </p:sp>
      <p:sp>
        <p:nvSpPr>
          <p:cNvPr id="26" name="TextBox 25"/>
          <p:cNvSpPr txBox="1"/>
          <p:nvPr/>
        </p:nvSpPr>
        <p:spPr>
          <a:xfrm>
            <a:off x="2211143" y="3150164"/>
            <a:ext cx="898296" cy="230832"/>
          </a:xfrm>
          <a:prstGeom prst="rect">
            <a:avLst/>
          </a:prstGeom>
          <a:noFill/>
        </p:spPr>
        <p:txBody>
          <a:bodyPr wrap="square" rtlCol="0">
            <a:spAutoFit/>
          </a:bodyPr>
          <a:lstStyle/>
          <a:p>
            <a:pPr algn="ctr"/>
            <a:r>
              <a:rPr lang="en-US" sz="900" dirty="0">
                <a:solidFill>
                  <a:prstClr val="black"/>
                </a:solidFill>
                <a:latin typeface="Arial"/>
              </a:rPr>
              <a:t>Design</a:t>
            </a:r>
          </a:p>
        </p:txBody>
      </p:sp>
      <p:sp>
        <p:nvSpPr>
          <p:cNvPr id="27" name="TextBox 26"/>
          <p:cNvSpPr txBox="1"/>
          <p:nvPr/>
        </p:nvSpPr>
        <p:spPr>
          <a:xfrm>
            <a:off x="2183108" y="4637068"/>
            <a:ext cx="898296" cy="230832"/>
          </a:xfrm>
          <a:prstGeom prst="rect">
            <a:avLst/>
          </a:prstGeom>
          <a:noFill/>
        </p:spPr>
        <p:txBody>
          <a:bodyPr wrap="square" rtlCol="0">
            <a:spAutoFit/>
          </a:bodyPr>
          <a:lstStyle/>
          <a:p>
            <a:pPr algn="ctr"/>
            <a:r>
              <a:rPr lang="en-US" sz="900" dirty="0">
                <a:solidFill>
                  <a:prstClr val="black"/>
                </a:solidFill>
                <a:latin typeface="Arial"/>
              </a:rPr>
              <a:t>Capture</a:t>
            </a:r>
          </a:p>
        </p:txBody>
      </p:sp>
      <p:sp>
        <p:nvSpPr>
          <p:cNvPr id="28" name="TextBox 27"/>
          <p:cNvSpPr txBox="1"/>
          <p:nvPr/>
        </p:nvSpPr>
        <p:spPr>
          <a:xfrm>
            <a:off x="4999902" y="3445165"/>
            <a:ext cx="898296" cy="230832"/>
          </a:xfrm>
          <a:prstGeom prst="rect">
            <a:avLst/>
          </a:prstGeom>
          <a:noFill/>
        </p:spPr>
        <p:txBody>
          <a:bodyPr wrap="square" rtlCol="0">
            <a:spAutoFit/>
          </a:bodyPr>
          <a:lstStyle/>
          <a:p>
            <a:pPr algn="ctr"/>
            <a:r>
              <a:rPr lang="en-US" sz="900" dirty="0">
                <a:solidFill>
                  <a:prstClr val="black"/>
                </a:solidFill>
                <a:latin typeface="Arial"/>
              </a:rPr>
              <a:t>Support</a:t>
            </a:r>
          </a:p>
        </p:txBody>
      </p:sp>
      <p:sp>
        <p:nvSpPr>
          <p:cNvPr id="29" name="TextBox 28"/>
          <p:cNvSpPr txBox="1"/>
          <p:nvPr/>
        </p:nvSpPr>
        <p:spPr>
          <a:xfrm>
            <a:off x="4937935" y="2073339"/>
            <a:ext cx="898296" cy="230832"/>
          </a:xfrm>
          <a:prstGeom prst="rect">
            <a:avLst/>
          </a:prstGeom>
          <a:noFill/>
        </p:spPr>
        <p:txBody>
          <a:bodyPr wrap="square" rtlCol="0">
            <a:spAutoFit/>
          </a:bodyPr>
          <a:lstStyle/>
          <a:p>
            <a:pPr algn="ctr"/>
            <a:r>
              <a:rPr lang="en-US" sz="900" dirty="0">
                <a:solidFill>
                  <a:prstClr val="black"/>
                </a:solidFill>
                <a:latin typeface="Arial"/>
              </a:rPr>
              <a:t>Manufacture</a:t>
            </a:r>
          </a:p>
        </p:txBody>
      </p:sp>
      <p:pic>
        <p:nvPicPr>
          <p:cNvPr id="30" name="Picture 29"/>
          <p:cNvPicPr>
            <a:picLocks noChangeAspect="1"/>
          </p:cNvPicPr>
          <p:nvPr/>
        </p:nvPicPr>
        <p:blipFill rotWithShape="1">
          <a:blip r:embed="rId9" cstate="print">
            <a:extLst>
              <a:ext uri="{28A0092B-C50C-407E-A947-70E740481C1C}">
                <a14:useLocalDpi xmlns:a14="http://schemas.microsoft.com/office/drawing/2010/main" val="0"/>
              </a:ext>
            </a:extLst>
          </a:blip>
          <a:srcRect l="10005" r="19808"/>
          <a:stretch/>
        </p:blipFill>
        <p:spPr>
          <a:xfrm>
            <a:off x="8672457" y="4364827"/>
            <a:ext cx="1574801" cy="1490472"/>
          </a:xfrm>
          <a:prstGeom prst="rect">
            <a:avLst/>
          </a:prstGeom>
          <a:ln>
            <a:solidFill>
              <a:srgbClr val="000000"/>
            </a:solidFill>
          </a:ln>
          <a:effectLst>
            <a:outerShdw blurRad="50800" dist="38100" dir="2700000" algn="tl" rotWithShape="0">
              <a:prstClr val="black">
                <a:alpha val="40000"/>
              </a:prstClr>
            </a:outerShdw>
          </a:effectLst>
        </p:spPr>
      </p:pic>
      <p:pic>
        <p:nvPicPr>
          <p:cNvPr id="31" name="Picture 30"/>
          <p:cNvPicPr>
            <a:picLocks noChangeAspect="1"/>
          </p:cNvPicPr>
          <p:nvPr/>
        </p:nvPicPr>
        <p:blipFill rotWithShape="1">
          <a:blip r:embed="rId10"/>
          <a:srcRect l="27759" t="11736"/>
          <a:stretch/>
        </p:blipFill>
        <p:spPr>
          <a:xfrm>
            <a:off x="8267701" y="2667000"/>
            <a:ext cx="1979556" cy="1614173"/>
          </a:xfrm>
          <a:prstGeom prst="rect">
            <a:avLst/>
          </a:prstGeom>
          <a:solidFill>
            <a:srgbClr val="FFFFFF">
              <a:lumMod val="95000"/>
            </a:srgbClr>
          </a:solidFill>
          <a:ln w="12700">
            <a:solidFill>
              <a:srgbClr val="000000"/>
            </a:solidFill>
          </a:ln>
          <a:effectLst>
            <a:outerShdw blurRad="50800" dist="38100" dir="2700000" algn="tl" rotWithShape="0">
              <a:prstClr val="black">
                <a:alpha val="40000"/>
              </a:prstClr>
            </a:outerShdw>
          </a:effectLst>
        </p:spPr>
      </p:pic>
      <p:sp>
        <p:nvSpPr>
          <p:cNvPr id="32" name="Rectangle 31"/>
          <p:cNvSpPr/>
          <p:nvPr/>
        </p:nvSpPr>
        <p:spPr bwMode="auto">
          <a:xfrm>
            <a:off x="9437943" y="2659204"/>
            <a:ext cx="809315" cy="189584"/>
          </a:xfrm>
          <a:prstGeom prst="rect">
            <a:avLst/>
          </a:prstGeom>
          <a:solidFill>
            <a:sysClr val="window" lastClr="FFFFFF">
              <a:lumMod val="95000"/>
            </a:sysClr>
          </a:solidFill>
          <a:ln w="12700" cap="flat" cmpd="sng" algn="ctr">
            <a:solidFill>
              <a:sysClr val="windowText" lastClr="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defRPr/>
            </a:pPr>
            <a:r>
              <a:rPr lang="en-US" sz="1050" kern="0" dirty="0">
                <a:solidFill>
                  <a:prstClr val="black"/>
                </a:solidFill>
                <a:effectLst>
                  <a:outerShdw blurRad="38100" dist="38100" dir="2700000" algn="tl">
                    <a:srgbClr val="000000">
                      <a:alpha val="43137"/>
                    </a:srgbClr>
                  </a:outerShdw>
                </a:effectLst>
                <a:latin typeface="Arial" pitchFamily="-112" charset="0"/>
              </a:rPr>
              <a:t>Legion Pod</a:t>
            </a:r>
          </a:p>
        </p:txBody>
      </p:sp>
      <p:sp>
        <p:nvSpPr>
          <p:cNvPr id="33" name="Rectangle 32"/>
          <p:cNvSpPr/>
          <p:nvPr/>
        </p:nvSpPr>
        <p:spPr bwMode="auto">
          <a:xfrm>
            <a:off x="9694485" y="5665715"/>
            <a:ext cx="552773" cy="189584"/>
          </a:xfrm>
          <a:prstGeom prst="rect">
            <a:avLst/>
          </a:prstGeom>
          <a:solidFill>
            <a:sysClr val="window" lastClr="FFFFFF">
              <a:lumMod val="95000"/>
            </a:sysClr>
          </a:solidFill>
          <a:ln w="12700" cap="flat" cmpd="sng" algn="ctr">
            <a:solidFill>
              <a:sysClr val="windowText" lastClr="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defRPr/>
            </a:pPr>
            <a:r>
              <a:rPr lang="en-US" sz="1050" kern="0" dirty="0">
                <a:solidFill>
                  <a:prstClr val="black"/>
                </a:solidFill>
                <a:effectLst>
                  <a:outerShdw blurRad="38100" dist="38100" dir="2700000" algn="tl">
                    <a:srgbClr val="000000">
                      <a:alpha val="43137"/>
                    </a:srgbClr>
                  </a:outerShdw>
                </a:effectLst>
                <a:latin typeface="Arial" pitchFamily="-112" charset="0"/>
              </a:rPr>
              <a:t>MTADS</a:t>
            </a:r>
          </a:p>
        </p:txBody>
      </p:sp>
      <p:sp>
        <p:nvSpPr>
          <p:cNvPr id="34" name="Rectangle 33"/>
          <p:cNvSpPr/>
          <p:nvPr/>
        </p:nvSpPr>
        <p:spPr bwMode="auto">
          <a:xfrm>
            <a:off x="6500865" y="5685315"/>
            <a:ext cx="1052461" cy="169985"/>
          </a:xfrm>
          <a:prstGeom prst="rect">
            <a:avLst/>
          </a:prstGeom>
          <a:solidFill>
            <a:sysClr val="window" lastClr="FFFFFF">
              <a:lumMod val="95000"/>
            </a:sysClr>
          </a:solidFill>
          <a:ln w="12700" cap="flat" cmpd="sng" algn="ctr">
            <a:solidFill>
              <a:sysClr val="windowText" lastClr="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defRPr/>
            </a:pPr>
            <a:r>
              <a:rPr lang="en-US" sz="1050" kern="0" dirty="0">
                <a:solidFill>
                  <a:prstClr val="black"/>
                </a:solidFill>
                <a:effectLst>
                  <a:outerShdw blurRad="38100" dist="38100" dir="2700000" algn="tl">
                    <a:srgbClr val="000000">
                      <a:alpha val="43137"/>
                    </a:srgbClr>
                  </a:outerShdw>
                </a:effectLst>
                <a:latin typeface="Arial" pitchFamily="-112" charset="0"/>
              </a:rPr>
              <a:t>Autonomy Kits</a:t>
            </a:r>
          </a:p>
        </p:txBody>
      </p:sp>
      <p:sp>
        <p:nvSpPr>
          <p:cNvPr id="35" name="Rectangle 34"/>
          <p:cNvSpPr/>
          <p:nvPr/>
        </p:nvSpPr>
        <p:spPr bwMode="auto">
          <a:xfrm>
            <a:off x="6500865" y="2659204"/>
            <a:ext cx="1052461" cy="189584"/>
          </a:xfrm>
          <a:prstGeom prst="rect">
            <a:avLst/>
          </a:prstGeom>
          <a:solidFill>
            <a:sysClr val="window" lastClr="FFFFFF">
              <a:lumMod val="95000"/>
            </a:sysClr>
          </a:solidFill>
          <a:ln w="12700" cap="flat" cmpd="sng" algn="ctr">
            <a:solidFill>
              <a:sysClr val="windowText" lastClr="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defRPr/>
            </a:pPr>
            <a:r>
              <a:rPr lang="en-US" sz="1050" kern="0" dirty="0">
                <a:solidFill>
                  <a:prstClr val="black"/>
                </a:solidFill>
                <a:effectLst>
                  <a:outerShdw blurRad="38100" dist="38100" dir="2700000" algn="tl">
                    <a:srgbClr val="000000">
                      <a:alpha val="43137"/>
                    </a:srgbClr>
                  </a:outerShdw>
                </a:effectLst>
                <a:latin typeface="Arial" pitchFamily="-112" charset="0"/>
              </a:rPr>
              <a:t>Precision Fires</a:t>
            </a:r>
          </a:p>
        </p:txBody>
      </p:sp>
      <p:sp>
        <p:nvSpPr>
          <p:cNvPr id="36" name="AutoShape 80"/>
          <p:cNvSpPr>
            <a:spLocks noChangeArrowheads="1"/>
          </p:cNvSpPr>
          <p:nvPr/>
        </p:nvSpPr>
        <p:spPr bwMode="invGray">
          <a:xfrm>
            <a:off x="1937008" y="5888317"/>
            <a:ext cx="8439150" cy="401979"/>
          </a:xfrm>
          <a:prstGeom prst="bevel">
            <a:avLst>
              <a:gd name="adj" fmla="val 11310"/>
            </a:avLst>
          </a:prstGeom>
          <a:solidFill>
            <a:schemeClr val="bg1"/>
          </a:solidFill>
          <a:ln w="9525">
            <a:noFill/>
            <a:miter lim="800000"/>
            <a:headEnd/>
            <a:tailEnd/>
          </a:ln>
        </p:spPr>
        <p:txBody>
          <a:bodyPr lIns="228600" tIns="18288" rIns="228600" bIns="18288" anchor="b" anchorCtr="1">
            <a:spAutoFit/>
          </a:bodyPr>
          <a:lstStyle/>
          <a:p>
            <a:pPr algn="ctr"/>
            <a:r>
              <a:rPr lang="en-US" i="1" dirty="0">
                <a:solidFill>
                  <a:schemeClr val="tx2"/>
                </a:solidFill>
                <a:latin typeface="Arial Narrow" panose="020B0606020202030204" pitchFamily="34" charset="0"/>
              </a:rPr>
              <a:t>Understanding the Big Picture Early To Start Development in the Right Place</a:t>
            </a:r>
          </a:p>
        </p:txBody>
      </p:sp>
    </p:spTree>
    <p:extLst>
      <p:ext uri="{BB962C8B-B14F-4D97-AF65-F5344CB8AC3E}">
        <p14:creationId xmlns:p14="http://schemas.microsoft.com/office/powerpoint/2010/main" val="1264389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Rapid Collaborative Development (RCD)</a:t>
            </a:r>
          </a:p>
        </p:txBody>
      </p:sp>
      <p:sp>
        <p:nvSpPr>
          <p:cNvPr id="44" name="Bent Arrow 43"/>
          <p:cNvSpPr/>
          <p:nvPr/>
        </p:nvSpPr>
        <p:spPr bwMode="auto">
          <a:xfrm flipV="1">
            <a:off x="7570470" y="4695475"/>
            <a:ext cx="1396538" cy="1188720"/>
          </a:xfrm>
          <a:prstGeom prst="bentArrow">
            <a:avLst>
              <a:gd name="adj1" fmla="val 17308"/>
              <a:gd name="adj2" fmla="val 17788"/>
              <a:gd name="adj3" fmla="val 20192"/>
              <a:gd name="adj4" fmla="val 43750"/>
            </a:avLst>
          </a:prstGeom>
          <a:solidFill>
            <a:sysClr val="windowText" lastClr="000000"/>
          </a:solidFill>
          <a:ln w="9525" cap="flat" cmpd="sng" algn="ctr">
            <a:solidFill>
              <a:sysClr val="windowText" lastClr="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1400" kern="0">
              <a:solidFill>
                <a:prstClr val="black"/>
              </a:solidFill>
              <a:ea typeface="ＭＳ Ｐゴシック"/>
            </a:endParaRPr>
          </a:p>
        </p:txBody>
      </p:sp>
      <p:sp>
        <p:nvSpPr>
          <p:cNvPr id="45" name="Rectangle 44"/>
          <p:cNvSpPr/>
          <p:nvPr/>
        </p:nvSpPr>
        <p:spPr bwMode="auto">
          <a:xfrm>
            <a:off x="6138083" y="3867741"/>
            <a:ext cx="3127664" cy="1094148"/>
          </a:xfrm>
          <a:prstGeom prst="rect">
            <a:avLst/>
          </a:prstGeom>
          <a:solidFill>
            <a:sysClr val="window" lastClr="FFFFFF"/>
          </a:solidFill>
          <a:ln w="19050" cap="flat" cmpd="sng" algn="ctr">
            <a:solidFill>
              <a:sysClr val="windowText" lastClr="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1400" kern="0">
              <a:solidFill>
                <a:prstClr val="black"/>
              </a:solidFill>
              <a:ea typeface="ＭＳ Ｐゴシック"/>
            </a:endParaRPr>
          </a:p>
        </p:txBody>
      </p:sp>
      <p:sp>
        <p:nvSpPr>
          <p:cNvPr id="46" name="Right Arrow 45"/>
          <p:cNvSpPr/>
          <p:nvPr/>
        </p:nvSpPr>
        <p:spPr bwMode="auto">
          <a:xfrm>
            <a:off x="4833570" y="1756967"/>
            <a:ext cx="881431" cy="410378"/>
          </a:xfrm>
          <a:prstGeom prst="rightArrow">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kern="0" dirty="0">
              <a:solidFill>
                <a:srgbClr val="000000"/>
              </a:solidFill>
              <a:latin typeface="Calibri"/>
              <a:ea typeface="ＭＳ Ｐゴシック"/>
            </a:endParaRPr>
          </a:p>
        </p:txBody>
      </p:sp>
      <p:sp>
        <p:nvSpPr>
          <p:cNvPr id="47" name="Rectangle 46"/>
          <p:cNvSpPr/>
          <p:nvPr/>
        </p:nvSpPr>
        <p:spPr bwMode="auto">
          <a:xfrm>
            <a:off x="1874928" y="4541954"/>
            <a:ext cx="2503170" cy="1200505"/>
          </a:xfrm>
          <a:prstGeom prst="rect">
            <a:avLst/>
          </a:prstGeom>
          <a:solidFill>
            <a:sysClr val="window" lastClr="FFFFFF">
              <a:lumMod val="95000"/>
            </a:sysClr>
          </a:solidFill>
          <a:ln w="9525" cap="flat" cmpd="sng" algn="ctr">
            <a:solidFill>
              <a:sysClr val="windowText" lastClr="0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a:spcAft>
                <a:spcPts val="600"/>
              </a:spcAft>
              <a:defRPr/>
            </a:pPr>
            <a:r>
              <a:rPr lang="en-US" sz="1400" u="sng" kern="0" dirty="0">
                <a:solidFill>
                  <a:prstClr val="black"/>
                </a:solidFill>
                <a:ea typeface="ＭＳ Ｐゴシック"/>
              </a:rPr>
              <a:t>MFC Standard Tools</a:t>
            </a:r>
          </a:p>
          <a:p>
            <a:pPr marL="114300" indent="-114300">
              <a:buFont typeface="Arial" panose="020B0604020202020204" pitchFamily="34" charset="0"/>
              <a:buChar char="•"/>
              <a:defRPr/>
            </a:pPr>
            <a:r>
              <a:rPr lang="en-US" sz="1200" kern="0" dirty="0">
                <a:solidFill>
                  <a:prstClr val="black"/>
                </a:solidFill>
                <a:ea typeface="ＭＳ Ｐゴシック"/>
              </a:rPr>
              <a:t>Parametric Cost </a:t>
            </a:r>
            <a:br>
              <a:rPr lang="en-US" sz="1200" kern="0" dirty="0">
                <a:solidFill>
                  <a:prstClr val="black"/>
                </a:solidFill>
                <a:ea typeface="ＭＳ Ｐゴシック"/>
              </a:rPr>
            </a:br>
            <a:r>
              <a:rPr lang="en-US" sz="1200" kern="0" dirty="0">
                <a:solidFill>
                  <a:prstClr val="black"/>
                </a:solidFill>
                <a:ea typeface="ＭＳ Ｐゴシック"/>
              </a:rPr>
              <a:t>Estimation: </a:t>
            </a:r>
            <a:r>
              <a:rPr lang="en-US" sz="1200" i="1" kern="0" dirty="0">
                <a:solidFill>
                  <a:prstClr val="black"/>
                </a:solidFill>
                <a:ea typeface="ＭＳ Ｐゴシック"/>
              </a:rPr>
              <a:t>TRUE Planning</a:t>
            </a:r>
          </a:p>
          <a:p>
            <a:pPr marL="114300" indent="-114300">
              <a:spcBef>
                <a:spcPts val="600"/>
              </a:spcBef>
              <a:buFont typeface="Arial" panose="020B0604020202020204" pitchFamily="34" charset="0"/>
              <a:buChar char="•"/>
              <a:defRPr/>
            </a:pPr>
            <a:r>
              <a:rPr lang="en-US" sz="1200" kern="0" dirty="0">
                <a:solidFill>
                  <a:prstClr val="black"/>
                </a:solidFill>
                <a:ea typeface="ＭＳ Ｐゴシック"/>
              </a:rPr>
              <a:t>System Architecture: </a:t>
            </a:r>
            <a:br>
              <a:rPr lang="en-US" sz="1200" kern="0" dirty="0">
                <a:solidFill>
                  <a:prstClr val="black"/>
                </a:solidFill>
                <a:ea typeface="ＭＳ Ｐゴシック"/>
              </a:rPr>
            </a:br>
            <a:r>
              <a:rPr lang="en-US" sz="1200" i="1" kern="0" dirty="0">
                <a:solidFill>
                  <a:prstClr val="black"/>
                </a:solidFill>
                <a:ea typeface="ＭＳ Ｐゴシック"/>
              </a:rPr>
              <a:t>Rhapsody</a:t>
            </a:r>
          </a:p>
        </p:txBody>
      </p:sp>
      <p:sp>
        <p:nvSpPr>
          <p:cNvPr id="48" name="TextBox 47"/>
          <p:cNvSpPr txBox="1"/>
          <p:nvPr/>
        </p:nvSpPr>
        <p:spPr>
          <a:xfrm>
            <a:off x="2791971" y="934423"/>
            <a:ext cx="1789904" cy="338554"/>
          </a:xfrm>
          <a:prstGeom prst="rect">
            <a:avLst/>
          </a:prstGeom>
          <a:noFill/>
        </p:spPr>
        <p:txBody>
          <a:bodyPr wrap="square" rtlCol="0" anchor="ctr">
            <a:spAutoFit/>
          </a:bodyPr>
          <a:lstStyle/>
          <a:p>
            <a:pPr algn="ctr"/>
            <a:r>
              <a:rPr lang="en-US" sz="1600" dirty="0">
                <a:solidFill>
                  <a:srgbClr val="000000"/>
                </a:solidFill>
                <a:latin typeface="Calibri"/>
                <a:ea typeface="ＭＳ Ｐゴシック"/>
              </a:rPr>
              <a:t>Pursuit Baseline</a:t>
            </a:r>
          </a:p>
        </p:txBody>
      </p:sp>
      <p:sp>
        <p:nvSpPr>
          <p:cNvPr id="49" name="Rectangle 48"/>
          <p:cNvSpPr/>
          <p:nvPr/>
        </p:nvSpPr>
        <p:spPr bwMode="auto">
          <a:xfrm>
            <a:off x="1995199" y="1245139"/>
            <a:ext cx="3319752" cy="1434037"/>
          </a:xfrm>
          <a:prstGeom prst="rect">
            <a:avLst/>
          </a:prstGeom>
          <a:solidFill>
            <a:srgbClr val="003478"/>
          </a:solidFill>
          <a:ln w="9525" cap="flat" cmpd="sng" algn="ctr">
            <a:solidFill>
              <a:sysClr val="windowText" lastClr="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1400" kern="0">
              <a:solidFill>
                <a:srgbClr val="000000"/>
              </a:solidFill>
              <a:latin typeface="Calibri"/>
              <a:ea typeface="ＭＳ Ｐゴシック"/>
            </a:endParaRPr>
          </a:p>
        </p:txBody>
      </p:sp>
      <p:sp>
        <p:nvSpPr>
          <p:cNvPr id="50" name="Rectangle 49"/>
          <p:cNvSpPr/>
          <p:nvPr/>
        </p:nvSpPr>
        <p:spPr>
          <a:xfrm>
            <a:off x="2058117" y="1316886"/>
            <a:ext cx="1554480" cy="594360"/>
          </a:xfrm>
          <a:prstGeom prst="rect">
            <a:avLst/>
          </a:prstGeom>
          <a:solidFill>
            <a:sysClr val="window" lastClr="FFFFFF"/>
          </a:solidFill>
          <a:ln>
            <a:solidFill>
              <a:sysClr val="windowText" lastClr="000000"/>
            </a:solidFill>
          </a:ln>
        </p:spPr>
        <p:txBody>
          <a:bodyPr wrap="square" anchor="ctr">
            <a:noAutofit/>
          </a:bodyPr>
          <a:lstStyle/>
          <a:p>
            <a:pPr algn="ctr">
              <a:defRPr/>
            </a:pPr>
            <a:r>
              <a:rPr lang="en-US" sz="1600" kern="0" dirty="0">
                <a:solidFill>
                  <a:srgbClr val="000000"/>
                </a:solidFill>
                <a:latin typeface="Arial Narrow" panose="020B0606020202030204" pitchFamily="34" charset="0"/>
                <a:ea typeface="ＭＳ Ｐゴシック"/>
              </a:rPr>
              <a:t>Position To Win</a:t>
            </a:r>
          </a:p>
        </p:txBody>
      </p:sp>
      <p:sp>
        <p:nvSpPr>
          <p:cNvPr id="51" name="Rectangle 50"/>
          <p:cNvSpPr/>
          <p:nvPr/>
        </p:nvSpPr>
        <p:spPr>
          <a:xfrm>
            <a:off x="3686923" y="1997730"/>
            <a:ext cx="1554480" cy="594360"/>
          </a:xfrm>
          <a:prstGeom prst="rect">
            <a:avLst/>
          </a:prstGeom>
          <a:solidFill>
            <a:sysClr val="window" lastClr="FFFFFF"/>
          </a:solidFill>
          <a:ln>
            <a:solidFill>
              <a:sysClr val="windowText" lastClr="000000"/>
            </a:solidFill>
          </a:ln>
        </p:spPr>
        <p:txBody>
          <a:bodyPr wrap="square" anchor="ctr">
            <a:spAutoFit/>
          </a:bodyPr>
          <a:lstStyle/>
          <a:p>
            <a:pPr algn="ctr">
              <a:defRPr/>
            </a:pPr>
            <a:r>
              <a:rPr lang="en-US" sz="1600" kern="0" dirty="0">
                <a:solidFill>
                  <a:srgbClr val="000000"/>
                </a:solidFill>
                <a:latin typeface="Arial Narrow" panose="020B0606020202030204" pitchFamily="34" charset="0"/>
                <a:ea typeface="ＭＳ Ｐゴシック"/>
              </a:rPr>
              <a:t>Initial System Concepts</a:t>
            </a:r>
          </a:p>
        </p:txBody>
      </p:sp>
      <p:sp>
        <p:nvSpPr>
          <p:cNvPr id="52" name="Rectangle 51"/>
          <p:cNvSpPr/>
          <p:nvPr/>
        </p:nvSpPr>
        <p:spPr>
          <a:xfrm>
            <a:off x="3664062" y="1316887"/>
            <a:ext cx="1554480" cy="584775"/>
          </a:xfrm>
          <a:prstGeom prst="rect">
            <a:avLst/>
          </a:prstGeom>
          <a:solidFill>
            <a:sysClr val="window" lastClr="FFFFFF"/>
          </a:solidFill>
          <a:ln>
            <a:solidFill>
              <a:sysClr val="windowText" lastClr="000000"/>
            </a:solidFill>
          </a:ln>
        </p:spPr>
        <p:txBody>
          <a:bodyPr wrap="square" lIns="0" rIns="0" anchor="ctr">
            <a:spAutoFit/>
          </a:bodyPr>
          <a:lstStyle/>
          <a:p>
            <a:pPr algn="ctr">
              <a:defRPr/>
            </a:pPr>
            <a:r>
              <a:rPr lang="en-US" sz="1600" kern="0" dirty="0">
                <a:solidFill>
                  <a:srgbClr val="000000"/>
                </a:solidFill>
                <a:latin typeface="Arial Narrow" panose="020B0606020202030204" pitchFamily="34" charset="0"/>
                <a:ea typeface="ＭＳ Ｐゴシック"/>
              </a:rPr>
              <a:t>Initial Cost Models &amp; Assessments</a:t>
            </a:r>
          </a:p>
        </p:txBody>
      </p:sp>
      <p:sp>
        <p:nvSpPr>
          <p:cNvPr id="53" name="Rectangle 52"/>
          <p:cNvSpPr/>
          <p:nvPr/>
        </p:nvSpPr>
        <p:spPr>
          <a:xfrm>
            <a:off x="2058117" y="1990273"/>
            <a:ext cx="1554480" cy="594360"/>
          </a:xfrm>
          <a:prstGeom prst="rect">
            <a:avLst/>
          </a:prstGeom>
          <a:solidFill>
            <a:sysClr val="window" lastClr="FFFFFF"/>
          </a:solidFill>
          <a:ln>
            <a:solidFill>
              <a:sysClr val="windowText" lastClr="000000"/>
            </a:solidFill>
          </a:ln>
        </p:spPr>
        <p:txBody>
          <a:bodyPr wrap="square" anchor="ctr">
            <a:spAutoFit/>
          </a:bodyPr>
          <a:lstStyle/>
          <a:p>
            <a:pPr algn="ctr">
              <a:defRPr/>
            </a:pPr>
            <a:r>
              <a:rPr lang="en-US" sz="1600" kern="0" dirty="0">
                <a:solidFill>
                  <a:srgbClr val="000000"/>
                </a:solidFill>
                <a:latin typeface="Arial Narrow" panose="020B0606020202030204" pitchFamily="34" charset="0"/>
                <a:ea typeface="ＭＳ Ｐゴシック"/>
              </a:rPr>
              <a:t>Mission Requirements</a:t>
            </a:r>
          </a:p>
        </p:txBody>
      </p:sp>
      <p:sp>
        <p:nvSpPr>
          <p:cNvPr id="54" name="TextBox 53"/>
          <p:cNvSpPr txBox="1"/>
          <p:nvPr/>
        </p:nvSpPr>
        <p:spPr>
          <a:xfrm>
            <a:off x="1962252" y="2627893"/>
            <a:ext cx="1772162" cy="307777"/>
          </a:xfrm>
          <a:prstGeom prst="rect">
            <a:avLst/>
          </a:prstGeom>
          <a:noFill/>
        </p:spPr>
        <p:txBody>
          <a:bodyPr wrap="square" rtlCol="0">
            <a:spAutoFit/>
          </a:bodyPr>
          <a:lstStyle/>
          <a:p>
            <a:pPr algn="ctr"/>
            <a:r>
              <a:rPr lang="en-US" sz="1400" i="1" dirty="0">
                <a:solidFill>
                  <a:srgbClr val="002060"/>
                </a:solidFill>
                <a:latin typeface="Arial Narrow" panose="020B0606020202030204" pitchFamily="34" charset="0"/>
                <a:ea typeface="ＭＳ Ｐゴシック"/>
              </a:rPr>
              <a:t>Where we need to be</a:t>
            </a:r>
            <a:endParaRPr lang="en-US" i="1" dirty="0">
              <a:solidFill>
                <a:srgbClr val="002060"/>
              </a:solidFill>
              <a:latin typeface="Arial Narrow" panose="020B0606020202030204" pitchFamily="34" charset="0"/>
              <a:ea typeface="ＭＳ Ｐゴシック"/>
            </a:endParaRPr>
          </a:p>
        </p:txBody>
      </p:sp>
      <p:sp>
        <p:nvSpPr>
          <p:cNvPr id="55" name="TextBox 54"/>
          <p:cNvSpPr txBox="1"/>
          <p:nvPr/>
        </p:nvSpPr>
        <p:spPr>
          <a:xfrm>
            <a:off x="3555221" y="2627893"/>
            <a:ext cx="1772162" cy="307777"/>
          </a:xfrm>
          <a:prstGeom prst="rect">
            <a:avLst/>
          </a:prstGeom>
          <a:noFill/>
        </p:spPr>
        <p:txBody>
          <a:bodyPr wrap="square" rtlCol="0">
            <a:spAutoFit/>
          </a:bodyPr>
          <a:lstStyle/>
          <a:p>
            <a:pPr algn="ctr"/>
            <a:r>
              <a:rPr lang="en-US" sz="1400" i="1" dirty="0">
                <a:solidFill>
                  <a:srgbClr val="002060"/>
                </a:solidFill>
                <a:latin typeface="Arial Narrow" panose="020B0606020202030204" pitchFamily="34" charset="0"/>
                <a:ea typeface="ＭＳ Ｐゴシック"/>
              </a:rPr>
              <a:t>Where we are</a:t>
            </a:r>
            <a:endParaRPr lang="en-US" i="1" dirty="0">
              <a:solidFill>
                <a:srgbClr val="002060"/>
              </a:solidFill>
              <a:latin typeface="Arial Narrow" panose="020B0606020202030204" pitchFamily="34" charset="0"/>
              <a:ea typeface="ＭＳ Ｐゴシック"/>
            </a:endParaRPr>
          </a:p>
        </p:txBody>
      </p:sp>
      <p:sp>
        <p:nvSpPr>
          <p:cNvPr id="56" name="TextBox 55"/>
          <p:cNvSpPr txBox="1"/>
          <p:nvPr/>
        </p:nvSpPr>
        <p:spPr>
          <a:xfrm rot="16200000">
            <a:off x="1420230" y="2164070"/>
            <a:ext cx="909399" cy="307777"/>
          </a:xfrm>
          <a:prstGeom prst="rect">
            <a:avLst/>
          </a:prstGeom>
          <a:noFill/>
        </p:spPr>
        <p:txBody>
          <a:bodyPr wrap="square" rtlCol="0">
            <a:spAutoFit/>
          </a:bodyPr>
          <a:lstStyle/>
          <a:p>
            <a:pPr algn="ctr"/>
            <a:r>
              <a:rPr lang="en-US" sz="1400" i="1" dirty="0">
                <a:solidFill>
                  <a:srgbClr val="002060"/>
                </a:solidFill>
                <a:latin typeface="Arial Narrow" panose="020B0606020202030204" pitchFamily="34" charset="0"/>
                <a:ea typeface="ＭＳ Ｐゴシック"/>
              </a:rPr>
              <a:t>Technical</a:t>
            </a:r>
            <a:endParaRPr lang="en-US" i="1" dirty="0">
              <a:solidFill>
                <a:srgbClr val="002060"/>
              </a:solidFill>
              <a:latin typeface="Arial Narrow" panose="020B0606020202030204" pitchFamily="34" charset="0"/>
              <a:ea typeface="ＭＳ Ｐゴシック"/>
            </a:endParaRPr>
          </a:p>
        </p:txBody>
      </p:sp>
      <p:sp>
        <p:nvSpPr>
          <p:cNvPr id="57" name="TextBox 56"/>
          <p:cNvSpPr txBox="1"/>
          <p:nvPr/>
        </p:nvSpPr>
        <p:spPr>
          <a:xfrm rot="16200000">
            <a:off x="1420230" y="1452366"/>
            <a:ext cx="909399" cy="307777"/>
          </a:xfrm>
          <a:prstGeom prst="rect">
            <a:avLst/>
          </a:prstGeom>
          <a:noFill/>
        </p:spPr>
        <p:txBody>
          <a:bodyPr wrap="square" rtlCol="0">
            <a:spAutoFit/>
          </a:bodyPr>
          <a:lstStyle/>
          <a:p>
            <a:pPr algn="ctr"/>
            <a:r>
              <a:rPr lang="en-US" sz="1400" i="1" dirty="0">
                <a:solidFill>
                  <a:srgbClr val="002060"/>
                </a:solidFill>
                <a:latin typeface="Arial Narrow" panose="020B0606020202030204" pitchFamily="34" charset="0"/>
                <a:ea typeface="ＭＳ Ｐゴシック"/>
              </a:rPr>
              <a:t>Value</a:t>
            </a:r>
            <a:endParaRPr lang="en-US" i="1" dirty="0">
              <a:solidFill>
                <a:srgbClr val="002060"/>
              </a:solidFill>
              <a:latin typeface="Arial Narrow" panose="020B0606020202030204" pitchFamily="34" charset="0"/>
              <a:ea typeface="ＭＳ Ｐゴシック"/>
            </a:endParaRPr>
          </a:p>
        </p:txBody>
      </p:sp>
      <p:sp>
        <p:nvSpPr>
          <p:cNvPr id="58" name="Rectangle 57"/>
          <p:cNvSpPr/>
          <p:nvPr/>
        </p:nvSpPr>
        <p:spPr bwMode="auto">
          <a:xfrm>
            <a:off x="6196792" y="3923598"/>
            <a:ext cx="1101436" cy="972967"/>
          </a:xfrm>
          <a:prstGeom prst="rect">
            <a:avLst/>
          </a:prstGeom>
          <a:solidFill>
            <a:srgbClr val="003478"/>
          </a:solidFill>
          <a:ln w="9525" cap="flat" cmpd="sng" algn="ctr">
            <a:solidFill>
              <a:sysClr val="windowText" lastClr="000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defRPr/>
            </a:pPr>
            <a:r>
              <a:rPr lang="en-US" sz="1400" kern="0" dirty="0">
                <a:solidFill>
                  <a:prstClr val="white"/>
                </a:solidFill>
                <a:latin typeface="Calibri"/>
                <a:ea typeface="ＭＳ Ｐゴシック"/>
              </a:rPr>
              <a:t>System Cost </a:t>
            </a:r>
            <a:br>
              <a:rPr lang="en-US" sz="1400" kern="0" dirty="0">
                <a:solidFill>
                  <a:prstClr val="white"/>
                </a:solidFill>
                <a:latin typeface="Calibri"/>
                <a:ea typeface="ＭＳ Ｐゴシック"/>
              </a:rPr>
            </a:br>
            <a:r>
              <a:rPr lang="en-US" sz="1400" kern="0" dirty="0">
                <a:solidFill>
                  <a:prstClr val="white"/>
                </a:solidFill>
                <a:latin typeface="Calibri"/>
                <a:ea typeface="ＭＳ Ｐゴシック"/>
              </a:rPr>
              <a:t>Model</a:t>
            </a:r>
          </a:p>
        </p:txBody>
      </p:sp>
      <p:sp>
        <p:nvSpPr>
          <p:cNvPr id="59" name="Rectangle 58"/>
          <p:cNvSpPr/>
          <p:nvPr/>
        </p:nvSpPr>
        <p:spPr bwMode="auto">
          <a:xfrm>
            <a:off x="8094172" y="3923598"/>
            <a:ext cx="1101436" cy="972967"/>
          </a:xfrm>
          <a:prstGeom prst="rect">
            <a:avLst/>
          </a:prstGeom>
          <a:solidFill>
            <a:srgbClr val="003478"/>
          </a:solidFill>
          <a:ln w="9525" cap="flat" cmpd="sng" algn="ctr">
            <a:solidFill>
              <a:sysClr val="windowText" lastClr="000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defRPr/>
            </a:pPr>
            <a:r>
              <a:rPr lang="en-US" sz="1400" kern="0" dirty="0">
                <a:solidFill>
                  <a:prstClr val="white"/>
                </a:solidFill>
                <a:latin typeface="Calibri"/>
                <a:ea typeface="ＭＳ Ｐゴシック"/>
              </a:rPr>
              <a:t>System Technical Model</a:t>
            </a:r>
          </a:p>
        </p:txBody>
      </p:sp>
      <p:sp>
        <p:nvSpPr>
          <p:cNvPr id="60" name="TextBox 59"/>
          <p:cNvSpPr txBox="1"/>
          <p:nvPr/>
        </p:nvSpPr>
        <p:spPr>
          <a:xfrm>
            <a:off x="9260032" y="3996095"/>
            <a:ext cx="1099358" cy="830997"/>
          </a:xfrm>
          <a:prstGeom prst="rect">
            <a:avLst/>
          </a:prstGeom>
          <a:noFill/>
        </p:spPr>
        <p:txBody>
          <a:bodyPr wrap="square" rtlCol="0">
            <a:spAutoFit/>
          </a:bodyPr>
          <a:lstStyle/>
          <a:p>
            <a:r>
              <a:rPr lang="en-US" sz="1600" dirty="0">
                <a:solidFill>
                  <a:prstClr val="black"/>
                </a:solidFill>
                <a:latin typeface="Calibri"/>
                <a:ea typeface="ＭＳ Ｐゴシック"/>
              </a:rPr>
              <a:t>Pair of Linked Models</a:t>
            </a:r>
          </a:p>
        </p:txBody>
      </p:sp>
      <p:sp>
        <p:nvSpPr>
          <p:cNvPr id="61" name="Right Arrow 60"/>
          <p:cNvSpPr/>
          <p:nvPr/>
        </p:nvSpPr>
        <p:spPr bwMode="auto">
          <a:xfrm>
            <a:off x="7390189" y="4145079"/>
            <a:ext cx="623455" cy="187105"/>
          </a:xfrm>
          <a:prstGeom prst="rightArrow">
            <a:avLst/>
          </a:prstGeom>
          <a:solidFill>
            <a:sysClr val="windowText" lastClr="000000"/>
          </a:solidFill>
          <a:ln w="9525" cap="flat" cmpd="sng" algn="ctr">
            <a:solidFill>
              <a:sysClr val="windowText" lastClr="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1400" kern="0">
              <a:solidFill>
                <a:prstClr val="black"/>
              </a:solidFill>
              <a:ea typeface="ＭＳ Ｐゴシック"/>
            </a:endParaRPr>
          </a:p>
        </p:txBody>
      </p:sp>
      <p:sp>
        <p:nvSpPr>
          <p:cNvPr id="62" name="Right Arrow 61"/>
          <p:cNvSpPr/>
          <p:nvPr/>
        </p:nvSpPr>
        <p:spPr bwMode="auto">
          <a:xfrm rot="10800000">
            <a:off x="7390189" y="4499408"/>
            <a:ext cx="623455" cy="187105"/>
          </a:xfrm>
          <a:prstGeom prst="rightArrow">
            <a:avLst/>
          </a:prstGeom>
          <a:solidFill>
            <a:sysClr val="windowText" lastClr="000000"/>
          </a:solidFill>
          <a:ln w="9525" cap="flat" cmpd="sng" algn="ctr">
            <a:solidFill>
              <a:sysClr val="windowText" lastClr="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1400" kern="0">
              <a:solidFill>
                <a:prstClr val="black"/>
              </a:solidFill>
              <a:ea typeface="ＭＳ Ｐゴシック"/>
            </a:endParaRPr>
          </a:p>
        </p:txBody>
      </p:sp>
      <p:sp>
        <p:nvSpPr>
          <p:cNvPr id="63" name="Rounded Rectangle 62"/>
          <p:cNvSpPr/>
          <p:nvPr/>
        </p:nvSpPr>
        <p:spPr bwMode="auto">
          <a:xfrm>
            <a:off x="9035588" y="5244115"/>
            <a:ext cx="1430828" cy="765810"/>
          </a:xfrm>
          <a:prstGeom prst="roundRect">
            <a:avLst/>
          </a:prstGeom>
          <a:solidFill>
            <a:srgbClr val="4F81BD">
              <a:lumMod val="20000"/>
              <a:lumOff val="80000"/>
            </a:srgbClr>
          </a:solidFill>
          <a:ln w="9525" cap="flat" cmpd="sng" algn="ctr">
            <a:solidFill>
              <a:sysClr val="windowText" lastClr="000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defRPr/>
            </a:pPr>
            <a:r>
              <a:rPr lang="en-US" sz="1400" kern="0" dirty="0">
                <a:solidFill>
                  <a:prstClr val="black"/>
                </a:solidFill>
                <a:ea typeface="ＭＳ Ｐゴシック"/>
              </a:rPr>
              <a:t>Development Phase</a:t>
            </a:r>
          </a:p>
        </p:txBody>
      </p:sp>
      <p:sp>
        <p:nvSpPr>
          <p:cNvPr id="64" name="TextBox 63"/>
          <p:cNvSpPr txBox="1"/>
          <p:nvPr/>
        </p:nvSpPr>
        <p:spPr>
          <a:xfrm>
            <a:off x="6129771" y="4983540"/>
            <a:ext cx="1430828" cy="584775"/>
          </a:xfrm>
          <a:prstGeom prst="rect">
            <a:avLst/>
          </a:prstGeom>
          <a:noFill/>
        </p:spPr>
        <p:txBody>
          <a:bodyPr wrap="square" rtlCol="0">
            <a:spAutoFit/>
          </a:bodyPr>
          <a:lstStyle/>
          <a:p>
            <a:pPr algn="r"/>
            <a:r>
              <a:rPr lang="en-US" sz="1600" dirty="0">
                <a:solidFill>
                  <a:prstClr val="black"/>
                </a:solidFill>
                <a:latin typeface="Calibri"/>
                <a:ea typeface="ＭＳ Ｐゴシック"/>
              </a:rPr>
              <a:t>Technical &amp; Cost Baselines</a:t>
            </a:r>
          </a:p>
        </p:txBody>
      </p:sp>
      <p:sp>
        <p:nvSpPr>
          <p:cNvPr id="65" name="Diamond 64"/>
          <p:cNvSpPr/>
          <p:nvPr/>
        </p:nvSpPr>
        <p:spPr bwMode="auto">
          <a:xfrm>
            <a:off x="3695701" y="2998830"/>
            <a:ext cx="2569939" cy="1028348"/>
          </a:xfrm>
          <a:prstGeom prst="diamond">
            <a:avLst/>
          </a:prstGeom>
          <a:solidFill>
            <a:sysClr val="window" lastClr="FFFFFF">
              <a:lumMod val="75000"/>
            </a:sysClr>
          </a:solidFill>
          <a:ln w="9525" cap="flat" cmpd="sng" algn="ctr">
            <a:solidFill>
              <a:sysClr val="windowText" lastClr="000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defRPr/>
            </a:pPr>
            <a:r>
              <a:rPr lang="en-US" sz="1400" kern="0" dirty="0">
                <a:solidFill>
                  <a:prstClr val="black"/>
                </a:solidFill>
                <a:ea typeface="ＭＳ Ｐゴシック"/>
              </a:rPr>
              <a:t>Data-Driven Architecture Selection</a:t>
            </a:r>
          </a:p>
        </p:txBody>
      </p:sp>
      <p:sp>
        <p:nvSpPr>
          <p:cNvPr id="66" name="Rectangle 65"/>
          <p:cNvSpPr/>
          <p:nvPr/>
        </p:nvSpPr>
        <p:spPr>
          <a:xfrm>
            <a:off x="645324" y="5893156"/>
            <a:ext cx="8189223" cy="370608"/>
          </a:xfrm>
          <a:prstGeom prst="rect">
            <a:avLst/>
          </a:prstGeom>
          <a:solidFill>
            <a:srgbClr val="003478"/>
          </a:solidFill>
          <a:ln w="25400" cap="flat" cmpd="sng" algn="ctr">
            <a:noFill/>
            <a:prstDash val="solid"/>
          </a:ln>
          <a:effectLst/>
        </p:spPr>
        <p:txBody>
          <a:bodyPr rtlCol="0" anchor="ctr"/>
          <a:lstStyle/>
          <a:p>
            <a:pPr algn="ctr">
              <a:defRPr/>
            </a:pPr>
            <a:r>
              <a:rPr lang="en-US" i="1" kern="0" dirty="0">
                <a:solidFill>
                  <a:srgbClr val="FFFFFF"/>
                </a:solidFill>
                <a:latin typeface="Arial Narrow" panose="020B0606020202030204" pitchFamily="34" charset="0"/>
                <a:ea typeface="ＭＳ Ｐゴシック"/>
                <a:cs typeface="Arial" panose="020B0604020202020204" pitchFamily="34" charset="0"/>
              </a:rPr>
              <a:t>Output: High-Customer-Value Architecture with Balanced Technical &amp; Cost Factors</a:t>
            </a:r>
          </a:p>
        </p:txBody>
      </p:sp>
      <p:sp>
        <p:nvSpPr>
          <p:cNvPr id="67" name="Bent Arrow 66"/>
          <p:cNvSpPr/>
          <p:nvPr/>
        </p:nvSpPr>
        <p:spPr bwMode="auto">
          <a:xfrm flipV="1">
            <a:off x="4923519" y="4107188"/>
            <a:ext cx="1110446" cy="511834"/>
          </a:xfrm>
          <a:prstGeom prst="bentArrow">
            <a:avLst/>
          </a:prstGeom>
          <a:solidFill>
            <a:sysClr val="windowText" lastClr="000000"/>
          </a:solidFill>
          <a:ln w="9525" cap="flat" cmpd="sng" algn="ctr">
            <a:solidFill>
              <a:sysClr val="windowText" lastClr="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1400" kern="0">
              <a:solidFill>
                <a:prstClr val="black"/>
              </a:solidFill>
              <a:ea typeface="ＭＳ Ｐゴシック"/>
            </a:endParaRPr>
          </a:p>
        </p:txBody>
      </p:sp>
      <p:sp>
        <p:nvSpPr>
          <p:cNvPr id="68" name="Bent Arrow 67"/>
          <p:cNvSpPr/>
          <p:nvPr/>
        </p:nvSpPr>
        <p:spPr bwMode="auto">
          <a:xfrm flipH="1" flipV="1">
            <a:off x="6381009" y="2781780"/>
            <a:ext cx="1830577" cy="936783"/>
          </a:xfrm>
          <a:prstGeom prst="bentArrow">
            <a:avLst>
              <a:gd name="adj1" fmla="val 20279"/>
              <a:gd name="adj2" fmla="val 20693"/>
              <a:gd name="adj3" fmla="val 17395"/>
              <a:gd name="adj4" fmla="val 43750"/>
            </a:avLst>
          </a:prstGeom>
          <a:solidFill>
            <a:sysClr val="windowText" lastClr="000000"/>
          </a:solidFill>
          <a:ln w="9525" cap="flat" cmpd="sng" algn="ctr">
            <a:solidFill>
              <a:sysClr val="windowText" lastClr="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1400" kern="0">
              <a:solidFill>
                <a:prstClr val="black"/>
              </a:solidFill>
              <a:ea typeface="ＭＳ Ｐゴシック"/>
            </a:endParaRPr>
          </a:p>
        </p:txBody>
      </p:sp>
      <p:sp>
        <p:nvSpPr>
          <p:cNvPr id="69" name="Rounded Rectangle 68"/>
          <p:cNvSpPr/>
          <p:nvPr/>
        </p:nvSpPr>
        <p:spPr bwMode="auto">
          <a:xfrm>
            <a:off x="5715000" y="1267998"/>
            <a:ext cx="4770120" cy="1901339"/>
          </a:xfrm>
          <a:prstGeom prst="roundRect">
            <a:avLst/>
          </a:prstGeom>
          <a:solidFill>
            <a:srgbClr val="4F81BD">
              <a:lumMod val="20000"/>
              <a:lumOff val="80000"/>
            </a:srgbClr>
          </a:solidFill>
          <a:ln w="9525" cap="flat" cmpd="sng" algn="ctr">
            <a:solidFill>
              <a:sysClr val="windowText" lastClr="00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sz="1400" u="sng" kern="0" dirty="0">
              <a:solidFill>
                <a:prstClr val="black"/>
              </a:solidFill>
              <a:ea typeface="ＭＳ Ｐゴシック"/>
            </a:endParaRPr>
          </a:p>
        </p:txBody>
      </p:sp>
      <p:sp>
        <p:nvSpPr>
          <p:cNvPr id="70" name="Curved Up Arrow 69"/>
          <p:cNvSpPr/>
          <p:nvPr/>
        </p:nvSpPr>
        <p:spPr bwMode="auto">
          <a:xfrm rot="5400000">
            <a:off x="7743698" y="2151983"/>
            <a:ext cx="343501" cy="234615"/>
          </a:xfrm>
          <a:prstGeom prst="curvedUpArrow">
            <a:avLst/>
          </a:prstGeom>
          <a:solidFill>
            <a:srgbClr val="002060"/>
          </a:solidFill>
          <a:ln w="9525" cap="flat" cmpd="sng" algn="ctr">
            <a:solidFill>
              <a:sysClr val="windowText" lastClr="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1400" kern="0">
              <a:solidFill>
                <a:prstClr val="black"/>
              </a:solidFill>
              <a:ea typeface="ＭＳ Ｐゴシック"/>
            </a:endParaRPr>
          </a:p>
        </p:txBody>
      </p:sp>
      <p:sp>
        <p:nvSpPr>
          <p:cNvPr id="71" name="Curved Up Arrow 70"/>
          <p:cNvSpPr/>
          <p:nvPr/>
        </p:nvSpPr>
        <p:spPr bwMode="auto">
          <a:xfrm rot="16200000">
            <a:off x="8024774" y="2140553"/>
            <a:ext cx="343501" cy="234615"/>
          </a:xfrm>
          <a:prstGeom prst="curvedUpArrow">
            <a:avLst/>
          </a:prstGeom>
          <a:solidFill>
            <a:srgbClr val="002060"/>
          </a:solidFill>
          <a:ln w="9525" cap="flat" cmpd="sng" algn="ctr">
            <a:solidFill>
              <a:sysClr val="windowText" lastClr="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1400" kern="0">
              <a:solidFill>
                <a:prstClr val="black"/>
              </a:solidFill>
              <a:ea typeface="ＭＳ Ｐゴシック"/>
            </a:endParaRPr>
          </a:p>
        </p:txBody>
      </p:sp>
      <p:sp>
        <p:nvSpPr>
          <p:cNvPr id="72" name="TextBox 71"/>
          <p:cNvSpPr txBox="1"/>
          <p:nvPr/>
        </p:nvSpPr>
        <p:spPr>
          <a:xfrm>
            <a:off x="6276802" y="1349834"/>
            <a:ext cx="1257796" cy="584775"/>
          </a:xfrm>
          <a:prstGeom prst="rect">
            <a:avLst/>
          </a:prstGeom>
          <a:noFill/>
        </p:spPr>
        <p:txBody>
          <a:bodyPr wrap="square" rtlCol="0">
            <a:spAutoFit/>
          </a:bodyPr>
          <a:lstStyle/>
          <a:p>
            <a:r>
              <a:rPr lang="en-US" sz="1600" i="1" dirty="0">
                <a:solidFill>
                  <a:prstClr val="black"/>
                </a:solidFill>
                <a:latin typeface="Arial Narrow" panose="020B0606020202030204" pitchFamily="34" charset="0"/>
                <a:ea typeface="ＭＳ Ｐゴシック"/>
              </a:rPr>
              <a:t>Technology Roadmaps</a:t>
            </a:r>
          </a:p>
        </p:txBody>
      </p:sp>
      <p:sp>
        <p:nvSpPr>
          <p:cNvPr id="73" name="TextBox 72"/>
          <p:cNvSpPr txBox="1"/>
          <p:nvPr/>
        </p:nvSpPr>
        <p:spPr>
          <a:xfrm>
            <a:off x="7134299" y="2711911"/>
            <a:ext cx="1337289" cy="338554"/>
          </a:xfrm>
          <a:prstGeom prst="rect">
            <a:avLst/>
          </a:prstGeom>
          <a:noFill/>
        </p:spPr>
        <p:txBody>
          <a:bodyPr wrap="square" rtlCol="0">
            <a:spAutoFit/>
          </a:bodyPr>
          <a:lstStyle/>
          <a:p>
            <a:r>
              <a:rPr lang="en-US" sz="1600" i="1" dirty="0">
                <a:solidFill>
                  <a:prstClr val="black"/>
                </a:solidFill>
                <a:latin typeface="Arial Narrow" panose="020B0606020202030204" pitchFamily="34" charset="0"/>
                <a:ea typeface="ＭＳ Ｐゴシック"/>
              </a:rPr>
              <a:t>Manufacturing</a:t>
            </a:r>
          </a:p>
        </p:txBody>
      </p:sp>
      <p:sp>
        <p:nvSpPr>
          <p:cNvPr id="74" name="TextBox 73"/>
          <p:cNvSpPr txBox="1"/>
          <p:nvPr/>
        </p:nvSpPr>
        <p:spPr>
          <a:xfrm>
            <a:off x="9062626" y="1365622"/>
            <a:ext cx="1337289" cy="584775"/>
          </a:xfrm>
          <a:prstGeom prst="rect">
            <a:avLst/>
          </a:prstGeom>
          <a:noFill/>
        </p:spPr>
        <p:txBody>
          <a:bodyPr wrap="square" rtlCol="0">
            <a:spAutoFit/>
          </a:bodyPr>
          <a:lstStyle/>
          <a:p>
            <a:r>
              <a:rPr lang="en-US" sz="1600" i="1" dirty="0">
                <a:solidFill>
                  <a:prstClr val="black"/>
                </a:solidFill>
                <a:latin typeface="Arial Narrow" panose="020B0606020202030204" pitchFamily="34" charset="0"/>
                <a:ea typeface="ＭＳ Ｐゴシック"/>
              </a:rPr>
              <a:t>Logistics &amp; Sustainment</a:t>
            </a:r>
          </a:p>
        </p:txBody>
      </p:sp>
      <p:sp>
        <p:nvSpPr>
          <p:cNvPr id="75" name="TextBox 74"/>
          <p:cNvSpPr txBox="1"/>
          <p:nvPr/>
        </p:nvSpPr>
        <p:spPr>
          <a:xfrm>
            <a:off x="5824278" y="1863259"/>
            <a:ext cx="923232" cy="584775"/>
          </a:xfrm>
          <a:prstGeom prst="rect">
            <a:avLst/>
          </a:prstGeom>
          <a:noFill/>
        </p:spPr>
        <p:txBody>
          <a:bodyPr wrap="square" rtlCol="0">
            <a:spAutoFit/>
          </a:bodyPr>
          <a:lstStyle/>
          <a:p>
            <a:r>
              <a:rPr lang="en-US" sz="1600" i="1" dirty="0">
                <a:solidFill>
                  <a:prstClr val="black"/>
                </a:solidFill>
                <a:latin typeface="Arial Narrow" panose="020B0606020202030204" pitchFamily="34" charset="0"/>
                <a:ea typeface="ＭＳ Ｐゴシック"/>
              </a:rPr>
              <a:t>Business Strategy</a:t>
            </a:r>
          </a:p>
        </p:txBody>
      </p:sp>
      <p:sp>
        <p:nvSpPr>
          <p:cNvPr id="76" name="TextBox 75"/>
          <p:cNvSpPr txBox="1"/>
          <p:nvPr/>
        </p:nvSpPr>
        <p:spPr>
          <a:xfrm>
            <a:off x="7857890" y="1347111"/>
            <a:ext cx="1109119" cy="584775"/>
          </a:xfrm>
          <a:prstGeom prst="rect">
            <a:avLst/>
          </a:prstGeom>
          <a:noFill/>
        </p:spPr>
        <p:txBody>
          <a:bodyPr wrap="square" rtlCol="0">
            <a:spAutoFit/>
          </a:bodyPr>
          <a:lstStyle/>
          <a:p>
            <a:r>
              <a:rPr lang="en-US" sz="1600" i="1" dirty="0">
                <a:solidFill>
                  <a:prstClr val="black"/>
                </a:solidFill>
                <a:latin typeface="Arial Narrow" panose="020B0606020202030204" pitchFamily="34" charset="0"/>
                <a:ea typeface="ＭＳ Ｐゴシック"/>
              </a:rPr>
              <a:t>Mission Analysis</a:t>
            </a:r>
          </a:p>
        </p:txBody>
      </p:sp>
      <p:sp>
        <p:nvSpPr>
          <p:cNvPr id="77" name="TextBox 76"/>
          <p:cNvSpPr txBox="1"/>
          <p:nvPr/>
        </p:nvSpPr>
        <p:spPr>
          <a:xfrm>
            <a:off x="9265748" y="2186099"/>
            <a:ext cx="1337289" cy="338554"/>
          </a:xfrm>
          <a:prstGeom prst="rect">
            <a:avLst/>
          </a:prstGeom>
          <a:noFill/>
        </p:spPr>
        <p:txBody>
          <a:bodyPr wrap="square" rtlCol="0">
            <a:spAutoFit/>
          </a:bodyPr>
          <a:lstStyle/>
          <a:p>
            <a:r>
              <a:rPr lang="en-US" sz="1600" i="1" dirty="0">
                <a:solidFill>
                  <a:prstClr val="black"/>
                </a:solidFill>
                <a:latin typeface="Arial Narrow" panose="020B0606020202030204" pitchFamily="34" charset="0"/>
                <a:ea typeface="ＭＳ Ｐゴシック"/>
              </a:rPr>
              <a:t>Architecture</a:t>
            </a:r>
          </a:p>
        </p:txBody>
      </p:sp>
      <p:sp>
        <p:nvSpPr>
          <p:cNvPr id="78" name="TextBox 77"/>
          <p:cNvSpPr txBox="1"/>
          <p:nvPr/>
        </p:nvSpPr>
        <p:spPr>
          <a:xfrm>
            <a:off x="6381010" y="934423"/>
            <a:ext cx="3418310" cy="338554"/>
          </a:xfrm>
          <a:prstGeom prst="rect">
            <a:avLst/>
          </a:prstGeom>
          <a:noFill/>
        </p:spPr>
        <p:txBody>
          <a:bodyPr wrap="square" rtlCol="0" anchor="ctr">
            <a:spAutoFit/>
          </a:bodyPr>
          <a:lstStyle/>
          <a:p>
            <a:pPr algn="ctr"/>
            <a:r>
              <a:rPr lang="en-US" sz="1600" dirty="0">
                <a:solidFill>
                  <a:srgbClr val="000000"/>
                </a:solidFill>
                <a:latin typeface="Calibri"/>
                <a:ea typeface="ＭＳ Ｐゴシック"/>
              </a:rPr>
              <a:t>System Trades Informed by Cost</a:t>
            </a:r>
          </a:p>
        </p:txBody>
      </p:sp>
      <p:sp>
        <p:nvSpPr>
          <p:cNvPr id="79" name="TextBox 78"/>
          <p:cNvSpPr txBox="1"/>
          <p:nvPr/>
        </p:nvSpPr>
        <p:spPr>
          <a:xfrm>
            <a:off x="5927239" y="2524654"/>
            <a:ext cx="1337289" cy="584775"/>
          </a:xfrm>
          <a:prstGeom prst="rect">
            <a:avLst/>
          </a:prstGeom>
          <a:noFill/>
        </p:spPr>
        <p:txBody>
          <a:bodyPr wrap="square" rtlCol="0">
            <a:spAutoFit/>
          </a:bodyPr>
          <a:lstStyle/>
          <a:p>
            <a:r>
              <a:rPr lang="en-US" sz="1600" i="1" dirty="0">
                <a:solidFill>
                  <a:prstClr val="black"/>
                </a:solidFill>
                <a:latin typeface="Arial Narrow" panose="020B0606020202030204" pitchFamily="34" charset="0"/>
                <a:ea typeface="ＭＳ Ｐゴシック"/>
              </a:rPr>
              <a:t>Organization Structure</a:t>
            </a:r>
          </a:p>
        </p:txBody>
      </p:sp>
      <p:sp>
        <p:nvSpPr>
          <p:cNvPr id="80" name="TextBox 79"/>
          <p:cNvSpPr txBox="1"/>
          <p:nvPr/>
        </p:nvSpPr>
        <p:spPr>
          <a:xfrm>
            <a:off x="8834547" y="2568561"/>
            <a:ext cx="1491593" cy="584775"/>
          </a:xfrm>
          <a:prstGeom prst="rect">
            <a:avLst/>
          </a:prstGeom>
          <a:noFill/>
        </p:spPr>
        <p:txBody>
          <a:bodyPr wrap="square" rtlCol="0">
            <a:spAutoFit/>
          </a:bodyPr>
          <a:lstStyle/>
          <a:p>
            <a:r>
              <a:rPr lang="en-US" sz="1600" i="1" dirty="0">
                <a:solidFill>
                  <a:prstClr val="black"/>
                </a:solidFill>
                <a:latin typeface="Arial Narrow" panose="020B0606020202030204" pitchFamily="34" charset="0"/>
                <a:ea typeface="ＭＳ Ｐゴシック"/>
              </a:rPr>
              <a:t>Subcontracting &amp; Teaming</a:t>
            </a:r>
          </a:p>
        </p:txBody>
      </p:sp>
      <p:sp>
        <p:nvSpPr>
          <p:cNvPr id="81" name="Rectangle 80"/>
          <p:cNvSpPr/>
          <p:nvPr/>
        </p:nvSpPr>
        <p:spPr bwMode="auto">
          <a:xfrm>
            <a:off x="6913466" y="1955791"/>
            <a:ext cx="827525" cy="604136"/>
          </a:xfrm>
          <a:prstGeom prst="rect">
            <a:avLst/>
          </a:prstGeom>
          <a:solidFill>
            <a:srgbClr val="003478"/>
          </a:solidFill>
          <a:ln w="9525" cap="flat" cmpd="sng" algn="ctr">
            <a:solidFill>
              <a:sysClr val="windowText" lastClr="000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defRPr/>
            </a:pPr>
            <a:r>
              <a:rPr lang="en-US" sz="1050" kern="0" dirty="0">
                <a:solidFill>
                  <a:prstClr val="white"/>
                </a:solidFill>
                <a:latin typeface="Calibri"/>
                <a:ea typeface="ＭＳ Ｐゴシック"/>
              </a:rPr>
              <a:t>System Cost </a:t>
            </a:r>
            <a:br>
              <a:rPr lang="en-US" sz="1050" kern="0" dirty="0">
                <a:solidFill>
                  <a:prstClr val="white"/>
                </a:solidFill>
                <a:latin typeface="Calibri"/>
                <a:ea typeface="ＭＳ Ｐゴシック"/>
              </a:rPr>
            </a:br>
            <a:r>
              <a:rPr lang="en-US" sz="1050" kern="0" dirty="0">
                <a:solidFill>
                  <a:prstClr val="white"/>
                </a:solidFill>
                <a:latin typeface="Calibri"/>
                <a:ea typeface="ＭＳ Ｐゴシック"/>
              </a:rPr>
              <a:t>Models</a:t>
            </a:r>
          </a:p>
        </p:txBody>
      </p:sp>
      <p:sp>
        <p:nvSpPr>
          <p:cNvPr id="82" name="Rectangle 81"/>
          <p:cNvSpPr/>
          <p:nvPr/>
        </p:nvSpPr>
        <p:spPr bwMode="auto">
          <a:xfrm>
            <a:off x="8381796" y="1955791"/>
            <a:ext cx="827525" cy="604136"/>
          </a:xfrm>
          <a:prstGeom prst="rect">
            <a:avLst/>
          </a:prstGeom>
          <a:solidFill>
            <a:srgbClr val="003478"/>
          </a:solidFill>
          <a:ln w="9525" cap="flat" cmpd="sng" algn="ctr">
            <a:solidFill>
              <a:sysClr val="windowText" lastClr="000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defRPr/>
            </a:pPr>
            <a:r>
              <a:rPr lang="en-US" sz="1050" kern="0" dirty="0">
                <a:solidFill>
                  <a:prstClr val="white"/>
                </a:solidFill>
                <a:latin typeface="Calibri"/>
                <a:ea typeface="ＭＳ Ｐゴシック"/>
              </a:rPr>
              <a:t>System Technical Models</a:t>
            </a:r>
          </a:p>
        </p:txBody>
      </p:sp>
      <p:sp>
        <p:nvSpPr>
          <p:cNvPr id="42" name="Title 3">
            <a:extLst>
              <a:ext uri="{FF2B5EF4-FFF2-40B4-BE49-F238E27FC236}">
                <a16:creationId xmlns:a16="http://schemas.microsoft.com/office/drawing/2014/main" id="{823566F1-1E87-4658-9041-BEBE8865724F}"/>
              </a:ext>
            </a:extLst>
          </p:cNvPr>
          <p:cNvSpPr txBox="1">
            <a:spLocks/>
          </p:cNvSpPr>
          <p:nvPr/>
        </p:nvSpPr>
        <p:spPr>
          <a:xfrm>
            <a:off x="461963" y="458991"/>
            <a:ext cx="7312025" cy="531812"/>
          </a:xfrm>
        </p:spPr>
        <p:txBody>
          <a:bodyPr>
            <a:spAutoFit/>
          </a:bodyPr>
          <a:lstStyle>
            <a:lvl1pPr algn="ctr" defTabSz="914400" rtl="0" eaLnBrk="1" latinLnBrk="0" hangingPunct="1">
              <a:lnSpc>
                <a:spcPct val="90000"/>
              </a:lnSpc>
              <a:spcBef>
                <a:spcPct val="0"/>
              </a:spcBef>
              <a:buNone/>
              <a:defRPr sz="4800" kern="1200">
                <a:solidFill>
                  <a:srgbClr val="003478"/>
                </a:solidFill>
                <a:effectLst/>
                <a:latin typeface="+mj-lt"/>
                <a:ea typeface="+mj-ea"/>
                <a:cs typeface="+mj-cs"/>
              </a:defRPr>
            </a:lvl1pPr>
          </a:lstStyle>
          <a:p>
            <a:r>
              <a:rPr lang="en-US" sz="3200"/>
              <a:t>Rapid Collaborative Development (RCD)</a:t>
            </a:r>
            <a:endParaRPr lang="en-US" sz="3200" dirty="0"/>
          </a:p>
        </p:txBody>
      </p:sp>
    </p:spTree>
    <p:extLst>
      <p:ext uri="{BB962C8B-B14F-4D97-AF65-F5344CB8AC3E}">
        <p14:creationId xmlns:p14="http://schemas.microsoft.com/office/powerpoint/2010/main" val="2109645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Design To Cost in Action</a:t>
            </a:r>
          </a:p>
        </p:txBody>
      </p:sp>
      <p:pic>
        <p:nvPicPr>
          <p:cNvPr id="12" name="Picture 11"/>
          <p:cNvPicPr>
            <a:picLocks noChangeAspect="1"/>
          </p:cNvPicPr>
          <p:nvPr/>
        </p:nvPicPr>
        <p:blipFill>
          <a:blip r:embed="rId3"/>
          <a:stretch>
            <a:fillRect/>
          </a:stretch>
        </p:blipFill>
        <p:spPr>
          <a:xfrm>
            <a:off x="1634795" y="990601"/>
            <a:ext cx="8864352" cy="4965233"/>
          </a:xfrm>
          <a:prstGeom prst="rect">
            <a:avLst/>
          </a:prstGeom>
        </p:spPr>
      </p:pic>
      <p:sp>
        <p:nvSpPr>
          <p:cNvPr id="13" name="Left Brace 12"/>
          <p:cNvSpPr/>
          <p:nvPr/>
        </p:nvSpPr>
        <p:spPr bwMode="auto">
          <a:xfrm rot="14806331">
            <a:off x="6855071" y="3891420"/>
            <a:ext cx="483511" cy="2007403"/>
          </a:xfrm>
          <a:prstGeom prst="leftBrace">
            <a:avLst/>
          </a:prstGeom>
          <a:noFill/>
          <a:ln w="127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14" name="TextBox 13"/>
          <p:cNvSpPr txBox="1"/>
          <p:nvPr/>
        </p:nvSpPr>
        <p:spPr>
          <a:xfrm>
            <a:off x="5868308" y="5100684"/>
            <a:ext cx="3055257" cy="261610"/>
          </a:xfrm>
          <a:prstGeom prst="rect">
            <a:avLst/>
          </a:prstGeom>
          <a:noFill/>
        </p:spPr>
        <p:txBody>
          <a:bodyPr wrap="square" rtlCol="0">
            <a:spAutoFit/>
          </a:bodyPr>
          <a:lstStyle/>
          <a:p>
            <a:pPr algn="ctr"/>
            <a:r>
              <a:rPr lang="en-US" sz="1100" i="1" dirty="0">
                <a:solidFill>
                  <a:srgbClr val="FF9933"/>
                </a:solidFill>
              </a:rPr>
              <a:t>Increased Customer Value</a:t>
            </a:r>
          </a:p>
        </p:txBody>
      </p:sp>
      <p:sp>
        <p:nvSpPr>
          <p:cNvPr id="15" name="AutoShape 80"/>
          <p:cNvSpPr>
            <a:spLocks noChangeArrowheads="1"/>
          </p:cNvSpPr>
          <p:nvPr/>
        </p:nvSpPr>
        <p:spPr bwMode="invGray">
          <a:xfrm>
            <a:off x="2230993" y="5842621"/>
            <a:ext cx="7671956" cy="474805"/>
          </a:xfrm>
          <a:prstGeom prst="bevel">
            <a:avLst>
              <a:gd name="adj" fmla="val 11310"/>
            </a:avLst>
          </a:prstGeom>
          <a:solidFill>
            <a:schemeClr val="bg1"/>
          </a:solidFill>
          <a:ln w="12700">
            <a:noFill/>
            <a:miter lim="800000"/>
            <a:headEnd/>
            <a:tailEnd/>
          </a:ln>
          <a:effectLst/>
        </p:spPr>
        <p:txBody>
          <a:bodyPr wrap="none" anchor="ctr"/>
          <a:lstStyle/>
          <a:p>
            <a:pPr algn="ctr">
              <a:lnSpc>
                <a:spcPct val="120000"/>
              </a:lnSpc>
            </a:pPr>
            <a:r>
              <a:rPr lang="en-US" i="1" dirty="0">
                <a:solidFill>
                  <a:schemeClr val="tx2"/>
                </a:solidFill>
                <a:latin typeface="Arial Narrow" panose="020B0606020202030204" pitchFamily="34" charset="0"/>
              </a:rPr>
              <a:t>Approach Proven to Increase Probability of Win on Major Programs</a:t>
            </a:r>
          </a:p>
        </p:txBody>
      </p:sp>
      <p:sp>
        <p:nvSpPr>
          <p:cNvPr id="7" name="Title 2">
            <a:extLst>
              <a:ext uri="{FF2B5EF4-FFF2-40B4-BE49-F238E27FC236}">
                <a16:creationId xmlns:a16="http://schemas.microsoft.com/office/drawing/2014/main" id="{2C618C19-235E-4927-AC16-7003834EF27F}"/>
              </a:ext>
            </a:extLst>
          </p:cNvPr>
          <p:cNvSpPr txBox="1">
            <a:spLocks/>
          </p:cNvSpPr>
          <p:nvPr/>
        </p:nvSpPr>
        <p:spPr>
          <a:xfrm>
            <a:off x="399210" y="307953"/>
            <a:ext cx="7312025" cy="531812"/>
          </a:xfrm>
        </p:spPr>
        <p:txBody>
          <a:bodyPr>
            <a:spAutoFit/>
          </a:bodyPr>
          <a:lstStyle>
            <a:lvl1pPr algn="ctr" defTabSz="914400" rtl="0" eaLnBrk="1" latinLnBrk="0" hangingPunct="1">
              <a:lnSpc>
                <a:spcPct val="90000"/>
              </a:lnSpc>
              <a:spcBef>
                <a:spcPct val="0"/>
              </a:spcBef>
              <a:buNone/>
              <a:defRPr sz="4800" kern="1200">
                <a:solidFill>
                  <a:srgbClr val="003478"/>
                </a:solidFill>
                <a:effectLst/>
                <a:latin typeface="+mj-lt"/>
                <a:ea typeface="+mj-ea"/>
                <a:cs typeface="+mj-cs"/>
              </a:defRPr>
            </a:lvl1pPr>
          </a:lstStyle>
          <a:p>
            <a:r>
              <a:rPr lang="en-US"/>
              <a:t>Design To Cost in Action</a:t>
            </a:r>
            <a:endParaRPr lang="en-US" dirty="0"/>
          </a:p>
        </p:txBody>
      </p:sp>
    </p:spTree>
    <p:extLst>
      <p:ext uri="{BB962C8B-B14F-4D97-AF65-F5344CB8AC3E}">
        <p14:creationId xmlns:p14="http://schemas.microsoft.com/office/powerpoint/2010/main" val="950998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679" y="187977"/>
            <a:ext cx="6853237" cy="531812"/>
          </a:xfrm>
        </p:spPr>
        <p:txBody>
          <a:bodyPr anchor="ctr"/>
          <a:lstStyle/>
          <a:p>
            <a:r>
              <a:rPr lang="en-US" sz="2800" dirty="0"/>
              <a:t>Knowledge Check</a:t>
            </a:r>
            <a:endParaRPr lang="en-US" sz="1200" i="1" dirty="0"/>
          </a:p>
        </p:txBody>
      </p:sp>
      <p:sp>
        <p:nvSpPr>
          <p:cNvPr id="3" name="Content Placeholder 2"/>
          <p:cNvSpPr>
            <a:spLocks noGrp="1"/>
          </p:cNvSpPr>
          <p:nvPr>
            <p:ph idx="1"/>
          </p:nvPr>
        </p:nvSpPr>
        <p:spPr>
          <a:xfrm>
            <a:off x="1853001" y="1477744"/>
            <a:ext cx="8556717" cy="3293209"/>
          </a:xfrm>
        </p:spPr>
        <p:txBody>
          <a:bodyPr anchor="ctr"/>
          <a:lstStyle/>
          <a:p>
            <a:pPr>
              <a:spcBef>
                <a:spcPts val="1200"/>
              </a:spcBef>
              <a:defRPr/>
            </a:pPr>
            <a:r>
              <a:rPr lang="en-US" sz="1800" dirty="0"/>
              <a:t>What is the primary business benefit of the Design To Cost (DTC) methodology?</a:t>
            </a:r>
          </a:p>
          <a:p>
            <a:pPr lvl="1">
              <a:spcBef>
                <a:spcPts val="1200"/>
              </a:spcBef>
              <a:defRPr/>
            </a:pPr>
            <a:r>
              <a:rPr lang="en-US" sz="1800" i="1" dirty="0">
                <a:solidFill>
                  <a:schemeClr val="bg1"/>
                </a:solidFill>
              </a:rPr>
              <a:t>Improved Probability of Win through Balancing of Performance &amp; Cost</a:t>
            </a:r>
          </a:p>
          <a:p>
            <a:pPr marL="0" indent="0">
              <a:spcBef>
                <a:spcPts val="1200"/>
              </a:spcBef>
              <a:buNone/>
              <a:defRPr/>
            </a:pPr>
            <a:endParaRPr lang="en-US" sz="1800" i="1" dirty="0">
              <a:solidFill>
                <a:schemeClr val="bg1"/>
              </a:solidFill>
            </a:endParaRPr>
          </a:p>
          <a:p>
            <a:pPr>
              <a:spcBef>
                <a:spcPts val="1200"/>
              </a:spcBef>
              <a:defRPr/>
            </a:pPr>
            <a:r>
              <a:rPr lang="en-US" sz="1800" dirty="0"/>
              <a:t>What are the four cost estimation methods that we identified?</a:t>
            </a:r>
          </a:p>
          <a:p>
            <a:pPr lvl="1">
              <a:spcBef>
                <a:spcPts val="1200"/>
              </a:spcBef>
              <a:defRPr/>
            </a:pPr>
            <a:r>
              <a:rPr lang="en-US" sz="1800" i="1" dirty="0">
                <a:solidFill>
                  <a:schemeClr val="bg1"/>
                </a:solidFill>
              </a:rPr>
              <a:t>Analogy/Similar-To  | Parametric  |  Bottom’s Up  | Actuals</a:t>
            </a:r>
          </a:p>
          <a:p>
            <a:pPr marL="231775" lvl="1" indent="0">
              <a:spcBef>
                <a:spcPts val="1200"/>
              </a:spcBef>
              <a:buNone/>
              <a:defRPr/>
            </a:pPr>
            <a:endParaRPr lang="en-US" sz="1800" i="1" dirty="0">
              <a:solidFill>
                <a:schemeClr val="bg1"/>
              </a:solidFill>
            </a:endParaRPr>
          </a:p>
          <a:p>
            <a:pPr>
              <a:spcBef>
                <a:spcPts val="1200"/>
              </a:spcBef>
              <a:defRPr/>
            </a:pPr>
            <a:r>
              <a:rPr lang="en-US" sz="1800" dirty="0"/>
              <a:t>On a Cost vs Performance Curve, where is the Best Value solution often found?</a:t>
            </a:r>
          </a:p>
          <a:p>
            <a:pPr lvl="1">
              <a:spcBef>
                <a:spcPts val="1200"/>
              </a:spcBef>
              <a:defRPr/>
            </a:pPr>
            <a:r>
              <a:rPr lang="en-US" sz="1800" i="1" dirty="0">
                <a:solidFill>
                  <a:schemeClr val="bg1"/>
                </a:solidFill>
              </a:rPr>
              <a:t>“The Knee of the curve” (aka The Point of Diminishing Returns)</a:t>
            </a:r>
          </a:p>
        </p:txBody>
      </p:sp>
    </p:spTree>
    <p:extLst>
      <p:ext uri="{BB962C8B-B14F-4D97-AF65-F5344CB8AC3E}">
        <p14:creationId xmlns:p14="http://schemas.microsoft.com/office/powerpoint/2010/main" val="2256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928" y="2620690"/>
            <a:ext cx="8234160" cy="738664"/>
          </a:xfrm>
        </p:spPr>
        <p:txBody>
          <a:bodyPr/>
          <a:lstStyle/>
          <a:p>
            <a:r>
              <a:rPr lang="en-US" dirty="0"/>
              <a:t>Review &amp; Conclusion</a:t>
            </a:r>
          </a:p>
        </p:txBody>
      </p:sp>
      <p:sp>
        <p:nvSpPr>
          <p:cNvPr id="3" name="Subtitle 2"/>
          <p:cNvSpPr txBox="1">
            <a:spLocks/>
          </p:cNvSpPr>
          <p:nvPr/>
        </p:nvSpPr>
        <p:spPr>
          <a:xfrm>
            <a:off x="2003425" y="3623785"/>
            <a:ext cx="8221663" cy="553998"/>
          </a:xfrm>
          <a:prstGeom prst="rect">
            <a:avLst/>
          </a:prstGeom>
        </p:spPr>
        <p:txBody>
          <a:bodyPr anchor="ctr"/>
          <a:lstStyle>
            <a:lvl1pPr marL="222250" indent="-222250" algn="l" defTabSz="887413" rtl="0" eaLnBrk="1" fontAlgn="base" hangingPunct="1">
              <a:spcBef>
                <a:spcPts val="600"/>
              </a:spcBef>
              <a:spcAft>
                <a:spcPct val="0"/>
              </a:spcAft>
              <a:buSzPct val="100000"/>
              <a:buChar char="•"/>
              <a:defRPr sz="2400" b="1">
                <a:solidFill>
                  <a:schemeClr val="bg2"/>
                </a:solidFill>
                <a:latin typeface="Calibri"/>
                <a:ea typeface="ＭＳ Ｐゴシック" pitchFamily="-112" charset="-128"/>
                <a:cs typeface="Calibri"/>
              </a:defRPr>
            </a:lvl1pPr>
            <a:lvl2pPr marL="511175" indent="-279400" algn="l" defTabSz="887413" rtl="0" eaLnBrk="1" fontAlgn="base" hangingPunct="1">
              <a:spcBef>
                <a:spcPts val="600"/>
              </a:spcBef>
              <a:spcAft>
                <a:spcPct val="0"/>
              </a:spcAft>
              <a:buSzPct val="100000"/>
              <a:buChar char="–"/>
              <a:defRPr sz="2000" b="1">
                <a:solidFill>
                  <a:schemeClr val="bg2"/>
                </a:solidFill>
                <a:latin typeface="Calibri"/>
                <a:ea typeface="ＭＳ Ｐゴシック" pitchFamily="-112" charset="-128"/>
                <a:cs typeface="Calibri"/>
              </a:defRPr>
            </a:lvl2pPr>
            <a:lvl3pPr marL="744538" indent="-233363" algn="l" defTabSz="887413" rtl="0" eaLnBrk="1" fontAlgn="base" hangingPunct="1">
              <a:spcBef>
                <a:spcPts val="600"/>
              </a:spcBef>
              <a:spcAft>
                <a:spcPct val="0"/>
              </a:spcAft>
              <a:buSzPct val="80000"/>
              <a:buChar char="•"/>
              <a:defRPr sz="2000" b="1">
                <a:solidFill>
                  <a:schemeClr val="bg2"/>
                </a:solidFill>
                <a:latin typeface="Calibri"/>
                <a:ea typeface="ＭＳ Ｐゴシック" pitchFamily="-112" charset="-128"/>
                <a:cs typeface="Calibri"/>
              </a:defRPr>
            </a:lvl3pPr>
            <a:lvl4pPr marL="914400" indent="-169863" algn="l" defTabSz="887413" rtl="0" eaLnBrk="1" fontAlgn="base" hangingPunct="1">
              <a:spcBef>
                <a:spcPct val="20000"/>
              </a:spcBef>
              <a:spcAft>
                <a:spcPct val="0"/>
              </a:spcAft>
              <a:buSzPct val="80000"/>
              <a:buFont typeface="Arial" charset="0"/>
              <a:buChar char="–"/>
              <a:defRPr b="1">
                <a:solidFill>
                  <a:schemeClr val="bg2"/>
                </a:solidFill>
                <a:latin typeface="+mn-lt"/>
                <a:ea typeface="ＭＳ Ｐゴシック" pitchFamily="-112" charset="-128"/>
              </a:defRPr>
            </a:lvl4pPr>
            <a:lvl5pPr marL="968375" algn="l" defTabSz="887413" rtl="0" eaLnBrk="1" fontAlgn="base" hangingPunct="1">
              <a:spcBef>
                <a:spcPct val="20000"/>
              </a:spcBef>
              <a:spcAft>
                <a:spcPct val="0"/>
              </a:spcAft>
              <a:buSzPct val="80000"/>
              <a:buFont typeface="Arial" charset="0"/>
              <a:defRPr b="1">
                <a:solidFill>
                  <a:schemeClr val="bg2"/>
                </a:solidFill>
                <a:latin typeface="+mn-lt"/>
                <a:ea typeface="ＭＳ Ｐゴシック" pitchFamily="-112" charset="-128"/>
              </a:defRPr>
            </a:lvl5pPr>
            <a:lvl6pPr marL="24511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3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5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7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a:lstStyle>
          <a:p>
            <a:pPr marL="0" indent="0" algn="ctr">
              <a:spcBef>
                <a:spcPct val="0"/>
              </a:spcBef>
              <a:buNone/>
            </a:pPr>
            <a:r>
              <a:rPr lang="en-US" i="1" kern="0" dirty="0">
                <a:ea typeface="ＭＳ Ｐゴシック" charset="0"/>
              </a:rPr>
              <a:t>“</a:t>
            </a:r>
            <a:r>
              <a:rPr lang="en-US" sz="2800" dirty="0">
                <a:solidFill>
                  <a:srgbClr val="003478"/>
                </a:solidFill>
                <a:latin typeface="+mj-lt"/>
                <a:ea typeface="+mj-ea"/>
                <a:cs typeface="+mj-cs"/>
              </a:rPr>
              <a:t>What Did We Learn &amp;</a:t>
            </a:r>
          </a:p>
          <a:p>
            <a:pPr marL="0" indent="0" algn="ctr">
              <a:spcBef>
                <a:spcPct val="0"/>
              </a:spcBef>
              <a:buNone/>
            </a:pPr>
            <a:r>
              <a:rPr lang="en-US" sz="2800" dirty="0">
                <a:solidFill>
                  <a:srgbClr val="003478"/>
                </a:solidFill>
                <a:latin typeface="+mj-lt"/>
                <a:ea typeface="+mj-ea"/>
                <a:cs typeface="+mj-cs"/>
              </a:rPr>
              <a:t>What Do I Do Next?”</a:t>
            </a:r>
          </a:p>
        </p:txBody>
      </p:sp>
    </p:spTree>
    <p:extLst>
      <p:ext uri="{BB962C8B-B14F-4D97-AF65-F5344CB8AC3E}">
        <p14:creationId xmlns:p14="http://schemas.microsoft.com/office/powerpoint/2010/main" val="1986497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Did We Learn?</a:t>
            </a:r>
          </a:p>
        </p:txBody>
      </p:sp>
      <p:sp>
        <p:nvSpPr>
          <p:cNvPr id="4" name="Content Placeholder 3"/>
          <p:cNvSpPr>
            <a:spLocks noGrp="1"/>
          </p:cNvSpPr>
          <p:nvPr>
            <p:ph idx="1"/>
          </p:nvPr>
        </p:nvSpPr>
        <p:spPr>
          <a:xfrm>
            <a:off x="2059536" y="952830"/>
            <a:ext cx="8320087" cy="4247317"/>
          </a:xfrm>
        </p:spPr>
        <p:txBody>
          <a:bodyPr/>
          <a:lstStyle/>
          <a:p>
            <a:r>
              <a:rPr lang="en-US" dirty="0"/>
              <a:t>Improving Affordability is a Cultural Imperative</a:t>
            </a:r>
          </a:p>
          <a:p>
            <a:pPr lvl="1"/>
            <a:r>
              <a:rPr lang="en-US" dirty="0"/>
              <a:t>The Customer is Serious</a:t>
            </a:r>
          </a:p>
          <a:p>
            <a:pPr lvl="1"/>
            <a:r>
              <a:rPr lang="en-US" dirty="0"/>
              <a:t>Missiles and Fire Control is Committed</a:t>
            </a:r>
          </a:p>
          <a:p>
            <a:pPr marL="222250" lvl="1" indent="-222250">
              <a:spcBef>
                <a:spcPts val="1200"/>
              </a:spcBef>
            </a:pPr>
            <a:r>
              <a:rPr lang="en-US" sz="2400" dirty="0"/>
              <a:t>Designing Value in Initially is Preferable to Cost Take-out Later</a:t>
            </a:r>
          </a:p>
          <a:p>
            <a:pPr lvl="1"/>
            <a:r>
              <a:rPr lang="en-US" dirty="0"/>
              <a:t>Lower cost, Less Risk, &amp; Improved Performance per Dollar</a:t>
            </a:r>
          </a:p>
          <a:p>
            <a:pPr>
              <a:spcBef>
                <a:spcPts val="1200"/>
              </a:spcBef>
            </a:pPr>
            <a:r>
              <a:rPr lang="en-US" dirty="0"/>
              <a:t>Establishing Targets &amp; Estimating Costs </a:t>
            </a:r>
            <a:r>
              <a:rPr lang="en-US" i="1" u="sng" dirty="0"/>
              <a:t>Early</a:t>
            </a:r>
            <a:r>
              <a:rPr lang="en-US" dirty="0"/>
              <a:t> is Critical</a:t>
            </a:r>
          </a:p>
          <a:p>
            <a:pPr lvl="1"/>
            <a:r>
              <a:rPr lang="en-US" dirty="0"/>
              <a:t>Agility More than Makes up for Uncertainty</a:t>
            </a:r>
          </a:p>
          <a:p>
            <a:pPr lvl="1"/>
            <a:r>
              <a:rPr lang="en-US" dirty="0"/>
              <a:t>“Good” Estimates &amp; Targets Early are Better than “Perfect” Data Too Late</a:t>
            </a:r>
          </a:p>
          <a:p>
            <a:pPr>
              <a:spcBef>
                <a:spcPts val="1200"/>
              </a:spcBef>
            </a:pPr>
            <a:r>
              <a:rPr lang="en-US" dirty="0"/>
              <a:t>Focus on Customer’s Primary Cost Elements</a:t>
            </a:r>
          </a:p>
          <a:p>
            <a:pPr marL="231775" lvl="1" indent="0">
              <a:buNone/>
            </a:pPr>
            <a:r>
              <a:rPr lang="en-US" dirty="0"/>
              <a:t>…but keep an eye on other costs as well to ensure long-term affordability</a:t>
            </a:r>
          </a:p>
        </p:txBody>
      </p:sp>
      <p:sp>
        <p:nvSpPr>
          <p:cNvPr id="5" name="AutoShape 80"/>
          <p:cNvSpPr>
            <a:spLocks noChangeArrowheads="1"/>
          </p:cNvSpPr>
          <p:nvPr/>
        </p:nvSpPr>
        <p:spPr bwMode="invGray">
          <a:xfrm>
            <a:off x="1940473" y="5753701"/>
            <a:ext cx="8439150" cy="401979"/>
          </a:xfrm>
          <a:prstGeom prst="bevel">
            <a:avLst>
              <a:gd name="adj" fmla="val 11310"/>
            </a:avLst>
          </a:prstGeom>
          <a:solidFill>
            <a:schemeClr val="bg1"/>
          </a:solidFill>
          <a:ln w="9525">
            <a:noFill/>
            <a:miter lim="800000"/>
            <a:headEnd/>
            <a:tailEnd/>
          </a:ln>
        </p:spPr>
        <p:txBody>
          <a:bodyPr lIns="228600" tIns="18288" rIns="228600" bIns="18288" anchor="b" anchorCtr="1">
            <a:spAutoFit/>
          </a:bodyPr>
          <a:lstStyle/>
          <a:p>
            <a:pPr algn="ctr"/>
            <a:r>
              <a:rPr lang="en-US" i="1" dirty="0">
                <a:solidFill>
                  <a:schemeClr val="tx2"/>
                </a:solidFill>
                <a:latin typeface="Arial Narrow" panose="020B0606020202030204" pitchFamily="34" charset="0"/>
              </a:rPr>
              <a:t>Must Increase Focus on Delivering Affordable Solutions to Our Customers</a:t>
            </a:r>
          </a:p>
        </p:txBody>
      </p:sp>
    </p:spTree>
    <p:extLst>
      <p:ext uri="{BB962C8B-B14F-4D97-AF65-F5344CB8AC3E}">
        <p14:creationId xmlns:p14="http://schemas.microsoft.com/office/powerpoint/2010/main" val="2249123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5" descr="unclesam.jpg"/>
          <p:cNvPicPr>
            <a:picLocks noChangeAspect="1"/>
          </p:cNvPicPr>
          <p:nvPr/>
        </p:nvPicPr>
        <p:blipFill>
          <a:blip r:embed="rId2" cstate="print"/>
          <a:stretch>
            <a:fillRect/>
          </a:stretch>
        </p:blipFill>
        <p:spPr bwMode="auto">
          <a:xfrm>
            <a:off x="9225107" y="3898550"/>
            <a:ext cx="1246908" cy="1671115"/>
          </a:xfrm>
          <a:prstGeom prst="rect">
            <a:avLst/>
          </a:prstGeom>
          <a:noFill/>
          <a:ln w="9525">
            <a:noFill/>
            <a:miter lim="800000"/>
            <a:headEnd/>
            <a:tailEnd/>
          </a:ln>
        </p:spPr>
      </p:pic>
      <p:sp>
        <p:nvSpPr>
          <p:cNvPr id="4" name="Title 3"/>
          <p:cNvSpPr>
            <a:spLocks noGrp="1"/>
          </p:cNvSpPr>
          <p:nvPr>
            <p:ph type="title"/>
          </p:nvPr>
        </p:nvSpPr>
        <p:spPr>
          <a:xfrm>
            <a:off x="1985964" y="306591"/>
            <a:ext cx="7312025" cy="531812"/>
          </a:xfrm>
        </p:spPr>
        <p:txBody>
          <a:bodyPr/>
          <a:lstStyle/>
          <a:p>
            <a:r>
              <a:rPr lang="en-US" sz="3200" dirty="0">
                <a:solidFill>
                  <a:srgbClr val="002F6C"/>
                </a:solidFill>
              </a:rPr>
              <a:t>How Do I Lead?</a:t>
            </a:r>
          </a:p>
        </p:txBody>
      </p:sp>
      <p:sp>
        <p:nvSpPr>
          <p:cNvPr id="7" name="TextBox 6"/>
          <p:cNvSpPr txBox="1"/>
          <p:nvPr/>
        </p:nvSpPr>
        <p:spPr>
          <a:xfrm>
            <a:off x="2513012" y="3200400"/>
            <a:ext cx="2286000" cy="369332"/>
          </a:xfrm>
          <a:prstGeom prst="rect">
            <a:avLst/>
          </a:prstGeom>
          <a:noFill/>
        </p:spPr>
        <p:txBody>
          <a:bodyPr wrap="square" rtlCol="0">
            <a:spAutoFit/>
          </a:bodyPr>
          <a:lstStyle/>
          <a:p>
            <a:pPr algn="ctr"/>
            <a:r>
              <a:rPr lang="en-US" i="1" dirty="0"/>
              <a:t>LEARN!</a:t>
            </a:r>
          </a:p>
        </p:txBody>
      </p:sp>
      <p:sp>
        <p:nvSpPr>
          <p:cNvPr id="8" name="TextBox 7"/>
          <p:cNvSpPr txBox="1"/>
          <p:nvPr/>
        </p:nvSpPr>
        <p:spPr>
          <a:xfrm>
            <a:off x="1847848" y="5569945"/>
            <a:ext cx="3912593" cy="646331"/>
          </a:xfrm>
          <a:prstGeom prst="rect">
            <a:avLst/>
          </a:prstGeom>
          <a:noFill/>
        </p:spPr>
        <p:txBody>
          <a:bodyPr wrap="square" rtlCol="0">
            <a:spAutoFit/>
          </a:bodyPr>
          <a:lstStyle/>
          <a:p>
            <a:pPr algn="ctr"/>
            <a:r>
              <a:rPr lang="en-US" i="1" dirty="0"/>
              <a:t>Contribute to Affordability </a:t>
            </a:r>
            <a:br>
              <a:rPr lang="en-US" i="1" dirty="0"/>
            </a:br>
            <a:r>
              <a:rPr lang="en-US" i="1" dirty="0"/>
              <a:t>on Your Programs</a:t>
            </a:r>
          </a:p>
        </p:txBody>
      </p:sp>
      <p:sp>
        <p:nvSpPr>
          <p:cNvPr id="9" name="TextBox 8"/>
          <p:cNvSpPr txBox="1"/>
          <p:nvPr/>
        </p:nvSpPr>
        <p:spPr>
          <a:xfrm>
            <a:off x="6396443" y="5587842"/>
            <a:ext cx="4144108" cy="369332"/>
          </a:xfrm>
          <a:prstGeom prst="rect">
            <a:avLst/>
          </a:prstGeom>
          <a:noFill/>
        </p:spPr>
        <p:txBody>
          <a:bodyPr wrap="square" rtlCol="0">
            <a:spAutoFit/>
          </a:bodyPr>
          <a:lstStyle/>
          <a:p>
            <a:pPr algn="ctr"/>
            <a:r>
              <a:rPr lang="en-US" i="1" dirty="0"/>
              <a:t>Ask Questions on Your Program</a:t>
            </a:r>
          </a:p>
        </p:txBody>
      </p:sp>
      <p:sp>
        <p:nvSpPr>
          <p:cNvPr id="18" name="TextBox 17"/>
          <p:cNvSpPr txBox="1"/>
          <p:nvPr/>
        </p:nvSpPr>
        <p:spPr>
          <a:xfrm>
            <a:off x="6324600" y="3200400"/>
            <a:ext cx="3886200" cy="369332"/>
          </a:xfrm>
          <a:prstGeom prst="rect">
            <a:avLst/>
          </a:prstGeom>
          <a:noFill/>
        </p:spPr>
        <p:txBody>
          <a:bodyPr wrap="square" rtlCol="0">
            <a:spAutoFit/>
          </a:bodyPr>
          <a:lstStyle/>
          <a:p>
            <a:pPr algn="ctr"/>
            <a:r>
              <a:rPr lang="en-US" i="1" dirty="0"/>
              <a:t>Understand Your Environment</a:t>
            </a:r>
          </a:p>
        </p:txBody>
      </p:sp>
      <p:pic>
        <p:nvPicPr>
          <p:cNvPr id="26" name="Picture 25"/>
          <p:cNvPicPr>
            <a:picLocks noChangeAspect="1"/>
          </p:cNvPicPr>
          <p:nvPr/>
        </p:nvPicPr>
        <p:blipFill>
          <a:blip r:embed="rId3"/>
          <a:stretch>
            <a:fillRect/>
          </a:stretch>
        </p:blipFill>
        <p:spPr>
          <a:xfrm>
            <a:off x="1847847" y="3579152"/>
            <a:ext cx="3976800" cy="1990793"/>
          </a:xfrm>
          <a:prstGeom prst="rect">
            <a:avLst/>
          </a:prstGeom>
        </p:spPr>
      </p:pic>
      <p:sp>
        <p:nvSpPr>
          <p:cNvPr id="3" name="TextBox 2"/>
          <p:cNvSpPr txBox="1"/>
          <p:nvPr/>
        </p:nvSpPr>
        <p:spPr>
          <a:xfrm>
            <a:off x="6429386" y="3815053"/>
            <a:ext cx="3139656" cy="1708160"/>
          </a:xfrm>
          <a:prstGeom prst="rect">
            <a:avLst/>
          </a:prstGeom>
          <a:noFill/>
        </p:spPr>
        <p:txBody>
          <a:bodyPr wrap="square" rtlCol="0">
            <a:spAutoFit/>
          </a:bodyPr>
          <a:lstStyle/>
          <a:p>
            <a:pPr marL="117475" indent="-117475">
              <a:buFont typeface="Arial" panose="020B0604020202020204" pitchFamily="34" charset="0"/>
              <a:buChar char="•"/>
            </a:pPr>
            <a:r>
              <a:rPr lang="en-US" sz="1500" dirty="0">
                <a:solidFill>
                  <a:srgbClr val="002F6C"/>
                </a:solidFill>
              </a:rPr>
              <a:t>Cost Requirements</a:t>
            </a:r>
          </a:p>
          <a:p>
            <a:pPr marL="117475" indent="-117475">
              <a:buFont typeface="Arial" panose="020B0604020202020204" pitchFamily="34" charset="0"/>
              <a:buChar char="•"/>
            </a:pPr>
            <a:r>
              <a:rPr lang="en-US" sz="1500" dirty="0">
                <a:solidFill>
                  <a:srgbClr val="002F6C"/>
                </a:solidFill>
              </a:rPr>
              <a:t>Cost/Performance Sensitivity</a:t>
            </a:r>
          </a:p>
          <a:p>
            <a:pPr marL="117475" indent="-117475">
              <a:buFont typeface="Arial" panose="020B0604020202020204" pitchFamily="34" charset="0"/>
              <a:buChar char="•"/>
            </a:pPr>
            <a:r>
              <a:rPr lang="en-US" sz="1500" dirty="0">
                <a:solidFill>
                  <a:srgbClr val="002F6C"/>
                </a:solidFill>
              </a:rPr>
              <a:t>Environments</a:t>
            </a:r>
          </a:p>
          <a:p>
            <a:pPr marL="117475" indent="-117475">
              <a:buFont typeface="Arial" panose="020B0604020202020204" pitchFamily="34" charset="0"/>
              <a:buChar char="•"/>
            </a:pPr>
            <a:r>
              <a:rPr lang="en-US" sz="1500" dirty="0">
                <a:solidFill>
                  <a:srgbClr val="002F6C"/>
                </a:solidFill>
              </a:rPr>
              <a:t>Margins &amp; Tolerances</a:t>
            </a:r>
          </a:p>
          <a:p>
            <a:pPr marL="117475" indent="-117475">
              <a:buFont typeface="Arial" panose="020B0604020202020204" pitchFamily="34" charset="0"/>
              <a:buChar char="•"/>
            </a:pPr>
            <a:r>
              <a:rPr lang="en-US" sz="1500" dirty="0">
                <a:solidFill>
                  <a:srgbClr val="002F6C"/>
                </a:solidFill>
              </a:rPr>
              <a:t>Design Reuse</a:t>
            </a:r>
          </a:p>
          <a:p>
            <a:pPr marL="117475" indent="-117475">
              <a:buFont typeface="Arial" panose="020B0604020202020204" pitchFamily="34" charset="0"/>
              <a:buChar char="•"/>
            </a:pPr>
            <a:r>
              <a:rPr lang="en-US" sz="1500" dirty="0">
                <a:solidFill>
                  <a:srgbClr val="002F6C"/>
                </a:solidFill>
              </a:rPr>
              <a:t>Alternative Approaches</a:t>
            </a:r>
          </a:p>
          <a:p>
            <a:pPr marL="117475" indent="-117475">
              <a:buFont typeface="Arial" panose="020B0604020202020204" pitchFamily="34" charset="0"/>
              <a:buChar char="•"/>
            </a:pPr>
            <a:r>
              <a:rPr lang="en-US" sz="1500" dirty="0">
                <a:solidFill>
                  <a:srgbClr val="002F6C"/>
                </a:solidFill>
              </a:rPr>
              <a:t>New Technology</a:t>
            </a:r>
          </a:p>
        </p:txBody>
      </p:sp>
    </p:spTree>
    <p:extLst>
      <p:ext uri="{BB962C8B-B14F-4D97-AF65-F5344CB8AC3E}">
        <p14:creationId xmlns:p14="http://schemas.microsoft.com/office/powerpoint/2010/main" val="2502162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031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8577" y="2259391"/>
            <a:ext cx="2668234" cy="3038169"/>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t="15615"/>
          <a:stretch/>
        </p:blipFill>
        <p:spPr>
          <a:xfrm>
            <a:off x="4210430" y="2070898"/>
            <a:ext cx="6311267" cy="3611894"/>
          </a:xfrm>
          <a:prstGeom prst="rect">
            <a:avLst/>
          </a:prstGeom>
        </p:spPr>
      </p:pic>
      <p:sp>
        <p:nvSpPr>
          <p:cNvPr id="2" name="Title 1"/>
          <p:cNvSpPr>
            <a:spLocks noGrp="1"/>
          </p:cNvSpPr>
          <p:nvPr>
            <p:ph type="title"/>
          </p:nvPr>
        </p:nvSpPr>
        <p:spPr>
          <a:xfrm>
            <a:off x="1688951" y="379195"/>
            <a:ext cx="8234160" cy="615553"/>
          </a:xfrm>
        </p:spPr>
        <p:txBody>
          <a:bodyPr/>
          <a:lstStyle/>
          <a:p>
            <a:r>
              <a:rPr lang="en-US" sz="4000" dirty="0"/>
              <a:t>DoD Affordability Context &amp; Drivers </a:t>
            </a:r>
          </a:p>
        </p:txBody>
      </p:sp>
      <p:sp>
        <p:nvSpPr>
          <p:cNvPr id="21" name="Subtitle 2"/>
          <p:cNvSpPr txBox="1">
            <a:spLocks/>
          </p:cNvSpPr>
          <p:nvPr/>
        </p:nvSpPr>
        <p:spPr>
          <a:xfrm>
            <a:off x="2003426" y="825725"/>
            <a:ext cx="8221663" cy="553998"/>
          </a:xfrm>
          <a:prstGeom prst="rect">
            <a:avLst/>
          </a:prstGeom>
        </p:spPr>
        <p:txBody>
          <a:bodyPr anchor="ctr"/>
          <a:lstStyle>
            <a:lvl1pPr marL="222250" indent="-222250" algn="l" defTabSz="887413" rtl="0" eaLnBrk="1" fontAlgn="base" hangingPunct="1">
              <a:spcBef>
                <a:spcPts val="600"/>
              </a:spcBef>
              <a:spcAft>
                <a:spcPct val="0"/>
              </a:spcAft>
              <a:buSzPct val="100000"/>
              <a:buChar char="•"/>
              <a:defRPr sz="2400" b="1">
                <a:solidFill>
                  <a:schemeClr val="bg2"/>
                </a:solidFill>
                <a:latin typeface="Calibri"/>
                <a:ea typeface="ＭＳ Ｐゴシック" pitchFamily="-112" charset="-128"/>
                <a:cs typeface="Calibri"/>
              </a:defRPr>
            </a:lvl1pPr>
            <a:lvl2pPr marL="511175" indent="-279400" algn="l" defTabSz="887413" rtl="0" eaLnBrk="1" fontAlgn="base" hangingPunct="1">
              <a:spcBef>
                <a:spcPts val="600"/>
              </a:spcBef>
              <a:spcAft>
                <a:spcPct val="0"/>
              </a:spcAft>
              <a:buSzPct val="100000"/>
              <a:buChar char="–"/>
              <a:defRPr sz="2000" b="1">
                <a:solidFill>
                  <a:schemeClr val="bg2"/>
                </a:solidFill>
                <a:latin typeface="Calibri"/>
                <a:ea typeface="ＭＳ Ｐゴシック" pitchFamily="-112" charset="-128"/>
                <a:cs typeface="Calibri"/>
              </a:defRPr>
            </a:lvl2pPr>
            <a:lvl3pPr marL="744538" indent="-233363" algn="l" defTabSz="887413" rtl="0" eaLnBrk="1" fontAlgn="base" hangingPunct="1">
              <a:spcBef>
                <a:spcPts val="600"/>
              </a:spcBef>
              <a:spcAft>
                <a:spcPct val="0"/>
              </a:spcAft>
              <a:buSzPct val="80000"/>
              <a:buChar char="•"/>
              <a:defRPr sz="2000" b="1">
                <a:solidFill>
                  <a:schemeClr val="bg2"/>
                </a:solidFill>
                <a:latin typeface="Calibri"/>
                <a:ea typeface="ＭＳ Ｐゴシック" pitchFamily="-112" charset="-128"/>
                <a:cs typeface="Calibri"/>
              </a:defRPr>
            </a:lvl3pPr>
            <a:lvl4pPr marL="914400" indent="-169863" algn="l" defTabSz="887413" rtl="0" eaLnBrk="1" fontAlgn="base" hangingPunct="1">
              <a:spcBef>
                <a:spcPct val="20000"/>
              </a:spcBef>
              <a:spcAft>
                <a:spcPct val="0"/>
              </a:spcAft>
              <a:buSzPct val="80000"/>
              <a:buFont typeface="Arial" charset="0"/>
              <a:buChar char="–"/>
              <a:defRPr b="1">
                <a:solidFill>
                  <a:schemeClr val="bg2"/>
                </a:solidFill>
                <a:latin typeface="+mn-lt"/>
                <a:ea typeface="ＭＳ Ｐゴシック" pitchFamily="-112" charset="-128"/>
              </a:defRPr>
            </a:lvl4pPr>
            <a:lvl5pPr marL="968375" algn="l" defTabSz="887413" rtl="0" eaLnBrk="1" fontAlgn="base" hangingPunct="1">
              <a:spcBef>
                <a:spcPct val="20000"/>
              </a:spcBef>
              <a:spcAft>
                <a:spcPct val="0"/>
              </a:spcAft>
              <a:buSzPct val="80000"/>
              <a:buFont typeface="Arial" charset="0"/>
              <a:defRPr b="1">
                <a:solidFill>
                  <a:schemeClr val="bg2"/>
                </a:solidFill>
                <a:latin typeface="+mn-lt"/>
                <a:ea typeface="ＭＳ Ｐゴシック" pitchFamily="-112" charset="-128"/>
              </a:defRPr>
            </a:lvl5pPr>
            <a:lvl6pPr marL="24511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3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5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700" indent="-222250" algn="l" defTabSz="887413"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a:lstStyle>
          <a:p>
            <a:pPr marL="0" indent="0" algn="ctr">
              <a:spcBef>
                <a:spcPct val="0"/>
              </a:spcBef>
              <a:buNone/>
            </a:pPr>
            <a:r>
              <a:rPr lang="en-US" i="1" kern="0" dirty="0">
                <a:solidFill>
                  <a:srgbClr val="002F6C"/>
                </a:solidFill>
                <a:ea typeface="ＭＳ Ｐゴシック" charset="0"/>
              </a:rPr>
              <a:t>“Why Should I Care?”</a:t>
            </a:r>
            <a:endParaRPr lang="en-US" sz="3600" i="1" kern="0" dirty="0">
              <a:solidFill>
                <a:srgbClr val="002F6C"/>
              </a:solidFill>
              <a:ea typeface="ＭＳ Ｐゴシック" charset="0"/>
            </a:endParaRPr>
          </a:p>
        </p:txBody>
      </p:sp>
      <p:sp>
        <p:nvSpPr>
          <p:cNvPr id="3" name="Rectangle 2"/>
          <p:cNvSpPr/>
          <p:nvPr/>
        </p:nvSpPr>
        <p:spPr bwMode="auto">
          <a:xfrm>
            <a:off x="8513703" y="2668119"/>
            <a:ext cx="185511" cy="185057"/>
          </a:xfrm>
          <a:prstGeom prst="rect">
            <a:avLst/>
          </a:prstGeom>
          <a:solidFill>
            <a:srgbClr val="B519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10146" t="-366" b="88393"/>
          <a:stretch/>
        </p:blipFill>
        <p:spPr>
          <a:xfrm>
            <a:off x="6588103" y="2070899"/>
            <a:ext cx="3555301" cy="376985"/>
          </a:xfrm>
          <a:prstGeom prst="rect">
            <a:avLst/>
          </a:prstGeom>
        </p:spPr>
      </p:pic>
      <p:sp>
        <p:nvSpPr>
          <p:cNvPr id="4" name="TextBox 3"/>
          <p:cNvSpPr txBox="1"/>
          <p:nvPr/>
        </p:nvSpPr>
        <p:spPr>
          <a:xfrm>
            <a:off x="8687172" y="2601417"/>
            <a:ext cx="1537916" cy="338554"/>
          </a:xfrm>
          <a:prstGeom prst="rect">
            <a:avLst/>
          </a:prstGeom>
          <a:noFill/>
        </p:spPr>
        <p:txBody>
          <a:bodyPr wrap="square" rtlCol="0">
            <a:spAutoFit/>
          </a:bodyPr>
          <a:lstStyle/>
          <a:p>
            <a:r>
              <a:rPr lang="en-US" sz="1600" dirty="0">
                <a:solidFill>
                  <a:srgbClr val="4B4B4B"/>
                </a:solidFill>
              </a:rPr>
              <a:t>Defense</a:t>
            </a:r>
          </a:p>
        </p:txBody>
      </p:sp>
      <p:sp>
        <p:nvSpPr>
          <p:cNvPr id="29" name="TextBox 28"/>
          <p:cNvSpPr txBox="1"/>
          <p:nvPr/>
        </p:nvSpPr>
        <p:spPr>
          <a:xfrm>
            <a:off x="8687172" y="2884448"/>
            <a:ext cx="1537916" cy="338554"/>
          </a:xfrm>
          <a:prstGeom prst="rect">
            <a:avLst/>
          </a:prstGeom>
          <a:noFill/>
        </p:spPr>
        <p:txBody>
          <a:bodyPr wrap="square" rtlCol="0">
            <a:spAutoFit/>
          </a:bodyPr>
          <a:lstStyle>
            <a:defPPr>
              <a:defRPr lang="en-US"/>
            </a:defPPr>
            <a:lvl1pPr>
              <a:defRPr sz="1600">
                <a:solidFill>
                  <a:srgbClr val="4B4B4B"/>
                </a:solidFill>
              </a:defRPr>
            </a:lvl1pPr>
          </a:lstStyle>
          <a:p>
            <a:r>
              <a:rPr lang="en-US" dirty="0"/>
              <a:t>Non-Defense</a:t>
            </a:r>
          </a:p>
        </p:txBody>
      </p:sp>
      <p:sp>
        <p:nvSpPr>
          <p:cNvPr id="30" name="TextBox 29"/>
          <p:cNvSpPr txBox="1"/>
          <p:nvPr/>
        </p:nvSpPr>
        <p:spPr>
          <a:xfrm>
            <a:off x="8687172" y="3182014"/>
            <a:ext cx="1537916" cy="338554"/>
          </a:xfrm>
          <a:prstGeom prst="rect">
            <a:avLst/>
          </a:prstGeom>
          <a:noFill/>
        </p:spPr>
        <p:txBody>
          <a:bodyPr wrap="square" rtlCol="0">
            <a:spAutoFit/>
          </a:bodyPr>
          <a:lstStyle>
            <a:defPPr>
              <a:defRPr lang="en-US"/>
            </a:defPPr>
            <a:lvl1pPr>
              <a:defRPr sz="1600">
                <a:solidFill>
                  <a:srgbClr val="4B4B4B"/>
                </a:solidFill>
              </a:defRPr>
            </a:lvl1pPr>
          </a:lstStyle>
          <a:p>
            <a:r>
              <a:rPr lang="en-US" dirty="0"/>
              <a:t>Net Interest</a:t>
            </a:r>
          </a:p>
        </p:txBody>
      </p:sp>
      <p:sp>
        <p:nvSpPr>
          <p:cNvPr id="31" name="Rectangle 30"/>
          <p:cNvSpPr/>
          <p:nvPr/>
        </p:nvSpPr>
        <p:spPr bwMode="auto">
          <a:xfrm>
            <a:off x="8513703" y="2975092"/>
            <a:ext cx="185511" cy="185057"/>
          </a:xfrm>
          <a:prstGeom prst="rect">
            <a:avLst/>
          </a:prstGeom>
          <a:solidFill>
            <a:srgbClr val="4675A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32" name="Rectangle 31"/>
          <p:cNvSpPr/>
          <p:nvPr/>
        </p:nvSpPr>
        <p:spPr bwMode="auto">
          <a:xfrm>
            <a:off x="8513703" y="3236822"/>
            <a:ext cx="185511" cy="185057"/>
          </a:xfrm>
          <a:prstGeom prst="rect">
            <a:avLst/>
          </a:prstGeom>
          <a:solidFill>
            <a:srgbClr val="6BB015"/>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Tree>
    <p:extLst>
      <p:ext uri="{BB962C8B-B14F-4D97-AF65-F5344CB8AC3E}">
        <p14:creationId xmlns:p14="http://schemas.microsoft.com/office/powerpoint/2010/main" val="3693410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EF3D822-0478-4A76-B1E5-E1807030BC63}"/>
              </a:ext>
            </a:extLst>
          </p:cNvPr>
          <p:cNvSpPr txBox="1">
            <a:spLocks/>
          </p:cNvSpPr>
          <p:nvPr/>
        </p:nvSpPr>
        <p:spPr bwMode="auto">
          <a:xfrm>
            <a:off x="1752600" y="279601"/>
            <a:ext cx="8229600" cy="5865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3600" b="1">
                <a:solidFill>
                  <a:schemeClr val="bg1"/>
                </a:solidFill>
                <a:latin typeface="Arial" charset="0"/>
                <a:cs typeface="Arial" charset="0"/>
              </a:defRPr>
            </a:lvl2pPr>
            <a:lvl3pPr algn="l" rtl="0" eaLnBrk="0" fontAlgn="base" hangingPunct="0">
              <a:spcBef>
                <a:spcPct val="0"/>
              </a:spcBef>
              <a:spcAft>
                <a:spcPct val="0"/>
              </a:spcAft>
              <a:defRPr sz="3600" b="1">
                <a:solidFill>
                  <a:schemeClr val="bg1"/>
                </a:solidFill>
                <a:latin typeface="Arial" charset="0"/>
                <a:cs typeface="Arial" charset="0"/>
              </a:defRPr>
            </a:lvl3pPr>
            <a:lvl4pPr algn="l" rtl="0" eaLnBrk="0" fontAlgn="base" hangingPunct="0">
              <a:spcBef>
                <a:spcPct val="0"/>
              </a:spcBef>
              <a:spcAft>
                <a:spcPct val="0"/>
              </a:spcAft>
              <a:defRPr sz="3600" b="1">
                <a:solidFill>
                  <a:schemeClr val="bg1"/>
                </a:solidFill>
                <a:latin typeface="Arial" charset="0"/>
                <a:cs typeface="Arial" charset="0"/>
              </a:defRPr>
            </a:lvl4pPr>
            <a:lvl5pPr algn="l" rtl="0" eaLnBrk="0" fontAlgn="base" hangingPunct="0">
              <a:spcBef>
                <a:spcPct val="0"/>
              </a:spcBef>
              <a:spcAft>
                <a:spcPct val="0"/>
              </a:spcAft>
              <a:defRPr sz="3600" b="1">
                <a:solidFill>
                  <a:schemeClr val="bg1"/>
                </a:solidFill>
                <a:latin typeface="Arial" charset="0"/>
                <a:cs typeface="Arial" charset="0"/>
              </a:defRPr>
            </a:lvl5pPr>
            <a:lvl6pPr marL="457200" algn="l" rtl="0" fontAlgn="base">
              <a:spcBef>
                <a:spcPct val="0"/>
              </a:spcBef>
              <a:spcAft>
                <a:spcPct val="0"/>
              </a:spcAft>
              <a:defRPr sz="3600" b="1">
                <a:solidFill>
                  <a:schemeClr val="bg1"/>
                </a:solidFill>
                <a:latin typeface="Arial" charset="0"/>
                <a:cs typeface="Arial" charset="0"/>
              </a:defRPr>
            </a:lvl6pPr>
            <a:lvl7pPr marL="914400" algn="l" rtl="0" fontAlgn="base">
              <a:spcBef>
                <a:spcPct val="0"/>
              </a:spcBef>
              <a:spcAft>
                <a:spcPct val="0"/>
              </a:spcAft>
              <a:defRPr sz="3600" b="1">
                <a:solidFill>
                  <a:schemeClr val="bg1"/>
                </a:solidFill>
                <a:latin typeface="Arial" charset="0"/>
                <a:cs typeface="Arial" charset="0"/>
              </a:defRPr>
            </a:lvl7pPr>
            <a:lvl8pPr marL="1371600" algn="l" rtl="0" fontAlgn="base">
              <a:spcBef>
                <a:spcPct val="0"/>
              </a:spcBef>
              <a:spcAft>
                <a:spcPct val="0"/>
              </a:spcAft>
              <a:defRPr sz="3600" b="1">
                <a:solidFill>
                  <a:schemeClr val="bg1"/>
                </a:solidFill>
                <a:latin typeface="Arial" charset="0"/>
                <a:cs typeface="Arial" charset="0"/>
              </a:defRPr>
            </a:lvl8pPr>
            <a:lvl9pPr marL="1828800" algn="l" rtl="0" fontAlgn="base">
              <a:spcBef>
                <a:spcPct val="0"/>
              </a:spcBef>
              <a:spcAft>
                <a:spcPct val="0"/>
              </a:spcAft>
              <a:defRPr sz="3600" b="1">
                <a:solidFill>
                  <a:schemeClr val="bg1"/>
                </a:solidFill>
                <a:latin typeface="Arial" charset="0"/>
                <a:cs typeface="Arial" charset="0"/>
              </a:defRPr>
            </a:lvl9pPr>
          </a:lstStyle>
          <a:p>
            <a:pPr defTabSz="911225" eaLnBrk="1" hangingPunct="1">
              <a:defRPr/>
            </a:pPr>
            <a:r>
              <a:rPr lang="en-US" sz="2800" dirty="0">
                <a:solidFill>
                  <a:srgbClr val="003478"/>
                </a:solidFill>
                <a:latin typeface="Calibri"/>
                <a:ea typeface="ＭＳ Ｐゴシック" pitchFamily="-112" charset="-128"/>
              </a:rPr>
              <a:t>Future Years Defense Program 2017</a:t>
            </a:r>
          </a:p>
        </p:txBody>
      </p:sp>
      <p:pic>
        <p:nvPicPr>
          <p:cNvPr id="11" name="Picture 10">
            <a:extLst>
              <a:ext uri="{FF2B5EF4-FFF2-40B4-BE49-F238E27FC236}">
                <a16:creationId xmlns:a16="http://schemas.microsoft.com/office/drawing/2014/main" id="{CCEB4439-71AD-4E4A-8669-798916DA3D75}"/>
              </a:ext>
            </a:extLst>
          </p:cNvPr>
          <p:cNvPicPr>
            <a:picLocks noChangeAspect="1"/>
          </p:cNvPicPr>
          <p:nvPr/>
        </p:nvPicPr>
        <p:blipFill>
          <a:blip r:embed="rId2"/>
          <a:stretch>
            <a:fillRect/>
          </a:stretch>
        </p:blipFill>
        <p:spPr>
          <a:xfrm>
            <a:off x="2590801" y="1060292"/>
            <a:ext cx="7019645" cy="4262735"/>
          </a:xfrm>
          <a:prstGeom prst="rect">
            <a:avLst/>
          </a:prstGeom>
          <a:ln>
            <a:no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99AA44AD-47E5-4F15-992A-47C7A5B443BE}"/>
              </a:ext>
            </a:extLst>
          </p:cNvPr>
          <p:cNvSpPr txBox="1"/>
          <p:nvPr/>
        </p:nvSpPr>
        <p:spPr>
          <a:xfrm>
            <a:off x="5999204" y="1547653"/>
            <a:ext cx="685800" cy="338554"/>
          </a:xfrm>
          <a:prstGeom prst="rect">
            <a:avLst/>
          </a:prstGeom>
          <a:noFill/>
        </p:spPr>
        <p:txBody>
          <a:bodyPr wrap="square" rtlCol="0">
            <a:spAutoFit/>
          </a:bodyPr>
          <a:lstStyle/>
          <a:p>
            <a:pPr algn="r"/>
            <a:r>
              <a:rPr lang="en-US" sz="1600" dirty="0">
                <a:solidFill>
                  <a:prstClr val="black">
                    <a:lumMod val="50000"/>
                    <a:lumOff val="50000"/>
                  </a:prstClr>
                </a:solidFill>
                <a:latin typeface="Calibri"/>
              </a:rPr>
              <a:t>2017</a:t>
            </a:r>
          </a:p>
        </p:txBody>
      </p:sp>
      <p:sp>
        <p:nvSpPr>
          <p:cNvPr id="13" name="TextBox 12">
            <a:extLst>
              <a:ext uri="{FF2B5EF4-FFF2-40B4-BE49-F238E27FC236}">
                <a16:creationId xmlns:a16="http://schemas.microsoft.com/office/drawing/2014/main" id="{A8C7E887-BAFC-4224-BFBF-3694FD8703F1}"/>
              </a:ext>
            </a:extLst>
          </p:cNvPr>
          <p:cNvSpPr txBox="1"/>
          <p:nvPr/>
        </p:nvSpPr>
        <p:spPr>
          <a:xfrm>
            <a:off x="7472222" y="1547653"/>
            <a:ext cx="685800" cy="338554"/>
          </a:xfrm>
          <a:prstGeom prst="rect">
            <a:avLst/>
          </a:prstGeom>
          <a:noFill/>
        </p:spPr>
        <p:txBody>
          <a:bodyPr wrap="square" rtlCol="0">
            <a:spAutoFit/>
          </a:bodyPr>
          <a:lstStyle/>
          <a:p>
            <a:r>
              <a:rPr lang="en-US" sz="1600" dirty="0">
                <a:solidFill>
                  <a:prstClr val="black">
                    <a:lumMod val="50000"/>
                    <a:lumOff val="50000"/>
                  </a:prstClr>
                </a:solidFill>
                <a:latin typeface="Calibri"/>
              </a:rPr>
              <a:t>2021</a:t>
            </a:r>
          </a:p>
        </p:txBody>
      </p:sp>
      <p:sp>
        <p:nvSpPr>
          <p:cNvPr id="14" name="TextBox 13">
            <a:extLst>
              <a:ext uri="{FF2B5EF4-FFF2-40B4-BE49-F238E27FC236}">
                <a16:creationId xmlns:a16="http://schemas.microsoft.com/office/drawing/2014/main" id="{04A7357F-7396-4F97-B296-8E2EE6ABBBF3}"/>
              </a:ext>
            </a:extLst>
          </p:cNvPr>
          <p:cNvSpPr txBox="1"/>
          <p:nvPr/>
        </p:nvSpPr>
        <p:spPr>
          <a:xfrm>
            <a:off x="2171700" y="1099916"/>
            <a:ext cx="838200" cy="276999"/>
          </a:xfrm>
          <a:prstGeom prst="rect">
            <a:avLst/>
          </a:prstGeom>
          <a:noFill/>
        </p:spPr>
        <p:txBody>
          <a:bodyPr wrap="square" rtlCol="0">
            <a:spAutoFit/>
          </a:bodyPr>
          <a:lstStyle/>
          <a:p>
            <a:pPr algn="r"/>
            <a:r>
              <a:rPr lang="en-US" sz="1200" dirty="0">
                <a:solidFill>
                  <a:prstClr val="black">
                    <a:lumMod val="65000"/>
                    <a:lumOff val="35000"/>
                  </a:prstClr>
                </a:solidFill>
                <a:latin typeface="Calibri"/>
              </a:rPr>
              <a:t>FY2016$B</a:t>
            </a:r>
          </a:p>
        </p:txBody>
      </p:sp>
      <p:sp>
        <p:nvSpPr>
          <p:cNvPr id="16" name="Rectangle 15">
            <a:extLst>
              <a:ext uri="{FF2B5EF4-FFF2-40B4-BE49-F238E27FC236}">
                <a16:creationId xmlns:a16="http://schemas.microsoft.com/office/drawing/2014/main" id="{0D70079D-EBF4-4E61-9F25-FABE7AD70046}"/>
              </a:ext>
            </a:extLst>
          </p:cNvPr>
          <p:cNvSpPr/>
          <p:nvPr/>
        </p:nvSpPr>
        <p:spPr>
          <a:xfrm>
            <a:off x="3073721" y="5329697"/>
            <a:ext cx="5638800" cy="369332"/>
          </a:xfrm>
          <a:prstGeom prst="rect">
            <a:avLst/>
          </a:prstGeom>
        </p:spPr>
        <p:txBody>
          <a:bodyPr wrap="square">
            <a:spAutoFit/>
          </a:bodyPr>
          <a:lstStyle/>
          <a:p>
            <a:r>
              <a:rPr lang="en-US" sz="900" dirty="0">
                <a:solidFill>
                  <a:prstClr val="black"/>
                </a:solidFill>
                <a:latin typeface="Calibri"/>
              </a:rPr>
              <a:t>Source: Congressional Budget Office Analysis of the Obama Administration’s Final Future Years Defense  Program</a:t>
            </a:r>
          </a:p>
          <a:p>
            <a:r>
              <a:rPr lang="en-US" sz="900" dirty="0">
                <a:solidFill>
                  <a:prstClr val="black"/>
                </a:solidFill>
                <a:latin typeface="Calibri"/>
                <a:hlinkClick r:id="rId3"/>
              </a:rPr>
              <a:t>https://www.cbo.gov/system/files/115th-congress-2017-2018/reports/52450-fydp.pdf</a:t>
            </a:r>
            <a:endParaRPr lang="en-US" sz="900" dirty="0">
              <a:solidFill>
                <a:prstClr val="black"/>
              </a:solidFill>
              <a:latin typeface="Calibri"/>
            </a:endParaRPr>
          </a:p>
        </p:txBody>
      </p:sp>
      <p:sp>
        <p:nvSpPr>
          <p:cNvPr id="17" name="AutoShape 9">
            <a:extLst>
              <a:ext uri="{FF2B5EF4-FFF2-40B4-BE49-F238E27FC236}">
                <a16:creationId xmlns:a16="http://schemas.microsoft.com/office/drawing/2014/main" id="{F90BACAA-EB29-4B26-8EB9-26E7C3ED3760}"/>
              </a:ext>
            </a:extLst>
          </p:cNvPr>
          <p:cNvSpPr>
            <a:spLocks noChangeArrowheads="1"/>
          </p:cNvSpPr>
          <p:nvPr/>
        </p:nvSpPr>
        <p:spPr bwMode="blackWhite">
          <a:xfrm>
            <a:off x="1981200" y="5699029"/>
            <a:ext cx="8229600" cy="572502"/>
          </a:xfrm>
          <a:prstGeom prst="bevel">
            <a:avLst>
              <a:gd name="adj" fmla="val 5079"/>
            </a:avLst>
          </a:prstGeom>
          <a:solidFill>
            <a:schemeClr val="bg1"/>
          </a:solidFill>
          <a:ln w="12700">
            <a:noFill/>
            <a:miter lim="800000"/>
            <a:headEnd/>
            <a:tailEnd/>
          </a:ln>
          <a:effectLst/>
        </p:spPr>
        <p:txBody>
          <a:bodyPr wrap="none" anchor="ctr"/>
          <a:lstStyle/>
          <a:p>
            <a:pPr algn="ctr">
              <a:lnSpc>
                <a:spcPct val="120000"/>
              </a:lnSpc>
              <a:defRPr/>
            </a:pPr>
            <a:r>
              <a:rPr lang="en-US" sz="2200" i="1" dirty="0">
                <a:solidFill>
                  <a:schemeClr val="tx2"/>
                </a:solidFill>
                <a:latin typeface="Arial Narrow" panose="020B0606020202030204" pitchFamily="34" charset="0"/>
              </a:rPr>
              <a:t>DoD budget Increases are driven primarily by Operations and Support</a:t>
            </a:r>
          </a:p>
        </p:txBody>
      </p:sp>
    </p:spTree>
    <p:extLst>
      <p:ext uri="{BB962C8B-B14F-4D97-AF65-F5344CB8AC3E}">
        <p14:creationId xmlns:p14="http://schemas.microsoft.com/office/powerpoint/2010/main" val="2004508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550" y="267716"/>
            <a:ext cx="7183438" cy="531812"/>
          </a:xfrm>
        </p:spPr>
        <p:txBody>
          <a:bodyPr/>
          <a:lstStyle/>
          <a:p>
            <a:r>
              <a:rPr lang="en-US" sz="2800" dirty="0"/>
              <a:t>Changes in Defense Acquisition Environment</a:t>
            </a:r>
          </a:p>
        </p:txBody>
      </p:sp>
      <p:graphicFrame>
        <p:nvGraphicFramePr>
          <p:cNvPr id="4" name="Table 3"/>
          <p:cNvGraphicFramePr>
            <a:graphicFrameLocks noGrp="1"/>
          </p:cNvGraphicFramePr>
          <p:nvPr>
            <p:extLst>
              <p:ext uri="{D42A27DB-BD31-4B8C-83A1-F6EECF244321}">
                <p14:modId xmlns:p14="http://schemas.microsoft.com/office/powerpoint/2010/main" val="1969347705"/>
              </p:ext>
            </p:extLst>
          </p:nvPr>
        </p:nvGraphicFramePr>
        <p:xfrm>
          <a:off x="2524126" y="1003032"/>
          <a:ext cx="7686675" cy="4506898"/>
        </p:xfrm>
        <a:graphic>
          <a:graphicData uri="http://schemas.openxmlformats.org/drawingml/2006/table">
            <a:tbl>
              <a:tblPr firstRow="1" bandRow="1">
                <a:tableStyleId>{5C22544A-7EE6-4342-B048-85BDC9FD1C3A}</a:tableStyleId>
              </a:tblPr>
              <a:tblGrid>
                <a:gridCol w="3293290">
                  <a:extLst>
                    <a:ext uri="{9D8B030D-6E8A-4147-A177-3AD203B41FA5}">
                      <a16:colId xmlns:a16="http://schemas.microsoft.com/office/drawing/2014/main" val="20000"/>
                    </a:ext>
                  </a:extLst>
                </a:gridCol>
                <a:gridCol w="4393385">
                  <a:extLst>
                    <a:ext uri="{9D8B030D-6E8A-4147-A177-3AD203B41FA5}">
                      <a16:colId xmlns:a16="http://schemas.microsoft.com/office/drawing/2014/main" val="20001"/>
                    </a:ext>
                  </a:extLst>
                </a:gridCol>
              </a:tblGrid>
              <a:tr h="459795">
                <a:tc>
                  <a:txBody>
                    <a:bodyPr/>
                    <a:lstStyle/>
                    <a:p>
                      <a:pPr algn="ctr"/>
                      <a:r>
                        <a:rPr lang="en-US" sz="2000" dirty="0">
                          <a:solidFill>
                            <a:schemeClr val="tx2"/>
                          </a:solidFill>
                        </a:rPr>
                        <a:t>Environmental Driver</a:t>
                      </a:r>
                    </a:p>
                  </a:txBody>
                  <a:tcPr anchor="ctr">
                    <a:solidFill>
                      <a:schemeClr val="bg1">
                        <a:lumMod val="75000"/>
                      </a:schemeClr>
                    </a:solidFill>
                  </a:tcPr>
                </a:tc>
                <a:tc>
                  <a:txBody>
                    <a:bodyPr/>
                    <a:lstStyle/>
                    <a:p>
                      <a:pPr algn="ctr"/>
                      <a:r>
                        <a:rPr lang="en-US" sz="2000" dirty="0">
                          <a:solidFill>
                            <a:schemeClr val="tx2"/>
                          </a:solidFill>
                        </a:rPr>
                        <a:t>Impact on Defense Industry</a:t>
                      </a:r>
                    </a:p>
                  </a:txBody>
                  <a:tcPr anchor="ctr">
                    <a:solidFill>
                      <a:schemeClr val="bg1">
                        <a:lumMod val="75000"/>
                      </a:schemeClr>
                    </a:solidFill>
                  </a:tcPr>
                </a:tc>
                <a:extLst>
                  <a:ext uri="{0D108BD9-81ED-4DB2-BD59-A6C34878D82A}">
                    <a16:rowId xmlns:a16="http://schemas.microsoft.com/office/drawing/2014/main" val="10000"/>
                  </a:ext>
                </a:extLst>
              </a:tr>
              <a:tr h="851893">
                <a:tc>
                  <a:txBody>
                    <a:bodyPr/>
                    <a:lstStyle/>
                    <a:p>
                      <a:r>
                        <a:rPr lang="en-US" sz="2000" b="1" dirty="0">
                          <a:latin typeface="Arial Narrow" panose="020B0606020202030204" pitchFamily="34" charset="0"/>
                        </a:rPr>
                        <a:t>Poor Performance of the Defense Acquisition System</a:t>
                      </a:r>
                    </a:p>
                  </a:txBody>
                  <a:tcPr anchor="ctr">
                    <a:noFill/>
                  </a:tcPr>
                </a:tc>
                <a:tc>
                  <a:txBody>
                    <a:bodyPr/>
                    <a:lstStyle/>
                    <a:p>
                      <a:pPr marL="285750" indent="-285750">
                        <a:buFont typeface="Arial" panose="020B0604020202020204" pitchFamily="34" charset="0"/>
                        <a:buChar char="•"/>
                      </a:pPr>
                      <a:r>
                        <a:rPr lang="en-US" sz="1800" b="1" dirty="0">
                          <a:latin typeface="Arial Narrow" panose="020B0606020202030204" pitchFamily="34" charset="0"/>
                        </a:rPr>
                        <a:t>Risk Aversion in </a:t>
                      </a:r>
                      <a:r>
                        <a:rPr lang="en-US" sz="1800" b="1" baseline="0" dirty="0">
                          <a:latin typeface="Arial Narrow" panose="020B0606020202030204" pitchFamily="34" charset="0"/>
                        </a:rPr>
                        <a:t>Development Programs</a:t>
                      </a:r>
                    </a:p>
                    <a:p>
                      <a:pPr marL="285750" indent="-285750">
                        <a:buFont typeface="Arial" panose="020B0604020202020204" pitchFamily="34" charset="0"/>
                        <a:buChar char="•"/>
                      </a:pPr>
                      <a:r>
                        <a:rPr lang="en-US" sz="1800" b="1" dirty="0">
                          <a:latin typeface="Arial Narrow" panose="020B0606020202030204" pitchFamily="34" charset="0"/>
                        </a:rPr>
                        <a:t>Hard Budget</a:t>
                      </a:r>
                      <a:r>
                        <a:rPr lang="en-US" sz="1800" b="1" baseline="0" dirty="0">
                          <a:latin typeface="Arial Narrow" panose="020B0606020202030204" pitchFamily="34" charset="0"/>
                        </a:rPr>
                        <a:t> Caps with Consequences</a:t>
                      </a:r>
                    </a:p>
                  </a:txBody>
                  <a:tcPr anchor="ctr">
                    <a:noFill/>
                  </a:tcPr>
                </a:tc>
                <a:extLst>
                  <a:ext uri="{0D108BD9-81ED-4DB2-BD59-A6C34878D82A}">
                    <a16:rowId xmlns:a16="http://schemas.microsoft.com/office/drawing/2014/main" val="10001"/>
                  </a:ext>
                </a:extLst>
              </a:tr>
              <a:tr h="802816">
                <a:tc>
                  <a:txBody>
                    <a:bodyPr/>
                    <a:lstStyle/>
                    <a:p>
                      <a:r>
                        <a:rPr lang="en-US" sz="2000" b="1" dirty="0">
                          <a:latin typeface="Arial Narrow" panose="020B0606020202030204" pitchFamily="34" charset="0"/>
                        </a:rPr>
                        <a:t>Changing National Priorities &amp; Increased Operational Costs</a:t>
                      </a:r>
                    </a:p>
                  </a:txBody>
                  <a:tcPr anchor="ctr">
                    <a:no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latin typeface="Arial Narrow" panose="020B0606020202030204" pitchFamily="34" charset="0"/>
                        </a:rPr>
                        <a:t>Lower</a:t>
                      </a:r>
                      <a:r>
                        <a:rPr lang="en-US" sz="1800" b="1" baseline="0" dirty="0">
                          <a:latin typeface="Arial Narrow" panose="020B0606020202030204" pitchFamily="34" charset="0"/>
                        </a:rPr>
                        <a:t> budgets for R&amp;D &amp; Procurement</a:t>
                      </a:r>
                      <a:endParaRPr lang="en-US" sz="1800" b="1" dirty="0">
                        <a:latin typeface="Arial Narrow" panose="020B0606020202030204" pitchFamily="34" charset="0"/>
                      </a:endParaRPr>
                    </a:p>
                  </a:txBody>
                  <a:tcPr anchor="ctr">
                    <a:noFill/>
                  </a:tcPr>
                </a:tc>
                <a:extLst>
                  <a:ext uri="{0D108BD9-81ED-4DB2-BD59-A6C34878D82A}">
                    <a16:rowId xmlns:a16="http://schemas.microsoft.com/office/drawing/2014/main" val="10002"/>
                  </a:ext>
                </a:extLst>
              </a:tr>
              <a:tr h="802816">
                <a:tc>
                  <a:txBody>
                    <a:bodyPr/>
                    <a:lstStyle/>
                    <a:p>
                      <a:r>
                        <a:rPr lang="en-US" sz="2000" b="1" baseline="0" dirty="0">
                          <a:latin typeface="Arial Narrow" panose="020B0606020202030204" pitchFamily="34" charset="0"/>
                        </a:rPr>
                        <a:t>Technology Leadership </a:t>
                      </a:r>
                      <a:r>
                        <a:rPr lang="en-US" sz="2000" b="1" dirty="0">
                          <a:latin typeface="Arial Narrow" panose="020B0606020202030204" pitchFamily="34" charset="0"/>
                        </a:rPr>
                        <a:t>Shift from Military to</a:t>
                      </a:r>
                      <a:r>
                        <a:rPr lang="en-US" sz="2000" b="1" baseline="0" dirty="0">
                          <a:latin typeface="Arial Narrow" panose="020B0606020202030204" pitchFamily="34" charset="0"/>
                        </a:rPr>
                        <a:t> Commercial</a:t>
                      </a:r>
                      <a:endParaRPr lang="en-US" sz="2000" b="1" dirty="0">
                        <a:latin typeface="Arial Narrow" panose="020B0606020202030204" pitchFamily="34" charset="0"/>
                      </a:endParaRPr>
                    </a:p>
                  </a:txBody>
                  <a:tcPr anchor="ctr">
                    <a:noFill/>
                  </a:tcPr>
                </a:tc>
                <a:tc>
                  <a:txBody>
                    <a:bodyPr/>
                    <a:lstStyle/>
                    <a:p>
                      <a:pPr marL="285750" indent="-285750">
                        <a:buFont typeface="Arial" panose="020B0604020202020204" pitchFamily="34" charset="0"/>
                        <a:buChar char="•"/>
                      </a:pPr>
                      <a:r>
                        <a:rPr lang="en-US" sz="1800" b="1" dirty="0">
                          <a:latin typeface="Arial Narrow" panose="020B0606020202030204" pitchFamily="34" charset="0"/>
                        </a:rPr>
                        <a:t>Commoditization of High Technology</a:t>
                      </a:r>
                    </a:p>
                    <a:p>
                      <a:pPr marL="285750" indent="-285750">
                        <a:buFont typeface="Arial" panose="020B0604020202020204" pitchFamily="34" charset="0"/>
                        <a:buChar char="•"/>
                      </a:pPr>
                      <a:r>
                        <a:rPr lang="en-US" sz="1800" b="1" baseline="0" dirty="0">
                          <a:latin typeface="Arial Narrow" panose="020B0606020202030204" pitchFamily="34" charset="0"/>
                        </a:rPr>
                        <a:t>Non-Developmental Solutions</a:t>
                      </a:r>
                      <a:endParaRPr lang="en-US" sz="1800" b="1" dirty="0">
                        <a:latin typeface="Arial Narrow" panose="020B0606020202030204" pitchFamily="34" charset="0"/>
                      </a:endParaRPr>
                    </a:p>
                  </a:txBody>
                  <a:tcPr anchor="ctr">
                    <a:noFill/>
                  </a:tcPr>
                </a:tc>
                <a:extLst>
                  <a:ext uri="{0D108BD9-81ED-4DB2-BD59-A6C34878D82A}">
                    <a16:rowId xmlns:a16="http://schemas.microsoft.com/office/drawing/2014/main" val="10003"/>
                  </a:ext>
                </a:extLst>
              </a:tr>
              <a:tr h="846607">
                <a:tc>
                  <a:txBody>
                    <a:bodyPr/>
                    <a:lstStyle/>
                    <a:p>
                      <a:r>
                        <a:rPr lang="en-US" sz="2000" b="1" dirty="0">
                          <a:latin typeface="Arial Narrow" panose="020B0606020202030204" pitchFamily="34" charset="0"/>
                        </a:rPr>
                        <a:t>Decreasing Number of Major Development Programs</a:t>
                      </a:r>
                    </a:p>
                  </a:txBody>
                  <a:tcPr anchor="ctr">
                    <a:noFill/>
                  </a:tcPr>
                </a:tc>
                <a:tc>
                  <a:txBody>
                    <a:bodyPr/>
                    <a:lstStyle/>
                    <a:p>
                      <a:pPr marL="285750" indent="-285750">
                        <a:buFont typeface="Arial" panose="020B0604020202020204" pitchFamily="34" charset="0"/>
                        <a:buChar char="•"/>
                      </a:pPr>
                      <a:r>
                        <a:rPr lang="en-US" sz="1800" b="1" dirty="0">
                          <a:latin typeface="Arial Narrow" panose="020B0606020202030204" pitchFamily="34" charset="0"/>
                        </a:rPr>
                        <a:t>Reduced  Development Opportunities</a:t>
                      </a:r>
                    </a:p>
                    <a:p>
                      <a:pPr marL="285750" indent="-285750">
                        <a:buFont typeface="Arial" panose="020B0604020202020204" pitchFamily="34" charset="0"/>
                        <a:buChar char="•"/>
                      </a:pPr>
                      <a:r>
                        <a:rPr lang="en-US" sz="1800" b="1" dirty="0">
                          <a:latin typeface="Arial Narrow" panose="020B0606020202030204" pitchFamily="34" charset="0"/>
                        </a:rPr>
                        <a:t>Increased Competition &amp; Protests</a:t>
                      </a:r>
                    </a:p>
                  </a:txBody>
                  <a:tcPr anchor="ctr">
                    <a:noFill/>
                  </a:tcPr>
                </a:tc>
                <a:extLst>
                  <a:ext uri="{0D108BD9-81ED-4DB2-BD59-A6C34878D82A}">
                    <a16:rowId xmlns:a16="http://schemas.microsoft.com/office/drawing/2014/main" val="10004"/>
                  </a:ext>
                </a:extLst>
              </a:tr>
              <a:tr h="742971">
                <a:tc>
                  <a:txBody>
                    <a:bodyPr/>
                    <a:lstStyle/>
                    <a:p>
                      <a:r>
                        <a:rPr lang="en-US" sz="2000" b="1" dirty="0">
                          <a:latin typeface="Arial Narrow" panose="020B0606020202030204" pitchFamily="34" charset="0"/>
                        </a:rPr>
                        <a:t>DOD Focus on Increasing Competition</a:t>
                      </a:r>
                    </a:p>
                  </a:txBody>
                  <a:tcPr anchor="ctr">
                    <a:noFill/>
                  </a:tcPr>
                </a:tc>
                <a:tc>
                  <a:txBody>
                    <a:bodyPr/>
                    <a:lstStyle/>
                    <a:p>
                      <a:pPr marL="285750" indent="-285750">
                        <a:buFont typeface="Arial" panose="020B0604020202020204" pitchFamily="34" charset="0"/>
                        <a:buChar char="•"/>
                      </a:pPr>
                      <a:r>
                        <a:rPr lang="en-US" sz="1800" b="1" dirty="0">
                          <a:latin typeface="Arial Narrow" panose="020B0606020202030204" pitchFamily="34" charset="0"/>
                        </a:rPr>
                        <a:t>Leveling of Technical Requirements</a:t>
                      </a:r>
                    </a:p>
                    <a:p>
                      <a:pPr marL="285750" indent="-285750">
                        <a:buFont typeface="Arial" panose="020B0604020202020204" pitchFamily="34" charset="0"/>
                        <a:buChar char="•"/>
                      </a:pPr>
                      <a:r>
                        <a:rPr lang="en-US" sz="1800" b="1" dirty="0">
                          <a:latin typeface="Arial Narrow" panose="020B0606020202030204" pitchFamily="34" charset="0"/>
                        </a:rPr>
                        <a:t>Long-term Franchises in Jeopardy</a:t>
                      </a:r>
                    </a:p>
                  </a:txBody>
                  <a:tcPr anchor="ctr">
                    <a:noFill/>
                  </a:tcPr>
                </a:tc>
                <a:extLst>
                  <a:ext uri="{0D108BD9-81ED-4DB2-BD59-A6C34878D82A}">
                    <a16:rowId xmlns:a16="http://schemas.microsoft.com/office/drawing/2014/main" val="10005"/>
                  </a:ext>
                </a:extLst>
              </a:tr>
            </a:tbl>
          </a:graphicData>
        </a:graphic>
      </p:graphicFrame>
      <p:sp>
        <p:nvSpPr>
          <p:cNvPr id="6" name="AutoShape 9"/>
          <p:cNvSpPr>
            <a:spLocks noChangeArrowheads="1"/>
          </p:cNvSpPr>
          <p:nvPr/>
        </p:nvSpPr>
        <p:spPr bwMode="blackWhite">
          <a:xfrm>
            <a:off x="1981200" y="5636866"/>
            <a:ext cx="8229600" cy="572502"/>
          </a:xfrm>
          <a:prstGeom prst="bevel">
            <a:avLst>
              <a:gd name="adj" fmla="val 5079"/>
            </a:avLst>
          </a:prstGeom>
          <a:solidFill>
            <a:schemeClr val="bg1"/>
          </a:solidFill>
          <a:ln w="12700">
            <a:noFill/>
            <a:miter lim="800000"/>
            <a:headEnd/>
            <a:tailEnd/>
          </a:ln>
          <a:effectLst/>
        </p:spPr>
        <p:txBody>
          <a:bodyPr wrap="none" anchor="ctr"/>
          <a:lstStyle/>
          <a:p>
            <a:pPr algn="ctr">
              <a:lnSpc>
                <a:spcPct val="120000"/>
              </a:lnSpc>
              <a:defRPr/>
            </a:pPr>
            <a:r>
              <a:rPr lang="en-US" sz="2200" i="1" dirty="0">
                <a:solidFill>
                  <a:schemeClr val="tx2"/>
                </a:solidFill>
                <a:latin typeface="Arial Narrow" panose="020B0606020202030204" pitchFamily="34" charset="0"/>
              </a:rPr>
              <a:t>Customer is Increasing Focus on Short- &amp; Long- Term Cost of Solutions</a:t>
            </a:r>
          </a:p>
        </p:txBody>
      </p:sp>
      <p:sp>
        <p:nvSpPr>
          <p:cNvPr id="7" name="Left Brace 6"/>
          <p:cNvSpPr/>
          <p:nvPr/>
        </p:nvSpPr>
        <p:spPr bwMode="auto">
          <a:xfrm>
            <a:off x="2114550" y="1450375"/>
            <a:ext cx="342900" cy="1924050"/>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8" name="Left Brace 7"/>
          <p:cNvSpPr/>
          <p:nvPr/>
        </p:nvSpPr>
        <p:spPr bwMode="auto">
          <a:xfrm>
            <a:off x="2114550" y="3542736"/>
            <a:ext cx="342900" cy="1952625"/>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9" name="TextBox 8"/>
          <p:cNvSpPr txBox="1"/>
          <p:nvPr/>
        </p:nvSpPr>
        <p:spPr>
          <a:xfrm>
            <a:off x="1524000" y="2236625"/>
            <a:ext cx="666750" cy="338554"/>
          </a:xfrm>
          <a:prstGeom prst="rect">
            <a:avLst/>
          </a:prstGeom>
          <a:noFill/>
        </p:spPr>
        <p:txBody>
          <a:bodyPr wrap="square" rtlCol="0">
            <a:spAutoFit/>
          </a:bodyPr>
          <a:lstStyle/>
          <a:p>
            <a:pPr algn="ctr"/>
            <a:r>
              <a:rPr lang="en-US" sz="1600" dirty="0">
                <a:solidFill>
                  <a:srgbClr val="002F6C"/>
                </a:solidFill>
              </a:rPr>
              <a:t>Why</a:t>
            </a:r>
          </a:p>
        </p:txBody>
      </p:sp>
      <p:sp>
        <p:nvSpPr>
          <p:cNvPr id="10" name="TextBox 9"/>
          <p:cNvSpPr txBox="1"/>
          <p:nvPr/>
        </p:nvSpPr>
        <p:spPr>
          <a:xfrm>
            <a:off x="1515035" y="4322881"/>
            <a:ext cx="666750" cy="338554"/>
          </a:xfrm>
          <a:prstGeom prst="rect">
            <a:avLst/>
          </a:prstGeom>
          <a:noFill/>
        </p:spPr>
        <p:txBody>
          <a:bodyPr wrap="square" rtlCol="0">
            <a:spAutoFit/>
          </a:bodyPr>
          <a:lstStyle/>
          <a:p>
            <a:pPr algn="ctr"/>
            <a:r>
              <a:rPr lang="en-US" sz="1600" dirty="0">
                <a:solidFill>
                  <a:srgbClr val="002F6C"/>
                </a:solidFill>
              </a:rPr>
              <a:t>How</a:t>
            </a:r>
          </a:p>
        </p:txBody>
      </p:sp>
    </p:spTree>
    <p:extLst>
      <p:ext uri="{BB962C8B-B14F-4D97-AF65-F5344CB8AC3E}">
        <p14:creationId xmlns:p14="http://schemas.microsoft.com/office/powerpoint/2010/main" val="334268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DoD Affordability Caps</a:t>
            </a:r>
          </a:p>
        </p:txBody>
      </p:sp>
      <p:sp>
        <p:nvSpPr>
          <p:cNvPr id="5" name="Content Placeholder 4"/>
          <p:cNvSpPr>
            <a:spLocks noGrp="1"/>
          </p:cNvSpPr>
          <p:nvPr>
            <p:ph idx="1"/>
          </p:nvPr>
        </p:nvSpPr>
        <p:spPr>
          <a:xfrm>
            <a:off x="1947763" y="1155708"/>
            <a:ext cx="4110037" cy="4231928"/>
          </a:xfrm>
        </p:spPr>
        <p:txBody>
          <a:bodyPr/>
          <a:lstStyle/>
          <a:p>
            <a:r>
              <a:rPr lang="en-US" sz="2000" dirty="0">
                <a:latin typeface="+mj-lt"/>
              </a:rPr>
              <a:t>All Major Defense Acquisition Programs to be issued cost caps at Milestone B (~PDR)</a:t>
            </a:r>
          </a:p>
          <a:p>
            <a:pPr marL="398463" lvl="1" indent="-166688"/>
            <a:r>
              <a:rPr lang="en-US" sz="1800" dirty="0">
                <a:latin typeface="+mj-lt"/>
              </a:rPr>
              <a:t>Per-unit Costs</a:t>
            </a:r>
          </a:p>
          <a:p>
            <a:pPr marL="398463" lvl="1" indent="-166688"/>
            <a:r>
              <a:rPr lang="en-US" sz="1800" dirty="0">
                <a:latin typeface="+mj-lt"/>
              </a:rPr>
              <a:t>Sustainment Costs</a:t>
            </a:r>
          </a:p>
          <a:p>
            <a:pPr>
              <a:spcBef>
                <a:spcPts val="1200"/>
              </a:spcBef>
            </a:pPr>
            <a:r>
              <a:rPr lang="en-US" sz="2000" dirty="0">
                <a:latin typeface="+mj-lt"/>
              </a:rPr>
              <a:t>Govt PM’s annually report cost reduction &amp; </a:t>
            </a:r>
            <a:r>
              <a:rPr lang="en-US" sz="2000" dirty="0" err="1">
                <a:latin typeface="+mj-lt"/>
              </a:rPr>
              <a:t>descoping</a:t>
            </a:r>
            <a:r>
              <a:rPr lang="en-US" sz="2000" dirty="0">
                <a:latin typeface="+mj-lt"/>
              </a:rPr>
              <a:t> options</a:t>
            </a:r>
          </a:p>
          <a:p>
            <a:pPr>
              <a:spcBef>
                <a:spcPts val="1200"/>
              </a:spcBef>
            </a:pPr>
            <a:r>
              <a:rPr lang="en-US" sz="2000" dirty="0">
                <a:latin typeface="+mj-lt"/>
              </a:rPr>
              <a:t>Programs that breach caps have three options:</a:t>
            </a:r>
          </a:p>
          <a:p>
            <a:pPr lvl="1">
              <a:buFont typeface="+mj-lt"/>
              <a:buAutoNum type="arabicPeriod"/>
            </a:pPr>
            <a:r>
              <a:rPr lang="en-US" sz="1800" dirty="0">
                <a:latin typeface="+mj-lt"/>
              </a:rPr>
              <a:t>Cancel program</a:t>
            </a:r>
          </a:p>
          <a:p>
            <a:pPr lvl="1">
              <a:buFont typeface="+mj-lt"/>
              <a:buAutoNum type="arabicPeriod"/>
            </a:pPr>
            <a:r>
              <a:rPr lang="en-US" sz="1800" dirty="0">
                <a:latin typeface="+mj-lt"/>
              </a:rPr>
              <a:t>Move funds from other programs</a:t>
            </a:r>
          </a:p>
          <a:p>
            <a:pPr lvl="1">
              <a:buFont typeface="+mj-lt"/>
              <a:buAutoNum type="arabicPeriod"/>
            </a:pPr>
            <a:r>
              <a:rPr lang="en-US" sz="1800" dirty="0">
                <a:latin typeface="+mj-lt"/>
              </a:rPr>
              <a:t>Remove scope from program</a:t>
            </a:r>
          </a:p>
        </p:txBody>
      </p:sp>
      <p:sp>
        <p:nvSpPr>
          <p:cNvPr id="4" name="Rectangle 3"/>
          <p:cNvSpPr/>
          <p:nvPr/>
        </p:nvSpPr>
        <p:spPr>
          <a:xfrm>
            <a:off x="6240783" y="5348398"/>
            <a:ext cx="3839391" cy="276999"/>
          </a:xfrm>
          <a:prstGeom prst="rect">
            <a:avLst/>
          </a:prstGeom>
        </p:spPr>
        <p:txBody>
          <a:bodyPr wrap="square">
            <a:spAutoFit/>
          </a:bodyPr>
          <a:lstStyle/>
          <a:p>
            <a:r>
              <a:rPr lang="en-US" sz="1200" dirty="0">
                <a:latin typeface="Arial Narrow" panose="020B0606020202030204" pitchFamily="34" charset="0"/>
              </a:rPr>
              <a:t>Source: GAO (</a:t>
            </a:r>
            <a:r>
              <a:rPr lang="en-US" sz="1200" dirty="0">
                <a:latin typeface="Arial Narrow" panose="020B0606020202030204" pitchFamily="34" charset="0"/>
                <a:hlinkClick r:id="rId2"/>
              </a:rPr>
              <a:t>http://www.gao.gov/assets/670/667092.pdf</a:t>
            </a:r>
            <a:r>
              <a:rPr lang="en-US" sz="1200" dirty="0">
                <a:latin typeface="Arial Narrow" panose="020B0606020202030204" pitchFamily="34" charset="0"/>
              </a:rPr>
              <a:t>)</a:t>
            </a:r>
          </a:p>
        </p:txBody>
      </p:sp>
      <p:sp>
        <p:nvSpPr>
          <p:cNvPr id="6" name="Right Arrow 5"/>
          <p:cNvSpPr/>
          <p:nvPr/>
        </p:nvSpPr>
        <p:spPr bwMode="auto">
          <a:xfrm>
            <a:off x="5770431" y="5113463"/>
            <a:ext cx="338664" cy="228600"/>
          </a:xfrm>
          <a:prstGeom prst="rightArrow">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a:solidFill>
                <a:srgbClr val="FAFD00"/>
              </a:solidFill>
              <a:effectLst>
                <a:outerShdw blurRad="38100" dist="38100" dir="2700000" algn="tl">
                  <a:srgbClr val="000000">
                    <a:alpha val="43137"/>
                  </a:srgbClr>
                </a:outerShdw>
              </a:effectLst>
              <a:latin typeface="Arial" pitchFamily="-112" charset="0"/>
            </a:endParaRPr>
          </a:p>
        </p:txBody>
      </p:sp>
      <p:sp>
        <p:nvSpPr>
          <p:cNvPr id="9" name="AutoShape 9"/>
          <p:cNvSpPr>
            <a:spLocks noChangeArrowheads="1"/>
          </p:cNvSpPr>
          <p:nvPr/>
        </p:nvSpPr>
        <p:spPr bwMode="blackWhite">
          <a:xfrm>
            <a:off x="1981200" y="5625397"/>
            <a:ext cx="8229600" cy="520456"/>
          </a:xfrm>
          <a:prstGeom prst="bevel">
            <a:avLst>
              <a:gd name="adj" fmla="val 5079"/>
            </a:avLst>
          </a:prstGeom>
          <a:solidFill>
            <a:schemeClr val="bg1"/>
          </a:solidFill>
          <a:ln w="12700">
            <a:noFill/>
            <a:miter lim="800000"/>
            <a:headEnd/>
            <a:tailEnd/>
          </a:ln>
          <a:effectLst/>
        </p:spPr>
        <p:txBody>
          <a:bodyPr wrap="none" anchor="ctr"/>
          <a:lstStyle/>
          <a:p>
            <a:pPr algn="ctr">
              <a:lnSpc>
                <a:spcPct val="120000"/>
              </a:lnSpc>
              <a:defRPr/>
            </a:pPr>
            <a:r>
              <a:rPr lang="en-US" i="1" dirty="0">
                <a:solidFill>
                  <a:schemeClr val="tx2"/>
                </a:solidFill>
                <a:effectLst>
                  <a:outerShdw blurRad="38100" dist="38100" dir="2700000" algn="tl">
                    <a:srgbClr val="000000">
                      <a:alpha val="43137"/>
                    </a:srgbClr>
                  </a:outerShdw>
                </a:effectLst>
                <a:latin typeface="Arial Narrow" panose="020B0606020202030204" pitchFamily="34" charset="0"/>
              </a:rPr>
              <a:t>DoD is Trading Operational Capability &amp; System Performance to Control Costs</a:t>
            </a:r>
          </a:p>
        </p:txBody>
      </p:sp>
      <p:sp>
        <p:nvSpPr>
          <p:cNvPr id="10" name="Rectangle 9">
            <a:extLst>
              <a:ext uri="{FF2B5EF4-FFF2-40B4-BE49-F238E27FC236}">
                <a16:creationId xmlns:a16="http://schemas.microsoft.com/office/drawing/2014/main" id="{2A330D18-2CCB-424D-AFDA-F33533D27E6E}"/>
              </a:ext>
            </a:extLst>
          </p:cNvPr>
          <p:cNvSpPr/>
          <p:nvPr/>
        </p:nvSpPr>
        <p:spPr bwMode="auto">
          <a:xfrm>
            <a:off x="6986197" y="924260"/>
            <a:ext cx="4304211" cy="3132310"/>
          </a:xfrm>
          <a:prstGeom prst="rect">
            <a:avLst/>
          </a:prstGeom>
          <a:solidFill>
            <a:srgbClr val="FFFFFF">
              <a:lumMod val="85000"/>
            </a:srgbClr>
          </a:solidFill>
          <a:ln w="12700" cap="flat" cmpd="sng" algn="ctr">
            <a:solidFill>
              <a:srgbClr val="003478"/>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112" charset="0"/>
                <a:ea typeface="ＭＳ Ｐゴシック" charset="0"/>
              </a:rPr>
              <a:t>Ford-class Carrier </a:t>
            </a:r>
            <a:r>
              <a:rPr kumimoji="0" lang="en-US" sz="20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itchFamily="-112" charset="0"/>
                <a:ea typeface="ＭＳ Ｐゴシック" charset="0"/>
              </a:rPr>
              <a:t>Descoping</a:t>
            </a:r>
            <a:endPar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112" charset="0"/>
              <a:ea typeface="ＭＳ Ｐゴシック"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112" charset="0"/>
              <a:ea typeface="ＭＳ Ｐゴシック" charset="0"/>
            </a:endParaRPr>
          </a:p>
          <a:p>
            <a:pPr marL="119063" marR="0" lvl="0" indent="109538"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Estimate exceeded cost cap</a:t>
            </a:r>
          </a:p>
          <a:p>
            <a:pPr marL="119063" marR="0" lvl="0" indent="109538"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Deferred ~</a:t>
            </a:r>
            <a:r>
              <a:rPr kumimoji="0" lang="en-US" sz="1800" b="1" i="0" u="none" strike="noStrike" kern="0" cap="none" spc="0" normalizeH="0" baseline="0" noProof="0" dirty="0">
                <a:ln>
                  <a:noFill/>
                </a:ln>
                <a:solidFill>
                  <a:srgbClr val="DE3831"/>
                </a:solidFill>
                <a:effectLst/>
                <a:uLnTx/>
                <a:uFillTx/>
                <a:latin typeface="Arial Narrow" panose="020B0606020202030204" pitchFamily="34" charset="0"/>
                <a:ea typeface="ＭＳ Ｐゴシック" charset="0"/>
              </a:rPr>
              <a:t>$100M</a:t>
            </a:r>
            <a:r>
              <a:rPr kumimoji="0" lang="en-US" sz="1800" b="1" i="0" u="none" strike="noStrike" kern="0" cap="none" spc="0" normalizeH="0" baseline="0" noProof="0" dirty="0">
                <a:ln>
                  <a:noFill/>
                </a:ln>
                <a:solidFill>
                  <a:srgbClr val="003478"/>
                </a:solidFill>
                <a:effectLst/>
                <a:uLnTx/>
                <a:uFillTx/>
                <a:latin typeface="Arial Narrow" panose="020B0606020202030204" pitchFamily="34" charset="0"/>
                <a:ea typeface="ＭＳ Ｐゴシック" charset="0"/>
              </a:rPr>
              <a:t> </a:t>
            </a: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in work until after delivery</a:t>
            </a:r>
          </a:p>
          <a:p>
            <a:pPr marL="119063" marR="0" lvl="0" indent="109538"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Postponed </a:t>
            </a:r>
            <a:r>
              <a:rPr kumimoji="0" lang="en-US" sz="1800" b="1" i="0" u="none" strike="noStrike" kern="0" cap="none" spc="0" normalizeH="0" baseline="0" noProof="0" dirty="0">
                <a:ln>
                  <a:noFill/>
                </a:ln>
                <a:solidFill>
                  <a:srgbClr val="DE3831"/>
                </a:solidFill>
                <a:effectLst/>
                <a:uLnTx/>
                <a:uFillTx/>
                <a:latin typeface="Arial Narrow" panose="020B0606020202030204" pitchFamily="34" charset="0"/>
                <a:ea typeface="ＭＳ Ｐゴシック" charset="0"/>
              </a:rPr>
              <a:t>$200M+ </a:t>
            </a: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in near-term upgrades</a:t>
            </a:r>
          </a:p>
          <a:p>
            <a:pPr marL="119063" marR="0" lvl="0" indent="109538"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Operational Impacts:</a:t>
            </a:r>
          </a:p>
          <a:p>
            <a:pPr marL="742950" marR="0" lvl="1" indent="-285750" defTabSz="91440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Lower manning levels</a:t>
            </a:r>
          </a:p>
          <a:p>
            <a:pPr marL="742950" marR="0" lvl="1" indent="-285750" defTabSz="91440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Reduced communications capability</a:t>
            </a:r>
          </a:p>
          <a:p>
            <a:pPr marL="742950" marR="0" lvl="1" indent="-285750" defTabSz="91440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Reduced self-defense &amp; survivability</a:t>
            </a:r>
          </a:p>
          <a:p>
            <a:pPr marL="742950" marR="0" lvl="1" indent="-285750" defTabSz="91440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charset="0"/>
              </a:rPr>
              <a:t>Delayed F-35 compatibility until 2027</a:t>
            </a:r>
          </a:p>
        </p:txBody>
      </p:sp>
    </p:spTree>
    <p:extLst>
      <p:ext uri="{BB962C8B-B14F-4D97-AF65-F5344CB8AC3E}">
        <p14:creationId xmlns:p14="http://schemas.microsoft.com/office/powerpoint/2010/main" val="218979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964" y="278016"/>
            <a:ext cx="7312025" cy="531812"/>
          </a:xfrm>
        </p:spPr>
        <p:txBody>
          <a:bodyPr/>
          <a:lstStyle/>
          <a:p>
            <a:r>
              <a:rPr lang="en-US" sz="3200" dirty="0"/>
              <a:t>DoD Mandate for Increased Competition</a:t>
            </a:r>
          </a:p>
        </p:txBody>
      </p:sp>
      <p:sp>
        <p:nvSpPr>
          <p:cNvPr id="3" name="AutoShape 9"/>
          <p:cNvSpPr>
            <a:spLocks noChangeArrowheads="1"/>
          </p:cNvSpPr>
          <p:nvPr/>
        </p:nvSpPr>
        <p:spPr bwMode="blackWhite">
          <a:xfrm>
            <a:off x="1981200" y="5697619"/>
            <a:ext cx="8229600" cy="520456"/>
          </a:xfrm>
          <a:prstGeom prst="bevel">
            <a:avLst>
              <a:gd name="adj" fmla="val 5079"/>
            </a:avLst>
          </a:prstGeom>
          <a:solidFill>
            <a:schemeClr val="bg1"/>
          </a:solidFill>
          <a:ln w="12700">
            <a:noFill/>
            <a:miter lim="800000"/>
            <a:headEnd/>
            <a:tailEnd/>
          </a:ln>
          <a:effectLst/>
        </p:spPr>
        <p:txBody>
          <a:bodyPr wrap="none" anchor="ctr"/>
          <a:lstStyle/>
          <a:p>
            <a:pPr algn="ctr">
              <a:lnSpc>
                <a:spcPct val="120000"/>
              </a:lnSpc>
              <a:defRPr/>
            </a:pPr>
            <a:r>
              <a:rPr lang="en-US" sz="2200" i="1" dirty="0">
                <a:solidFill>
                  <a:schemeClr val="tx2"/>
                </a:solidFill>
                <a:effectLst>
                  <a:outerShdw blurRad="38100" dist="38100" dir="2700000" algn="tl">
                    <a:srgbClr val="000000">
                      <a:alpha val="43137"/>
                    </a:srgbClr>
                  </a:outerShdw>
                </a:effectLst>
                <a:latin typeface="Arial Narrow" panose="020B0606020202030204" pitchFamily="34" charset="0"/>
              </a:rPr>
              <a:t>Desire for Competition Leads to “Leveling” of Performance Requirements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1086797"/>
            <a:ext cx="3322720" cy="44165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201071" y="914923"/>
            <a:ext cx="515366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Restrictions on Sole-Source</a:t>
            </a:r>
          </a:p>
          <a:p>
            <a:pPr marL="285750" indent="-285750">
              <a:buFont typeface="Arial" panose="020B0604020202020204" pitchFamily="34" charset="0"/>
              <a:buChar char="•"/>
            </a:pPr>
            <a:r>
              <a:rPr lang="en-US" dirty="0"/>
              <a:t>Split Buys</a:t>
            </a:r>
          </a:p>
          <a:p>
            <a:pPr marL="285750" indent="-285750">
              <a:buFont typeface="Arial" panose="020B0604020202020204" pitchFamily="34" charset="0"/>
              <a:buChar char="•"/>
            </a:pPr>
            <a:r>
              <a:rPr lang="en-US" dirty="0"/>
              <a:t>Commercial Derivatives</a:t>
            </a:r>
          </a:p>
          <a:p>
            <a:pPr marL="285750" indent="-285750">
              <a:buFont typeface="Arial" panose="020B0604020202020204" pitchFamily="34" charset="0"/>
              <a:buChar char="•"/>
            </a:pPr>
            <a:r>
              <a:rPr lang="en-US" dirty="0"/>
              <a:t>Component Break-out</a:t>
            </a:r>
          </a:p>
          <a:p>
            <a:pPr marL="285750" indent="-285750">
              <a:buFont typeface="Arial" panose="020B0604020202020204" pitchFamily="34" charset="0"/>
              <a:buChar char="•"/>
            </a:pPr>
            <a:r>
              <a:rPr lang="en-US" dirty="0"/>
              <a:t>Acquiring Technical Data Packages</a:t>
            </a:r>
          </a:p>
          <a:p>
            <a:pPr marL="285750" indent="-285750">
              <a:buFont typeface="Arial" panose="020B0604020202020204" pitchFamily="34" charset="0"/>
              <a:buChar char="•"/>
            </a:pPr>
            <a:r>
              <a:rPr lang="en-US" dirty="0"/>
              <a:t>Funding Second-Source Development</a:t>
            </a:r>
          </a:p>
          <a:p>
            <a:pPr marL="285750" indent="-285750">
              <a:buFont typeface="Arial" panose="020B0604020202020204" pitchFamily="34" charset="0"/>
              <a:buChar char="•"/>
            </a:pPr>
            <a:endParaRPr lang="en-US" dirty="0" err="1"/>
          </a:p>
        </p:txBody>
      </p:sp>
      <p:grpSp>
        <p:nvGrpSpPr>
          <p:cNvPr id="5" name="Group 4"/>
          <p:cNvGrpSpPr/>
          <p:nvPr/>
        </p:nvGrpSpPr>
        <p:grpSpPr>
          <a:xfrm>
            <a:off x="5457825" y="2836409"/>
            <a:ext cx="4491471" cy="3055355"/>
            <a:chOff x="3920066" y="2723906"/>
            <a:chExt cx="4657630" cy="3168386"/>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3000905"/>
              <a:ext cx="4657629" cy="25024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920066" y="5477380"/>
              <a:ext cx="4657630" cy="414912"/>
            </a:xfrm>
            <a:prstGeom prst="rect">
              <a:avLst/>
            </a:prstGeom>
            <a:noFill/>
          </p:spPr>
          <p:txBody>
            <a:bodyPr wrap="square" rtlCol="0">
              <a:spAutoFit/>
            </a:bodyPr>
            <a:lstStyle/>
            <a:p>
              <a:r>
                <a:rPr lang="en-US" sz="1000" i="1" dirty="0">
                  <a:latin typeface="Arial Narrow" panose="020B0606020202030204" pitchFamily="34" charset="0"/>
                </a:rPr>
                <a:t>SOURCE: 2014 Report on the Performance of the Defense Acquisition System (</a:t>
              </a:r>
              <a:r>
                <a:rPr lang="en-US" sz="1000" i="1" dirty="0">
                  <a:latin typeface="Arial Narrow" panose="020B0606020202030204" pitchFamily="34" charset="0"/>
                  <a:hlinkClick r:id="rId4"/>
                </a:rPr>
                <a:t>http://bbp.dau.mil/docs/Performance-of-Defense-Acquisition-System-2014.pdf</a:t>
              </a:r>
              <a:r>
                <a:rPr lang="en-US" sz="1000" i="1" dirty="0">
                  <a:latin typeface="Arial Narrow" panose="020B0606020202030204" pitchFamily="34" charset="0"/>
                </a:rPr>
                <a:t>) </a:t>
              </a:r>
            </a:p>
          </p:txBody>
        </p:sp>
        <p:sp>
          <p:nvSpPr>
            <p:cNvPr id="9" name="TextBox 8"/>
            <p:cNvSpPr txBox="1"/>
            <p:nvPr/>
          </p:nvSpPr>
          <p:spPr>
            <a:xfrm>
              <a:off x="3920066" y="2723906"/>
              <a:ext cx="4657630" cy="287246"/>
            </a:xfrm>
            <a:prstGeom prst="rect">
              <a:avLst/>
            </a:prstGeom>
            <a:noFill/>
          </p:spPr>
          <p:txBody>
            <a:bodyPr wrap="square" rtlCol="0">
              <a:spAutoFit/>
            </a:bodyPr>
            <a:lstStyle/>
            <a:p>
              <a:pPr algn="ctr"/>
              <a:r>
                <a:rPr lang="en-US" sz="1200" i="1" dirty="0">
                  <a:solidFill>
                    <a:schemeClr val="bg1"/>
                  </a:solidFill>
                </a:rPr>
                <a:t>DoD is holding services accountable for competition levels</a:t>
              </a:r>
            </a:p>
          </p:txBody>
        </p:sp>
      </p:grpSp>
    </p:spTree>
    <p:extLst>
      <p:ext uri="{BB962C8B-B14F-4D97-AF65-F5344CB8AC3E}">
        <p14:creationId xmlns:p14="http://schemas.microsoft.com/office/powerpoint/2010/main" val="3670668304"/>
      </p:ext>
    </p:extLst>
  </p:cSld>
  <p:clrMapOvr>
    <a:masterClrMapping/>
  </p:clrMapOvr>
</p:sld>
</file>

<file path=ppt/theme/theme1.xml><?xml version="1.0" encoding="utf-8"?>
<a:theme xmlns:a="http://schemas.openxmlformats.org/drawingml/2006/main" name="Office Theme">
  <a:themeElements>
    <a:clrScheme name="LMTemplate_Colors">
      <a:dk1>
        <a:srgbClr val="63666A"/>
      </a:dk1>
      <a:lt1>
        <a:sysClr val="window" lastClr="FFFFFF"/>
      </a:lt1>
      <a:dk2>
        <a:srgbClr val="000000"/>
      </a:dk2>
      <a:lt2>
        <a:srgbClr val="E7E6E6"/>
      </a:lt2>
      <a:accent1>
        <a:srgbClr val="002F6C"/>
      </a:accent1>
      <a:accent2>
        <a:srgbClr val="00A3E0"/>
      </a:accent2>
      <a:accent3>
        <a:srgbClr val="007396"/>
      </a:accent3>
      <a:accent4>
        <a:srgbClr val="833177"/>
      </a:accent4>
      <a:accent5>
        <a:srgbClr val="43B02A"/>
      </a:accent5>
      <a:accent6>
        <a:srgbClr val="FFCD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1BA055A0-DE46-CF42-A21C-804E59AE4926}" vid="{EF944969-5E05-7641-B1D9-9B5B7AF9FD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9BFE13F2C6DC4E8A742168C5E5E2A3" ma:contentTypeVersion="12" ma:contentTypeDescription="Create a new document." ma:contentTypeScope="" ma:versionID="48900e67c0d0066448a8529c3e1c1e65">
  <xsd:schema xmlns:xsd="http://www.w3.org/2001/XMLSchema" xmlns:xs="http://www.w3.org/2001/XMLSchema" xmlns:p="http://schemas.microsoft.com/office/2006/metadata/properties" xmlns:ns2="661bd46e-921f-4b2f-94f6-3f9bfcdede32" xmlns:ns3="1042a8a7-e606-4d6a-9cd6-c2fbda9658e7" targetNamespace="http://schemas.microsoft.com/office/2006/metadata/properties" ma:root="true" ma:fieldsID="7935dc6e203849a374f4e7dc4c1c3403" ns2:_="" ns3:_="">
    <xsd:import namespace="661bd46e-921f-4b2f-94f6-3f9bfcdede32"/>
    <xsd:import namespace="1042a8a7-e606-4d6a-9cd6-c2fbda9658e7"/>
    <xsd:element name="properties">
      <xsd:complexType>
        <xsd:sequence>
          <xsd:element name="documentManagement">
            <xsd:complexType>
              <xsd:all>
                <xsd:element ref="ns2:TaxKeywordTaxHTField" minOccurs="0"/>
                <xsd:element ref="ns2:TaxCatchAll" minOccurs="0"/>
                <xsd:element ref="ns3:Info" minOccurs="0"/>
                <xsd:element ref="ns2:SIPLabel" minOccurs="0"/>
                <xsd:element ref="ns2:SIPLabel_ECICountry" minOccurs="0"/>
                <xsd:element ref="ns2:SIPLabel_OCI" minOccurs="0"/>
                <xsd:element ref="ns2:SIPLabel_TPPI" minOccurs="0"/>
                <xsd:element ref="ns2:SIPLabel_Special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1bd46e-921f-4b2f-94f6-3f9bfcdede32"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Enterprise_x0020_Keywords" ma:displayName="Enterprise Keywords" ma:fieldId="{23f27201-bee3-471e-b2e7-b64fd8b7ca38}" ma:taxonomyMulti="true" ma:sspId="5f68076a-9896-4f70-850d-4130ed0339a6"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description="" ma:hidden="true" ma:list="{5dfc3885-0e86-4dcb-a692-351b8f83f0b3}" ma:internalName="TaxCatchAll" ma:showField="CatchAllData" ma:web="661bd46e-921f-4b2f-94f6-3f9bfcdede32">
      <xsd:complexType>
        <xsd:complexContent>
          <xsd:extension base="dms:MultiChoiceLookup">
            <xsd:sequence>
              <xsd:element name="Value" type="dms:Lookup" maxOccurs="unbounded" minOccurs="0" nillable="true"/>
            </xsd:sequence>
          </xsd:extension>
        </xsd:complexContent>
      </xsd:complexType>
    </xsd:element>
    <xsd:element name="SIPLabel" ma:index="12" nillable="true" ma:displayName="Sensitive Information Protection (SIP) Label" ma:internalName="SIPLabel" ma:requiredMultiChoice="true">
      <xsd:complexType>
        <xsd:complexContent>
          <xsd:extension base="dms:MultiChoice">
            <xsd:sequence>
              <xsd:element name="Value" maxOccurs="unbounded" minOccurs="0" nillable="true">
                <xsd:simpleType>
                  <xsd:restriction base="dms:Choice">
                    <xsd:enumeration value="Unrestricted"/>
                    <xsd:enumeration value="Lockheed Martin Proprietary Information (LMPI)"/>
                    <xsd:enumeration value="Export Controlled Information (ECI)"/>
                    <xsd:enumeration value="Attorney-Client Privileged Information and/or Attorney Work Product"/>
                    <xsd:enumeration value="Protected Information"/>
                    <xsd:enumeration value="Personal Information"/>
                    <xsd:enumeration value="Third Party Proprietary Information"/>
                    <xsd:enumeration value="Organizational Conflict of Interest (OCI)"/>
                    <xsd:enumeration value="Specialty Label"/>
                  </xsd:restriction>
                </xsd:simpleType>
              </xsd:element>
            </xsd:sequence>
          </xsd:extension>
        </xsd:complexContent>
      </xsd:complexType>
    </xsd:element>
    <xsd:element name="SIPLabel_ECICountry" ma:index="13" nillable="true" ma:displayName="Export Control Country of Jurisdiction" ma:internalName="SIPLabel_ECICountry">
      <xsd:complexType>
        <xsd:complexContent>
          <xsd:extension base="dms:MultiChoice">
            <xsd:sequence>
              <xsd:element name="Value" maxOccurs="unbounded" minOccurs="0" nillable="true">
                <xsd:simpleType>
                  <xsd:restriction base="dms:Choice">
                    <xsd:enumeration value="United States (US)"/>
                    <xsd:enumeration value="Canada (CA)"/>
                    <xsd:enumeration value="United Kingdom (GB)"/>
                    <xsd:enumeration value="Australia (AU)"/>
                    <xsd:enumeration value="Albania (AL)"/>
                    <xsd:enumeration value="Argentina (AR)"/>
                    <xsd:enumeration value="Bahrain (BH)"/>
                    <xsd:enumeration value="Belgium (BE)"/>
                    <xsd:enumeration value="Brazil (BR)"/>
                    <xsd:enumeration value="China (CN)"/>
                    <xsd:enumeration value="Colombia (CO)"/>
                    <xsd:enumeration value="Croatia (HR)"/>
                    <xsd:enumeration value="Denmark (DK)"/>
                    <xsd:enumeration value="Egypt (EG)"/>
                    <xsd:enumeration value="Finland (FI)"/>
                    <xsd:enumeration value="France (FR)"/>
                    <xsd:enumeration value="Germany (DE)"/>
                    <xsd:enumeration value="Greece (GR)"/>
                    <xsd:enumeration value="Guam (GU)"/>
                    <xsd:enumeration value="Hong Kong (HK)"/>
                    <xsd:enumeration value="India (IN)"/>
                    <xsd:enumeration value="Israel (IL)"/>
                    <xsd:enumeration value="Italy (IT)"/>
                    <xsd:enumeration value="Japan (JP)"/>
                    <xsd:enumeration value="Korea, Republic of (KR)"/>
                    <xsd:enumeration value="Kuwait (KW)"/>
                    <xsd:enumeration value="Malaysia (MY)"/>
                    <xsd:enumeration value="Mauritius (MU)"/>
                    <xsd:enumeration value="Mexico (MX)"/>
                    <xsd:enumeration value="Netherlands (NL)"/>
                    <xsd:enumeration value="New Zealand (NZ)"/>
                    <xsd:enumeration value="Norway (NO)"/>
                    <xsd:enumeration value="Philippines (PH)"/>
                    <xsd:enumeration value="Poland (PL)"/>
                    <xsd:enumeration value="Portugal (PT)"/>
                    <xsd:enumeration value="Puerto Rico (PR)"/>
                    <xsd:enumeration value="Romania (RO)"/>
                    <xsd:enumeration value="Saudi Arabia (SA)"/>
                    <xsd:enumeration value="Singapore (SG)"/>
                    <xsd:enumeration value="South Africa (ZA)"/>
                    <xsd:enumeration value="Spain (ES)"/>
                    <xsd:enumeration value="Sweden (SE)"/>
                    <xsd:enumeration value="Switzerland (CH)"/>
                    <xsd:enumeration value="Taiwan, Province of China (TW)"/>
                    <xsd:enumeration value="Thailand (TH)"/>
                    <xsd:enumeration value="Turkey (TR)"/>
                    <xsd:enumeration value="United Arab Emirates (AE)"/>
                    <xsd:enumeration value="Venezuela (VE)"/>
                    <xsd:enumeration value="Viet Nam (VN)"/>
                  </xsd:restriction>
                </xsd:simpleType>
              </xsd:element>
            </xsd:sequence>
          </xsd:extension>
        </xsd:complexContent>
      </xsd:complexType>
    </xsd:element>
    <xsd:element name="SIPLabel_OCI" ma:index="14" nillable="true" ma:displayName="Organizational Conflict of Interest" ma:internalName="SIPLabel_OCI">
      <xsd:simpleType>
        <xsd:restriction base="dms:Text"/>
      </xsd:simpleType>
    </xsd:element>
    <xsd:element name="SIPLabel_TPPI" ma:index="15" nillable="true" ma:displayName="Third Party" ma:internalName="SIPLabel_TPPI">
      <xsd:simpleType>
        <xsd:restriction base="dms:Text"/>
      </xsd:simpleType>
    </xsd:element>
    <xsd:element name="SIPLabel_Specialty" ma:index="16" nillable="true" ma:displayName="Specialty Label" ma:internalName="SIPLabel_Specialty">
      <xsd:complexType>
        <xsd:complexContent>
          <xsd:extension base="dms:MultiChoice">
            <xsd:sequence>
              <xsd:element name="Value" maxOccurs="unbounded" minOccurs="0" nillable="true">
                <xsd:simpleType>
                  <xsd:restriction base="dms:Choice">
                    <xsd:enumeration value="For Official Use Only"/>
                    <xsd:enumeration value="NATO Restricted"/>
                    <xsd:enumeration value="UK OFFICIAL"/>
                    <xsd:enumeration value="UK OFFICIAL-SENSITIV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42a8a7-e606-4d6a-9cd6-c2fbda9658e7" elementFormDefault="qualified">
    <xsd:import namespace="http://schemas.microsoft.com/office/2006/documentManagement/types"/>
    <xsd:import namespace="http://schemas.microsoft.com/office/infopath/2007/PartnerControls"/>
    <xsd:element name="Info" ma:index="11" nillable="true" ma:displayName="Info" ma:internalName="Info">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61bd46e-921f-4b2f-94f6-3f9bfcdede32">
      <Value>34</Value>
      <Value>33</Value>
      <Value>32</Value>
    </TaxCatchAll>
    <SIPLabel_Specialty xmlns="661bd46e-921f-4b2f-94f6-3f9bfcdede32"/>
    <SIPLabel_TPPI xmlns="661bd46e-921f-4b2f-94f6-3f9bfcdede32" xsi:nil="true"/>
    <TaxKeywordTaxHTField xmlns="661bd46e-921f-4b2f-94f6-3f9bfcdede32">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cf27d6ae-165f-4fd4-82df-b359670c06e5</TermId>
        </TermInfo>
        <TermInfo xmlns="http://schemas.microsoft.com/office/infopath/2007/PartnerControls">
          <TermName xmlns="http://schemas.microsoft.com/office/infopath/2007/PartnerControls">template</TermName>
          <TermId xmlns="http://schemas.microsoft.com/office/infopath/2007/PartnerControls">aa6d2b24-3068-464c-b8a1-9c0912f06071</TermId>
        </TermInfo>
        <TermInfo xmlns="http://schemas.microsoft.com/office/infopath/2007/PartnerControls">
          <TermName xmlns="http://schemas.microsoft.com/office/infopath/2007/PartnerControls">PowerPoint</TermName>
          <TermId xmlns="http://schemas.microsoft.com/office/infopath/2007/PartnerControls">fdd97a65-f75e-49d0-985b-95654da0a884</TermId>
        </TermInfo>
      </Terms>
    </TaxKeywordTaxHTField>
    <SIPLabel_OCI xmlns="661bd46e-921f-4b2f-94f6-3f9bfcdede32" xsi:nil="true"/>
    <Info xmlns="1042a8a7-e606-4d6a-9cd6-c2fbda9658e7">White background on title &amp; end slides</Info>
    <SIPLabel_ECICountry xmlns="661bd46e-921f-4b2f-94f6-3f9bfcdede32"/>
    <SIPLabel xmlns="661bd46e-921f-4b2f-94f6-3f9bfcdede32">
      <Value>Unrestricted</Value>
    </SIPLabel>
  </documentManagement>
</p:properties>
</file>

<file path=customXml/itemProps1.xml><?xml version="1.0" encoding="utf-8"?>
<ds:datastoreItem xmlns:ds="http://schemas.openxmlformats.org/officeDocument/2006/customXml" ds:itemID="{C66939EC-D0B0-4FCE-ACE8-B16456A0ED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1bd46e-921f-4b2f-94f6-3f9bfcdede32"/>
    <ds:schemaRef ds:uri="1042a8a7-e606-4d6a-9cd6-c2fbda9658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D910FE-BA35-46CD-9006-7B6EAFC62712}">
  <ds:schemaRefs>
    <ds:schemaRef ds:uri="http://schemas.microsoft.com/sharepoint/v3/contenttype/forms"/>
  </ds:schemaRefs>
</ds:datastoreItem>
</file>

<file path=customXml/itemProps3.xml><?xml version="1.0" encoding="utf-8"?>
<ds:datastoreItem xmlns:ds="http://schemas.openxmlformats.org/officeDocument/2006/customXml" ds:itemID="{4099D200-8C76-4381-B149-0ABAA83066DA}">
  <ds:schemaRefs>
    <ds:schemaRef ds:uri="http://purl.org/dc/elements/1.1/"/>
    <ds:schemaRef ds:uri="661bd46e-921f-4b2f-94f6-3f9bfcdede32"/>
    <ds:schemaRef ds:uri="http://schemas.microsoft.com/office/2006/metadata/properties"/>
    <ds:schemaRef ds:uri="http://purl.org/dc/terms/"/>
    <ds:schemaRef ds:uri="http://www.w3.org/XML/1998/namespace"/>
    <ds:schemaRef ds:uri="http://schemas.microsoft.com/office/2006/documentManagement/types"/>
    <ds:schemaRef ds:uri="http://schemas.microsoft.com/office/infopath/2007/PartnerControls"/>
    <ds:schemaRef ds:uri="1042a8a7-e606-4d6a-9cd6-c2fbda9658e7"/>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283</TotalTime>
  <Words>4599</Words>
  <Application>Microsoft Office PowerPoint</Application>
  <PresentationFormat>Widescreen</PresentationFormat>
  <Paragraphs>868</Paragraphs>
  <Slides>47</Slides>
  <Notes>14</Notes>
  <HiddenSlides>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MS PGothic</vt:lpstr>
      <vt:lpstr>MS PGothic</vt:lpstr>
      <vt:lpstr>Arial</vt:lpstr>
      <vt:lpstr>Arial Narrow</vt:lpstr>
      <vt:lpstr>Calibri</vt:lpstr>
      <vt:lpstr>Calibri Light</vt:lpstr>
      <vt:lpstr>Corbel</vt:lpstr>
      <vt:lpstr>Courier New</vt:lpstr>
      <vt:lpstr>Symbol</vt:lpstr>
      <vt:lpstr>Times New Roman</vt:lpstr>
      <vt:lpstr>Wingdings</vt:lpstr>
      <vt:lpstr>Office Theme</vt:lpstr>
      <vt:lpstr>PowerPoint Presentation</vt:lpstr>
      <vt:lpstr>Affordability 101 Sections</vt:lpstr>
      <vt:lpstr>Affordability 101 Course Objectives</vt:lpstr>
      <vt:lpstr>PowerPoint Presentation</vt:lpstr>
      <vt:lpstr>DoD Affordability Context &amp; Drivers </vt:lpstr>
      <vt:lpstr>PowerPoint Presentation</vt:lpstr>
      <vt:lpstr>Changes in Defense Acquisition Environment</vt:lpstr>
      <vt:lpstr>DoD Affordability Caps</vt:lpstr>
      <vt:lpstr>DoD Mandate for Increased Competition</vt:lpstr>
      <vt:lpstr>Knowledge Check</vt:lpstr>
      <vt:lpstr>LM Affordability Context –  Cost &amp; Value</vt:lpstr>
      <vt:lpstr>Characteristics of Affordability</vt:lpstr>
      <vt:lpstr>Characteristics of Affordability</vt:lpstr>
      <vt:lpstr>Lifecycle Cost Elements</vt:lpstr>
      <vt:lpstr>Program Life Cycle Cost Distributions</vt:lpstr>
      <vt:lpstr>The Cost of a System is “Designed In”</vt:lpstr>
      <vt:lpstr>Implications of Designing In Cost</vt:lpstr>
      <vt:lpstr>Who Determines “Value”? </vt:lpstr>
      <vt:lpstr>Who Determines “Value”? </vt:lpstr>
      <vt:lpstr>PowerPoint Presentation</vt:lpstr>
      <vt:lpstr>Cost Evaluation Myths</vt:lpstr>
      <vt:lpstr>Knowledge Check</vt:lpstr>
      <vt:lpstr>Affordability Exercise</vt:lpstr>
      <vt:lpstr>Value Optimization and Design to Cost </vt:lpstr>
      <vt:lpstr>Key Takeaways from LM Wins / Losses</vt:lpstr>
      <vt:lpstr>What is Design To Cost (DTC)?</vt:lpstr>
      <vt:lpstr>PowerPoint Presentation</vt:lpstr>
      <vt:lpstr>LM Design To Cost Process</vt:lpstr>
      <vt:lpstr>Targets &amp; Positioning-To-Win (PTW)</vt:lpstr>
      <vt:lpstr>Affordability Targets</vt:lpstr>
      <vt:lpstr>Unit Cost Estimates</vt:lpstr>
      <vt:lpstr>Cost Estimating Approaches</vt:lpstr>
      <vt:lpstr>Parametric Cost Estimation</vt:lpstr>
      <vt:lpstr>Kano Requirements Analysis</vt:lpstr>
      <vt:lpstr>Capability &amp; Mission Utility Modeling</vt:lpstr>
      <vt:lpstr>Kano Diagram Example</vt:lpstr>
      <vt:lpstr>Cost vs Capability Analysis</vt:lpstr>
      <vt:lpstr>Cost Capability Analysis</vt:lpstr>
      <vt:lpstr>PowerPoint Presentation</vt:lpstr>
      <vt:lpstr>Rapid Collaborative Development</vt:lpstr>
      <vt:lpstr>Rapid Collaborative Development (RCD)</vt:lpstr>
      <vt:lpstr>Design To Cost in Action</vt:lpstr>
      <vt:lpstr>Knowledge Check</vt:lpstr>
      <vt:lpstr>Review &amp; Conclusion</vt:lpstr>
      <vt:lpstr>What Did We Learn?</vt:lpstr>
      <vt:lpstr>How Do I Lead?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Trammell, Eric T (US)</dc:creator>
  <cp:keywords>, , template; Official; PowerPoint</cp:keywords>
  <cp:lastModifiedBy>De La Cruz, Alisa R (US)</cp:lastModifiedBy>
  <cp:revision>9</cp:revision>
  <dcterms:created xsi:type="dcterms:W3CDTF">2018-09-19T12:19:03Z</dcterms:created>
  <dcterms:modified xsi:type="dcterms:W3CDTF">2019-02-06T17:49:05Z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ProgramsCount">
    <vt:i4>0</vt:i4>
  </property>
  <property fmtid="{D5CDD505-2E9C-101B-9397-08002B2CF9AE}" pid="3" name="ContentTypeId">
    <vt:lpwstr>0x010100A29BFE13F2C6DC4E8A742168C5E5E2A3</vt:lpwstr>
  </property>
  <property fmtid="{D5CDD505-2E9C-101B-9397-08002B2CF9AE}" pid="4" name="Enterprise Keywords">
    <vt:lpwstr>34;#Official|cf27d6ae-165f-4fd4-82df-b359670c06e5;#33;#template|aa6d2b24-3068-464c-b8a1-9c0912f06071;#32;#PowerPoint|fdd97a65-f75e-49d0-985b-95654da0a884</vt:lpwstr>
  </property>
  <property fmtid="{D5CDD505-2E9C-101B-9397-08002B2CF9AE}" pid="5" name="LM SIP Document Sensitivity">
    <vt:lpwstr/>
  </property>
  <property fmtid="{D5CDD505-2E9C-101B-9397-08002B2CF9AE}" pid="6" name="Document Author">
    <vt:lpwstr>LFWC\woidear</vt:lpwstr>
  </property>
  <property fmtid="{D5CDD505-2E9C-101B-9397-08002B2CF9AE}" pid="7" name="Document Sensitivity">
    <vt:lpwstr>1</vt:lpwstr>
  </property>
  <property fmtid="{D5CDD505-2E9C-101B-9397-08002B2CF9AE}" pid="8" name="ThirdParty">
    <vt:lpwstr/>
  </property>
  <property fmtid="{D5CDD505-2E9C-101B-9397-08002B2CF9AE}" pid="9" name="OCI Restriction">
    <vt:bool>false</vt:bool>
  </property>
  <property fmtid="{D5CDD505-2E9C-101B-9397-08002B2CF9AE}" pid="10" name="OCI Additional Info">
    <vt:lpwstr/>
  </property>
  <property fmtid="{D5CDD505-2E9C-101B-9397-08002B2CF9AE}" pid="11" name="Allow Header Overwrite">
    <vt:bool>true</vt:bool>
  </property>
  <property fmtid="{D5CDD505-2E9C-101B-9397-08002B2CF9AE}" pid="12" name="Allow Footer Overwrite">
    <vt:bool>true</vt:bool>
  </property>
  <property fmtid="{D5CDD505-2E9C-101B-9397-08002B2CF9AE}" pid="13" name="Multiple Selected">
    <vt:lpwstr>-1</vt:lpwstr>
  </property>
  <property fmtid="{D5CDD505-2E9C-101B-9397-08002B2CF9AE}" pid="14" name="SIPLongWording">
    <vt:lpwstr/>
  </property>
  <property fmtid="{D5CDD505-2E9C-101B-9397-08002B2CF9AE}" pid="15" name="ExpCountry">
    <vt:lpwstr/>
  </property>
</Properties>
</file>